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154"/>
  </p:notesMasterIdLst>
  <p:sldIdLst>
    <p:sldId id="256" r:id="rId2"/>
    <p:sldId id="272" r:id="rId3"/>
    <p:sldId id="258" r:id="rId4"/>
    <p:sldId id="318" r:id="rId5"/>
    <p:sldId id="462" r:id="rId6"/>
    <p:sldId id="461" r:id="rId7"/>
    <p:sldId id="807" r:id="rId8"/>
    <p:sldId id="464" r:id="rId9"/>
    <p:sldId id="809" r:id="rId10"/>
    <p:sldId id="808" r:id="rId11"/>
    <p:sldId id="463" r:id="rId12"/>
    <p:sldId id="271" r:id="rId13"/>
    <p:sldId id="274" r:id="rId14"/>
    <p:sldId id="810" r:id="rId15"/>
    <p:sldId id="811" r:id="rId16"/>
    <p:sldId id="812" r:id="rId17"/>
    <p:sldId id="872" r:id="rId18"/>
    <p:sldId id="813" r:id="rId19"/>
    <p:sldId id="815" r:id="rId20"/>
    <p:sldId id="816" r:id="rId21"/>
    <p:sldId id="873" r:id="rId22"/>
    <p:sldId id="817" r:id="rId23"/>
    <p:sldId id="277" r:id="rId24"/>
    <p:sldId id="470" r:id="rId25"/>
    <p:sldId id="818" r:id="rId26"/>
    <p:sldId id="819" r:id="rId27"/>
    <p:sldId id="820" r:id="rId28"/>
    <p:sldId id="821" r:id="rId29"/>
    <p:sldId id="822" r:id="rId30"/>
    <p:sldId id="823" r:id="rId31"/>
    <p:sldId id="824" r:id="rId32"/>
    <p:sldId id="466" r:id="rId33"/>
    <p:sldId id="474" r:id="rId34"/>
    <p:sldId id="799" r:id="rId35"/>
    <p:sldId id="833" r:id="rId36"/>
    <p:sldId id="825" r:id="rId37"/>
    <p:sldId id="826" r:id="rId38"/>
    <p:sldId id="827" r:id="rId39"/>
    <p:sldId id="828" r:id="rId40"/>
    <p:sldId id="829" r:id="rId41"/>
    <p:sldId id="830" r:id="rId42"/>
    <p:sldId id="831" r:id="rId43"/>
    <p:sldId id="832" r:id="rId44"/>
    <p:sldId id="835" r:id="rId45"/>
    <p:sldId id="467" r:id="rId46"/>
    <p:sldId id="834" r:id="rId47"/>
    <p:sldId id="295" r:id="rId48"/>
    <p:sldId id="836" r:id="rId49"/>
    <p:sldId id="837" r:id="rId50"/>
    <p:sldId id="838" r:id="rId51"/>
    <p:sldId id="303" r:id="rId52"/>
    <p:sldId id="839" r:id="rId53"/>
    <p:sldId id="840" r:id="rId54"/>
    <p:sldId id="305" r:id="rId55"/>
    <p:sldId id="842" r:id="rId56"/>
    <p:sldId id="890" r:id="rId57"/>
    <p:sldId id="921" r:id="rId58"/>
    <p:sldId id="898" r:id="rId59"/>
    <p:sldId id="899" r:id="rId60"/>
    <p:sldId id="900" r:id="rId61"/>
    <p:sldId id="903" r:id="rId62"/>
    <p:sldId id="904" r:id="rId63"/>
    <p:sldId id="905" r:id="rId64"/>
    <p:sldId id="906" r:id="rId65"/>
    <p:sldId id="907" r:id="rId66"/>
    <p:sldId id="902" r:id="rId67"/>
    <p:sldId id="913" r:id="rId68"/>
    <p:sldId id="901" r:id="rId69"/>
    <p:sldId id="914" r:id="rId70"/>
    <p:sldId id="908" r:id="rId71"/>
    <p:sldId id="909" r:id="rId72"/>
    <p:sldId id="910" r:id="rId73"/>
    <p:sldId id="911" r:id="rId74"/>
    <p:sldId id="912" r:id="rId75"/>
    <p:sldId id="915" r:id="rId76"/>
    <p:sldId id="916" r:id="rId77"/>
    <p:sldId id="917" r:id="rId78"/>
    <p:sldId id="918" r:id="rId79"/>
    <p:sldId id="919" r:id="rId80"/>
    <p:sldId id="920" r:id="rId81"/>
    <p:sldId id="843" r:id="rId82"/>
    <p:sldId id="315" r:id="rId83"/>
    <p:sldId id="316" r:id="rId84"/>
    <p:sldId id="317" r:id="rId85"/>
    <p:sldId id="844" r:id="rId86"/>
    <p:sldId id="468" r:id="rId87"/>
    <p:sldId id="322" r:id="rId88"/>
    <p:sldId id="335" r:id="rId89"/>
    <p:sldId id="845" r:id="rId90"/>
    <p:sldId id="846" r:id="rId91"/>
    <p:sldId id="847" r:id="rId92"/>
    <p:sldId id="336" r:id="rId93"/>
    <p:sldId id="339" r:id="rId94"/>
    <p:sldId id="341" r:id="rId95"/>
    <p:sldId id="342" r:id="rId96"/>
    <p:sldId id="344" r:id="rId97"/>
    <p:sldId id="848" r:id="rId98"/>
    <p:sldId id="347" r:id="rId99"/>
    <p:sldId id="348" r:id="rId100"/>
    <p:sldId id="849" r:id="rId101"/>
    <p:sldId id="850" r:id="rId102"/>
    <p:sldId id="851" r:id="rId103"/>
    <p:sldId id="852" r:id="rId104"/>
    <p:sldId id="350" r:id="rId105"/>
    <p:sldId id="853" r:id="rId106"/>
    <p:sldId id="854" r:id="rId107"/>
    <p:sldId id="855" r:id="rId108"/>
    <p:sldId id="856" r:id="rId109"/>
    <p:sldId id="858" r:id="rId110"/>
    <p:sldId id="857" r:id="rId111"/>
    <p:sldId id="859" r:id="rId112"/>
    <p:sldId id="860" r:id="rId113"/>
    <p:sldId id="380" r:id="rId114"/>
    <p:sldId id="383" r:id="rId115"/>
    <p:sldId id="861" r:id="rId116"/>
    <p:sldId id="862" r:id="rId117"/>
    <p:sldId id="863" r:id="rId118"/>
    <p:sldId id="864" r:id="rId119"/>
    <p:sldId id="865" r:id="rId120"/>
    <p:sldId id="866" r:id="rId121"/>
    <p:sldId id="867" r:id="rId122"/>
    <p:sldId id="361" r:id="rId123"/>
    <p:sldId id="360" r:id="rId124"/>
    <p:sldId id="868" r:id="rId125"/>
    <p:sldId id="869" r:id="rId126"/>
    <p:sldId id="874" r:id="rId127"/>
    <p:sldId id="385" r:id="rId128"/>
    <p:sldId id="875" r:id="rId129"/>
    <p:sldId id="876" r:id="rId130"/>
    <p:sldId id="390" r:id="rId131"/>
    <p:sldId id="877" r:id="rId132"/>
    <p:sldId id="878" r:id="rId133"/>
    <p:sldId id="879" r:id="rId134"/>
    <p:sldId id="880" r:id="rId135"/>
    <p:sldId id="881" r:id="rId136"/>
    <p:sldId id="883" r:id="rId137"/>
    <p:sldId id="882" r:id="rId138"/>
    <p:sldId id="884" r:id="rId139"/>
    <p:sldId id="386" r:id="rId140"/>
    <p:sldId id="364" r:id="rId141"/>
    <p:sldId id="365" r:id="rId142"/>
    <p:sldId id="366" r:id="rId143"/>
    <p:sldId id="374" r:id="rId144"/>
    <p:sldId id="369" r:id="rId145"/>
    <p:sldId id="376" r:id="rId146"/>
    <p:sldId id="367" r:id="rId147"/>
    <p:sldId id="368" r:id="rId148"/>
    <p:sldId id="870" r:id="rId149"/>
    <p:sldId id="387" r:id="rId150"/>
    <p:sldId id="375" r:id="rId151"/>
    <p:sldId id="871" r:id="rId152"/>
    <p:sldId id="885" r:id="rId1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30"/>
    <p:restoredTop sz="94988"/>
  </p:normalViewPr>
  <p:slideViewPr>
    <p:cSldViewPr snapToGrid="0" snapToObjects="1">
      <p:cViewPr varScale="1">
        <p:scale>
          <a:sx n="140" d="100"/>
          <a:sy n="140" d="100"/>
        </p:scale>
        <p:origin x="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14" y="8685894"/>
            <a:ext cx="2972098" cy="456595"/>
          </a:xfrm>
          <a:prstGeom prst="rect">
            <a:avLst/>
          </a:prstGeom>
          <a:ln/>
        </p:spPr>
        <p:txBody>
          <a:bodyPr/>
          <a:lstStyle/>
          <a:p>
            <a:fld id="{51B7C5CC-8735-47F3-8FD6-DF4356A08766}" type="slidenum">
              <a:rPr lang="en-US"/>
              <a:pPr/>
              <a:t>4</a:t>
            </a:fld>
            <a:endParaRPr lang="en-US"/>
          </a:p>
        </p:txBody>
      </p:sp>
      <p:sp>
        <p:nvSpPr>
          <p:cNvPr id="257026" name="Rectangle 2"/>
          <p:cNvSpPr>
            <a:spLocks noGrp="1" noRot="1" noChangeAspect="1" noChangeArrowheads="1" noTextEdit="1"/>
          </p:cNvSpPr>
          <p:nvPr>
            <p:ph type="sldImg"/>
          </p:nvPr>
        </p:nvSpPr>
        <p:spPr>
          <a:xfrm>
            <a:off x="381000" y="687388"/>
            <a:ext cx="6096000" cy="3429000"/>
          </a:xfrm>
          <a:prstGeom prst="rect">
            <a:avLst/>
          </a:prstGeom>
          <a:ln/>
        </p:spPr>
      </p:sp>
      <p:sp>
        <p:nvSpPr>
          <p:cNvPr id="257027" name="Rectangle 3"/>
          <p:cNvSpPr>
            <a:spLocks noGrp="1" noChangeArrowheads="1"/>
          </p:cNvSpPr>
          <p:nvPr>
            <p:ph type="body" idx="1"/>
          </p:nvPr>
        </p:nvSpPr>
        <p:spPr>
          <a:xfrm>
            <a:off x="686099" y="4343704"/>
            <a:ext cx="5485805" cy="4113892"/>
          </a:xfrm>
          <a:prstGeom prst="rect">
            <a:avLst/>
          </a:prstGeom>
        </p:spPr>
        <p:txBody>
          <a:bodyPr/>
          <a:lstStyle/>
          <a:p>
            <a:endParaRPr lang="en-US"/>
          </a:p>
        </p:txBody>
      </p:sp>
    </p:spTree>
    <p:extLst>
      <p:ext uri="{BB962C8B-B14F-4D97-AF65-F5344CB8AC3E}">
        <p14:creationId xmlns:p14="http://schemas.microsoft.com/office/powerpoint/2010/main" val="857418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AA43705-C4D8-4248-A7F4-C00F2498CB8E}" type="slidenum">
              <a:rPr lang="en-US" smtClean="0"/>
              <a:pPr/>
              <a:t>47</a:t>
            </a:fld>
            <a:endParaRPr lang="en-US"/>
          </a:p>
        </p:txBody>
      </p:sp>
    </p:spTree>
    <p:extLst>
      <p:ext uri="{BB962C8B-B14F-4D97-AF65-F5344CB8AC3E}">
        <p14:creationId xmlns:p14="http://schemas.microsoft.com/office/powerpoint/2010/main" val="1339351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AA43705-C4D8-4248-A7F4-C00F2498CB8E}" type="slidenum">
              <a:rPr lang="en-US" smtClean="0"/>
              <a:pPr/>
              <a:t>48</a:t>
            </a:fld>
            <a:endParaRPr lang="en-US"/>
          </a:p>
        </p:txBody>
      </p:sp>
    </p:spTree>
    <p:extLst>
      <p:ext uri="{BB962C8B-B14F-4D97-AF65-F5344CB8AC3E}">
        <p14:creationId xmlns:p14="http://schemas.microsoft.com/office/powerpoint/2010/main" val="3862327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AA43705-C4D8-4248-A7F4-C00F2498CB8E}" type="slidenum">
              <a:rPr lang="en-US" smtClean="0"/>
              <a:pPr/>
              <a:t>49</a:t>
            </a:fld>
            <a:endParaRPr lang="en-US"/>
          </a:p>
        </p:txBody>
      </p:sp>
    </p:spTree>
    <p:extLst>
      <p:ext uri="{BB962C8B-B14F-4D97-AF65-F5344CB8AC3E}">
        <p14:creationId xmlns:p14="http://schemas.microsoft.com/office/powerpoint/2010/main" val="22767347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12/2/25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12/2/25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12/2/25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12/2/25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12/2/25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12/2/25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12/2/25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2.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0.png"/><Relationship Id="rId9" Type="http://schemas.openxmlformats.org/officeDocument/2006/relationships/image" Target="../media/image107.png"/></Relationships>
</file>

<file path=ppt/slides/_rels/slide106.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2.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0.png"/><Relationship Id="rId9" Type="http://schemas.openxmlformats.org/officeDocument/2006/relationships/image" Target="../media/image107.png"/><Relationship Id="rId14" Type="http://schemas.openxmlformats.org/officeDocument/2006/relationships/image" Target="../media/image112.png"/></Relationships>
</file>

<file path=ppt/slides/_rels/slide10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0.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08.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0.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10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15.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0.png"/><Relationship Id="rId9"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00.png"/><Relationship Id="rId9" Type="http://schemas.openxmlformats.org/officeDocument/2006/relationships/image" Target="../media/image122.png"/></Relationships>
</file>

<file path=ppt/slides/_rels/slide111.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s>
</file>

<file path=ppt/slides/_rels/slide11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3" Type="http://schemas.openxmlformats.org/officeDocument/2006/relationships/image" Target="../media/image139.png"/><Relationship Id="rId7" Type="http://schemas.openxmlformats.org/officeDocument/2006/relationships/image" Target="../media/image142.png"/><Relationship Id="rId12" Type="http://schemas.openxmlformats.org/officeDocument/2006/relationships/image" Target="../media/image147.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28.png"/><Relationship Id="rId9" Type="http://schemas.openxmlformats.org/officeDocument/2006/relationships/image" Target="../media/image144.png"/><Relationship Id="rId14" Type="http://schemas.openxmlformats.org/officeDocument/2006/relationships/image" Target="../media/image14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11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1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2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76.png"/><Relationship Id="rId2" Type="http://schemas.openxmlformats.org/officeDocument/2006/relationships/image" Target="../media/image172.png"/><Relationship Id="rId1" Type="http://schemas.openxmlformats.org/officeDocument/2006/relationships/slideLayout" Target="../slideLayouts/slideLayout4.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3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4.xml"/><Relationship Id="rId5" Type="http://schemas.openxmlformats.org/officeDocument/2006/relationships/image" Target="../media/image179.png"/><Relationship Id="rId4" Type="http://schemas.openxmlformats.org/officeDocument/2006/relationships/image" Target="../media/image178.png"/></Relationships>
</file>

<file path=ppt/slides/_rels/slide134.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3" Type="http://schemas.openxmlformats.org/officeDocument/2006/relationships/image" Target="../media/image177.png"/><Relationship Id="rId7" Type="http://schemas.openxmlformats.org/officeDocument/2006/relationships/image" Target="../media/image183.png"/><Relationship Id="rId12" Type="http://schemas.openxmlformats.org/officeDocument/2006/relationships/image" Target="../media/image188.png"/><Relationship Id="rId2" Type="http://schemas.openxmlformats.org/officeDocument/2006/relationships/image" Target="../media/image172.png"/><Relationship Id="rId1" Type="http://schemas.openxmlformats.org/officeDocument/2006/relationships/slideLayout" Target="../slideLayouts/slideLayout4.xml"/><Relationship Id="rId6" Type="http://schemas.openxmlformats.org/officeDocument/2006/relationships/image" Target="../media/image182.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13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72.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1.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0.png"/><Relationship Id="rId2" Type="http://schemas.openxmlformats.org/officeDocument/2006/relationships/image" Target="../media/image191.png"/><Relationship Id="rId1" Type="http://schemas.openxmlformats.org/officeDocument/2006/relationships/slideLayout" Target="../slideLayouts/slideLayout4.xml"/><Relationship Id="rId6" Type="http://schemas.openxmlformats.org/officeDocument/2006/relationships/image" Target="../media/image195.png"/><Relationship Id="rId11" Type="http://schemas.openxmlformats.org/officeDocument/2006/relationships/image" Target="../media/image187.png"/><Relationship Id="rId5" Type="http://schemas.openxmlformats.org/officeDocument/2006/relationships/image" Target="../media/image194.png"/><Relationship Id="rId10" Type="http://schemas.openxmlformats.org/officeDocument/2006/relationships/image" Target="../media/image199.png"/><Relationship Id="rId4" Type="http://schemas.openxmlformats.org/officeDocument/2006/relationships/image" Target="../media/image193.png"/><Relationship Id="rId9" Type="http://schemas.openxmlformats.org/officeDocument/2006/relationships/image" Target="../media/image198.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s://www.youtube.com/watch?v=oS8m9fSk-W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0.png"/><Relationship Id="rId7" Type="http://schemas.openxmlformats.org/officeDocument/2006/relationships/image" Target="../media/image40.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0.png"/><Relationship Id="rId4" Type="http://schemas.openxmlformats.org/officeDocument/2006/relationships/image" Target="../media/image370.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5.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Complexity Theory</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Comparing NTM and DTM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127569"/>
                <a:ext cx="9905999" cy="1089328"/>
              </a:xfrm>
              <a:solidFill>
                <a:schemeClr val="tx1">
                  <a:lumMod val="95000"/>
                </a:schemeClr>
              </a:solidFill>
            </p:spPr>
            <p:txBody>
              <a:bodyPr/>
              <a:lstStyle/>
              <a:p>
                <a:pPr marL="0" indent="0">
                  <a:buNone/>
                </a:pPr>
                <a:r>
                  <a:rPr lang="en-US" b="1" i="1" u="sng" dirty="0">
                    <a:solidFill>
                      <a:schemeClr val="bg1"/>
                    </a:solidFill>
                  </a:rPr>
                  <a:t>Theorem</a:t>
                </a:r>
                <a:r>
                  <a:rPr lang="en-US" dirty="0">
                    <a:solidFill>
                      <a:schemeClr val="bg1"/>
                    </a:solidFill>
                  </a:rPr>
                  <a:t>: Every NTM that runs in time </a:t>
                </a:r>
                <a14:m>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oMath>
                </a14:m>
                <a:r>
                  <a:rPr lang="en-US" dirty="0">
                    <a:solidFill>
                      <a:schemeClr val="bg1"/>
                    </a:solidFill>
                  </a:rPr>
                  <a:t> has an equivalent DTM that runs in time </a:t>
                </a:r>
                <a14:m>
                  <m:oMath xmlns:m="http://schemas.openxmlformats.org/officeDocument/2006/math">
                    <m:r>
                      <a:rPr lang="en-US" b="0" i="1" smtClean="0">
                        <a:solidFill>
                          <a:schemeClr val="bg1"/>
                        </a:solidFill>
                        <a:latin typeface="Cambria Math" panose="02040503050406030204" pitchFamily="18" charset="0"/>
                      </a:rPr>
                      <m:t>𝑂</m:t>
                    </m:r>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𝑂</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e>
                        </m:d>
                      </m:sup>
                    </m:sSup>
                    <m:r>
                      <a:rPr lang="en-US" b="0" i="1" smtClean="0">
                        <a:solidFill>
                          <a:schemeClr val="bg1"/>
                        </a:solidFill>
                        <a:latin typeface="Cambria Math" panose="02040503050406030204" pitchFamily="18" charset="0"/>
                      </a:rPr>
                      <m:t>)</m:t>
                    </m:r>
                  </m:oMath>
                </a14:m>
                <a:r>
                  <a:rPr lang="en-US" dirty="0">
                    <a:solidFill>
                      <a:schemeClr val="bg1"/>
                    </a:solidFill>
                  </a:rPr>
                  <a:t> </a:t>
                </a:r>
              </a:p>
            </p:txBody>
          </p:sp>
        </mc:Choice>
        <mc:Fallback xmlns="">
          <p:sp>
            <p:nvSpPr>
              <p:cNvPr id="3" name="Content Placeholder 2">
                <a:extLst>
                  <a:ext uri="{FF2B5EF4-FFF2-40B4-BE49-F238E27FC236}">
                    <a16:creationId xmlns:a16="http://schemas.microsoft.com/office/drawing/2014/main" id="{14278F5F-F936-6145-9FF8-704886F1A386}"/>
                  </a:ext>
                </a:extLst>
              </p:cNvPr>
              <p:cNvSpPr>
                <a:spLocks noGrp="1" noRot="1" noChangeAspect="1" noMove="1" noResize="1" noEditPoints="1" noAdjustHandles="1" noChangeArrowheads="1" noChangeShapeType="1" noTextEdit="1"/>
              </p:cNvSpPr>
              <p:nvPr>
                <p:ph idx="1"/>
              </p:nvPr>
            </p:nvSpPr>
            <p:spPr>
              <a:xfrm>
                <a:off x="1141412" y="1127569"/>
                <a:ext cx="9905999" cy="1089328"/>
              </a:xfrm>
              <a:blipFill>
                <a:blip r:embed="rId2"/>
                <a:stretch>
                  <a:fillRect l="-896" t="-1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435EA41-11AA-A24B-B09A-C6CE7A122E1A}"/>
                  </a:ext>
                </a:extLst>
              </p:cNvPr>
              <p:cNvSpPr txBox="1">
                <a:spLocks/>
              </p:cNvSpPr>
              <p:nvPr/>
            </p:nvSpPr>
            <p:spPr>
              <a:xfrm>
                <a:off x="10141474" y="2723701"/>
                <a:ext cx="1991258" cy="902572"/>
              </a:xfrm>
              <a:prstGeom prst="rect">
                <a:avLst/>
              </a:prstGeom>
              <a:no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i="1" dirty="0">
                    <a:solidFill>
                      <a:schemeClr val="tx1">
                        <a:lumMod val="95000"/>
                      </a:schemeClr>
                    </a:solidFill>
                  </a:rPr>
                  <a:t>Here, </a:t>
                </a:r>
                <a14:m>
                  <m:oMath xmlns:m="http://schemas.openxmlformats.org/officeDocument/2006/math">
                    <m:r>
                      <a:rPr lang="en-US" b="0" i="1" smtClean="0">
                        <a:solidFill>
                          <a:schemeClr val="tx1">
                            <a:lumMod val="95000"/>
                          </a:schemeClr>
                        </a:solidFill>
                        <a:latin typeface="Cambria Math" panose="02040503050406030204" pitchFamily="18" charset="0"/>
                      </a:rPr>
                      <m:t>𝑓</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𝑛</m:t>
                    </m:r>
                    <m:r>
                      <a:rPr lang="en-US" b="0" i="1" smtClean="0">
                        <a:solidFill>
                          <a:schemeClr val="tx1">
                            <a:lumMod val="95000"/>
                          </a:schemeClr>
                        </a:solidFill>
                        <a:latin typeface="Cambria Math" panose="02040503050406030204" pitchFamily="18" charset="0"/>
                      </a:rPr>
                      <m:t>)</m:t>
                    </m:r>
                  </m:oMath>
                </a14:m>
                <a:r>
                  <a:rPr lang="en-US" i="1" dirty="0">
                    <a:solidFill>
                      <a:schemeClr val="tx1">
                        <a:lumMod val="95000"/>
                      </a:schemeClr>
                    </a:solidFill>
                  </a:rPr>
                  <a:t> is the longest branch of computation</a:t>
                </a:r>
              </a:p>
            </p:txBody>
          </p:sp>
        </mc:Choice>
        <mc:Fallback xmlns="">
          <p:sp>
            <p:nvSpPr>
              <p:cNvPr id="10" name="Content Placeholder 2">
                <a:extLst>
                  <a:ext uri="{FF2B5EF4-FFF2-40B4-BE49-F238E27FC236}">
                    <a16:creationId xmlns:a16="http://schemas.microsoft.com/office/drawing/2014/main" id="{7435EA41-11AA-A24B-B09A-C6CE7A122E1A}"/>
                  </a:ext>
                </a:extLst>
              </p:cNvPr>
              <p:cNvSpPr txBox="1">
                <a:spLocks noRot="1" noChangeAspect="1" noMove="1" noResize="1" noEditPoints="1" noAdjustHandles="1" noChangeArrowheads="1" noChangeShapeType="1" noTextEdit="1"/>
              </p:cNvSpPr>
              <p:nvPr/>
            </p:nvSpPr>
            <p:spPr>
              <a:xfrm>
                <a:off x="10141474" y="2723701"/>
                <a:ext cx="1991258" cy="902572"/>
              </a:xfrm>
              <a:prstGeom prst="rect">
                <a:avLst/>
              </a:prstGeom>
              <a:blipFill>
                <a:blip r:embed="rId3"/>
                <a:stretch>
                  <a:fillRect t="-1370" b="-4110"/>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35005C10-7079-4645-B807-A2C38B1E3B26}"/>
              </a:ext>
            </a:extLst>
          </p:cNvPr>
          <p:cNvPicPr>
            <a:picLocks noChangeAspect="1"/>
          </p:cNvPicPr>
          <p:nvPr/>
        </p:nvPicPr>
        <p:blipFill rotWithShape="1">
          <a:blip r:embed="rId4"/>
          <a:srcRect l="45477"/>
          <a:stretch/>
        </p:blipFill>
        <p:spPr>
          <a:xfrm>
            <a:off x="6492341" y="2636806"/>
            <a:ext cx="3649133" cy="3814196"/>
          </a:xfrm>
          <a:prstGeom prst="rect">
            <a:avLst/>
          </a:prstGeom>
        </p:spPr>
      </p:pic>
      <p:cxnSp>
        <p:nvCxnSpPr>
          <p:cNvPr id="20" name="Straight Connector 19">
            <a:extLst>
              <a:ext uri="{FF2B5EF4-FFF2-40B4-BE49-F238E27FC236}">
                <a16:creationId xmlns:a16="http://schemas.microsoft.com/office/drawing/2014/main" id="{CDD03767-2BC2-1546-92BF-436F8A44EB34}"/>
              </a:ext>
            </a:extLst>
          </p:cNvPr>
          <p:cNvCxnSpPr>
            <a:cxnSpLocks/>
          </p:cNvCxnSpPr>
          <p:nvPr/>
        </p:nvCxnSpPr>
        <p:spPr>
          <a:xfrm flipH="1">
            <a:off x="10253133" y="3556755"/>
            <a:ext cx="794279" cy="4568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7BF71A93-B193-6E42-8985-1D9515A8B6FA}"/>
                  </a:ext>
                </a:extLst>
              </p:cNvPr>
              <p:cNvSpPr txBox="1">
                <a:spLocks/>
              </p:cNvSpPr>
              <p:nvPr/>
            </p:nvSpPr>
            <p:spPr>
              <a:xfrm>
                <a:off x="1029754" y="2894480"/>
                <a:ext cx="5350928" cy="639794"/>
              </a:xfrm>
              <a:prstGeom prst="rect">
                <a:avLst/>
              </a:prstGeom>
              <a:noFill/>
              <a:ln>
                <a:solidFill>
                  <a:schemeClr val="tx1">
                    <a:lumMod val="95000"/>
                  </a:schemeClr>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i="1" dirty="0">
                    <a:solidFill>
                      <a:schemeClr val="tx1">
                        <a:lumMod val="95000"/>
                      </a:schemeClr>
                    </a:solidFill>
                  </a:rPr>
                  <a:t>let </a:t>
                </a:r>
                <a14:m>
                  <m:oMath xmlns:m="http://schemas.openxmlformats.org/officeDocument/2006/math">
                    <m:r>
                      <a:rPr lang="en-US" b="0" i="1" smtClean="0">
                        <a:solidFill>
                          <a:schemeClr val="tx1">
                            <a:lumMod val="95000"/>
                          </a:schemeClr>
                        </a:solidFill>
                        <a:latin typeface="Cambria Math" panose="02040503050406030204" pitchFamily="18" charset="0"/>
                      </a:rPr>
                      <m:t>𝑏</m:t>
                    </m:r>
                  </m:oMath>
                </a14:m>
                <a:r>
                  <a:rPr lang="en-US" i="1" dirty="0">
                    <a:solidFill>
                      <a:schemeClr val="tx1">
                        <a:lumMod val="95000"/>
                      </a:schemeClr>
                    </a:solidFill>
                  </a:rPr>
                  <a:t> be the maximum number of branches this computation can have</a:t>
                </a:r>
              </a:p>
            </p:txBody>
          </p:sp>
        </mc:Choice>
        <mc:Fallback xmlns="">
          <p:sp>
            <p:nvSpPr>
              <p:cNvPr id="11" name="Content Placeholder 2">
                <a:extLst>
                  <a:ext uri="{FF2B5EF4-FFF2-40B4-BE49-F238E27FC236}">
                    <a16:creationId xmlns:a16="http://schemas.microsoft.com/office/drawing/2014/main" id="{7BF71A93-B193-6E42-8985-1D9515A8B6FA}"/>
                  </a:ext>
                </a:extLst>
              </p:cNvPr>
              <p:cNvSpPr txBox="1">
                <a:spLocks noRot="1" noChangeAspect="1" noMove="1" noResize="1" noEditPoints="1" noAdjustHandles="1" noChangeArrowheads="1" noChangeShapeType="1" noTextEdit="1"/>
              </p:cNvSpPr>
              <p:nvPr/>
            </p:nvSpPr>
            <p:spPr>
              <a:xfrm>
                <a:off x="1029754" y="2894480"/>
                <a:ext cx="5350928" cy="639794"/>
              </a:xfrm>
              <a:prstGeom prst="rect">
                <a:avLst/>
              </a:prstGeom>
              <a:blipFill>
                <a:blip r:embed="rId5"/>
                <a:stretch>
                  <a:fillRect t="-3922" b="-3922"/>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1EE9765C-BC1F-9D4E-9893-0EB64AD307C7}"/>
                  </a:ext>
                </a:extLst>
              </p:cNvPr>
              <p:cNvSpPr txBox="1">
                <a:spLocks/>
              </p:cNvSpPr>
              <p:nvPr/>
            </p:nvSpPr>
            <p:spPr>
              <a:xfrm>
                <a:off x="1029754" y="3666378"/>
                <a:ext cx="5350928" cy="639794"/>
              </a:xfrm>
              <a:prstGeom prst="rect">
                <a:avLst/>
              </a:prstGeom>
              <a:noFill/>
              <a:ln>
                <a:solidFill>
                  <a:schemeClr val="tx1">
                    <a:lumMod val="95000"/>
                  </a:schemeClr>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i="1" dirty="0">
                    <a:solidFill>
                      <a:schemeClr val="tx1">
                        <a:lumMod val="95000"/>
                      </a:schemeClr>
                    </a:solidFill>
                  </a:rPr>
                  <a:t>The computation tree has at most </a:t>
                </a:r>
                <a14:m>
                  <m:oMath xmlns:m="http://schemas.openxmlformats.org/officeDocument/2006/math">
                    <m:sSup>
                      <m:sSupPr>
                        <m:ctrlPr>
                          <a:rPr lang="en-US" b="0" i="1" smtClean="0">
                            <a:solidFill>
                              <a:schemeClr val="tx1">
                                <a:lumMod val="95000"/>
                              </a:schemeClr>
                            </a:solidFill>
                            <a:latin typeface="Cambria Math" panose="02040503050406030204" pitchFamily="18" charset="0"/>
                          </a:rPr>
                        </m:ctrlPr>
                      </m:sSupPr>
                      <m:e>
                        <m:r>
                          <a:rPr lang="en-US" b="0" i="1" smtClean="0">
                            <a:solidFill>
                              <a:schemeClr val="tx1">
                                <a:lumMod val="95000"/>
                              </a:schemeClr>
                            </a:solidFill>
                            <a:latin typeface="Cambria Math" panose="02040503050406030204" pitchFamily="18" charset="0"/>
                          </a:rPr>
                          <m:t>𝑏</m:t>
                        </m:r>
                      </m:e>
                      <m:sup>
                        <m:r>
                          <a:rPr lang="en-US" b="0" i="1" smtClean="0">
                            <a:solidFill>
                              <a:schemeClr val="tx1">
                                <a:lumMod val="95000"/>
                              </a:schemeClr>
                            </a:solidFill>
                            <a:latin typeface="Cambria Math" panose="02040503050406030204" pitchFamily="18" charset="0"/>
                          </a:rPr>
                          <m:t>𝑓</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𝑛</m:t>
                        </m:r>
                        <m:r>
                          <a:rPr lang="en-US" b="0" i="1" smtClean="0">
                            <a:solidFill>
                              <a:schemeClr val="tx1">
                                <a:lumMod val="95000"/>
                              </a:schemeClr>
                            </a:solidFill>
                            <a:latin typeface="Cambria Math" panose="02040503050406030204" pitchFamily="18" charset="0"/>
                          </a:rPr>
                          <m:t>)</m:t>
                        </m:r>
                      </m:sup>
                    </m:sSup>
                  </m:oMath>
                </a14:m>
                <a:r>
                  <a:rPr lang="en-US" i="1" dirty="0">
                    <a:solidFill>
                      <a:schemeClr val="tx1">
                        <a:lumMod val="95000"/>
                      </a:schemeClr>
                    </a:solidFill>
                  </a:rPr>
                  <a:t> leaves and each branch to each node has length at most </a:t>
                </a:r>
                <a14:m>
                  <m:oMath xmlns:m="http://schemas.openxmlformats.org/officeDocument/2006/math">
                    <m:r>
                      <a:rPr lang="en-US" b="0" i="1" smtClean="0">
                        <a:solidFill>
                          <a:schemeClr val="tx1">
                            <a:lumMod val="95000"/>
                          </a:schemeClr>
                        </a:solidFill>
                        <a:latin typeface="Cambria Math" panose="02040503050406030204" pitchFamily="18" charset="0"/>
                      </a:rPr>
                      <m:t>𝑓</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𝑛</m:t>
                    </m:r>
                    <m:r>
                      <a:rPr lang="en-US" b="0" i="1" smtClean="0">
                        <a:solidFill>
                          <a:schemeClr val="tx1">
                            <a:lumMod val="95000"/>
                          </a:schemeClr>
                        </a:solidFill>
                        <a:latin typeface="Cambria Math" panose="02040503050406030204" pitchFamily="18" charset="0"/>
                      </a:rPr>
                      <m:t>)</m:t>
                    </m:r>
                  </m:oMath>
                </a14:m>
                <a:endParaRPr lang="en-US" i="1" dirty="0">
                  <a:solidFill>
                    <a:schemeClr val="tx1">
                      <a:lumMod val="95000"/>
                    </a:schemeClr>
                  </a:solidFill>
                </a:endParaRPr>
              </a:p>
            </p:txBody>
          </p:sp>
        </mc:Choice>
        <mc:Fallback xmlns="">
          <p:sp>
            <p:nvSpPr>
              <p:cNvPr id="13" name="Content Placeholder 2">
                <a:extLst>
                  <a:ext uri="{FF2B5EF4-FFF2-40B4-BE49-F238E27FC236}">
                    <a16:creationId xmlns:a16="http://schemas.microsoft.com/office/drawing/2014/main" id="{1EE9765C-BC1F-9D4E-9893-0EB64AD307C7}"/>
                  </a:ext>
                </a:extLst>
              </p:cNvPr>
              <p:cNvSpPr txBox="1">
                <a:spLocks noRot="1" noChangeAspect="1" noMove="1" noResize="1" noEditPoints="1" noAdjustHandles="1" noChangeArrowheads="1" noChangeShapeType="1" noTextEdit="1"/>
              </p:cNvSpPr>
              <p:nvPr/>
            </p:nvSpPr>
            <p:spPr>
              <a:xfrm>
                <a:off x="1029754" y="3666378"/>
                <a:ext cx="5350928" cy="639794"/>
              </a:xfrm>
              <a:prstGeom prst="rect">
                <a:avLst/>
              </a:prstGeom>
              <a:blipFill>
                <a:blip r:embed="rId6"/>
                <a:stretch>
                  <a:fillRect b="-5769"/>
                </a:stretch>
              </a:blipFill>
              <a:ln>
                <a:solidFill>
                  <a:schemeClr val="tx1">
                    <a:lumMod val="95000"/>
                  </a:schemeClr>
                </a:solidFill>
              </a:ln>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49D567DD-C60B-D045-8324-8407331C8637}"/>
              </a:ext>
            </a:extLst>
          </p:cNvPr>
          <p:cNvSpPr txBox="1">
            <a:spLocks/>
          </p:cNvSpPr>
          <p:nvPr/>
        </p:nvSpPr>
        <p:spPr>
          <a:xfrm>
            <a:off x="1029754" y="4438275"/>
            <a:ext cx="5350928" cy="750515"/>
          </a:xfrm>
          <a:prstGeom prst="rect">
            <a:avLst/>
          </a:prstGeom>
          <a:noFill/>
          <a:ln>
            <a:solidFill>
              <a:schemeClr val="tx1">
                <a:lumMod val="95000"/>
              </a:schemeClr>
            </a:solidFill>
          </a:ln>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i="1" dirty="0">
                <a:solidFill>
                  <a:schemeClr val="tx1">
                    <a:lumMod val="95000"/>
                  </a:schemeClr>
                </a:solidFill>
              </a:rPr>
              <a:t>Construct a DTM with three tapes that simulates this NTM as we did in the Turing Machine section earlier. This machines manually computes / simulates each branch individually.</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9EFDCD-3F33-2645-A230-A355A02124DC}"/>
                  </a:ext>
                </a:extLst>
              </p:cNvPr>
              <p:cNvSpPr txBox="1">
                <a:spLocks/>
              </p:cNvSpPr>
              <p:nvPr/>
            </p:nvSpPr>
            <p:spPr>
              <a:xfrm>
                <a:off x="1029754" y="5320893"/>
                <a:ext cx="5350928" cy="750515"/>
              </a:xfrm>
              <a:prstGeom prst="rect">
                <a:avLst/>
              </a:prstGeom>
              <a:noFill/>
              <a:ln>
                <a:solidFill>
                  <a:schemeClr val="tx1">
                    <a:lumMod val="9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i="1" dirty="0">
                    <a:solidFill>
                      <a:schemeClr val="tx1">
                        <a:lumMod val="95000"/>
                      </a:schemeClr>
                    </a:solidFill>
                  </a:rPr>
                  <a:t>Thus, this machine simulates </a:t>
                </a:r>
                <a14:m>
                  <m:oMath xmlns:m="http://schemas.openxmlformats.org/officeDocument/2006/math">
                    <m:sSup>
                      <m:sSupPr>
                        <m:ctrlPr>
                          <a:rPr lang="en-US" b="0" i="1" smtClean="0">
                            <a:solidFill>
                              <a:schemeClr val="tx1">
                                <a:lumMod val="95000"/>
                              </a:schemeClr>
                            </a:solidFill>
                            <a:latin typeface="Cambria Math" panose="02040503050406030204" pitchFamily="18" charset="0"/>
                          </a:rPr>
                        </m:ctrlPr>
                      </m:sSupPr>
                      <m:e>
                        <m:r>
                          <a:rPr lang="en-US" b="0" i="1" smtClean="0">
                            <a:solidFill>
                              <a:schemeClr val="tx1">
                                <a:lumMod val="95000"/>
                              </a:schemeClr>
                            </a:solidFill>
                            <a:latin typeface="Cambria Math" panose="02040503050406030204" pitchFamily="18" charset="0"/>
                          </a:rPr>
                          <m:t>𝑏</m:t>
                        </m:r>
                      </m:e>
                      <m:sup>
                        <m:r>
                          <a:rPr lang="en-US" b="0" i="1" smtClean="0">
                            <a:solidFill>
                              <a:schemeClr val="tx1">
                                <a:lumMod val="95000"/>
                              </a:schemeClr>
                            </a:solidFill>
                            <a:latin typeface="Cambria Math" panose="02040503050406030204" pitchFamily="18" charset="0"/>
                          </a:rPr>
                          <m:t>𝑓</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𝑛</m:t>
                        </m:r>
                        <m:r>
                          <a:rPr lang="en-US" b="0" i="1" smtClean="0">
                            <a:solidFill>
                              <a:schemeClr val="tx1">
                                <a:lumMod val="95000"/>
                              </a:schemeClr>
                            </a:solidFill>
                            <a:latin typeface="Cambria Math" panose="02040503050406030204" pitchFamily="18" charset="0"/>
                          </a:rPr>
                          <m:t>)</m:t>
                        </m:r>
                      </m:sup>
                    </m:sSup>
                  </m:oMath>
                </a14:m>
                <a:r>
                  <a:rPr lang="en-US" i="1" dirty="0">
                    <a:solidFill>
                      <a:schemeClr val="tx1">
                        <a:lumMod val="95000"/>
                      </a:schemeClr>
                    </a:solidFill>
                  </a:rPr>
                  <a:t> branches at </a:t>
                </a:r>
                <a14:m>
                  <m:oMath xmlns:m="http://schemas.openxmlformats.org/officeDocument/2006/math">
                    <m:r>
                      <a:rPr lang="en-US" b="0" i="1" smtClean="0">
                        <a:solidFill>
                          <a:schemeClr val="tx1">
                            <a:lumMod val="95000"/>
                          </a:schemeClr>
                        </a:solidFill>
                        <a:latin typeface="Cambria Math" panose="02040503050406030204" pitchFamily="18" charset="0"/>
                      </a:rPr>
                      <m:t>𝑓</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𝑛</m:t>
                        </m:r>
                      </m:e>
                    </m:d>
                  </m:oMath>
                </a14:m>
                <a:r>
                  <a:rPr lang="en-US" i="1" dirty="0">
                    <a:solidFill>
                      <a:schemeClr val="tx1">
                        <a:lumMod val="95000"/>
                      </a:schemeClr>
                    </a:solidFill>
                  </a:rPr>
                  <a:t> time each for total time </a:t>
                </a:r>
                <a14:m>
                  <m:oMath xmlns:m="http://schemas.openxmlformats.org/officeDocument/2006/math">
                    <m:r>
                      <a:rPr lang="en-US" b="0" i="1" smtClean="0">
                        <a:solidFill>
                          <a:schemeClr val="tx1">
                            <a:lumMod val="95000"/>
                          </a:schemeClr>
                        </a:solidFill>
                        <a:latin typeface="Cambria Math" panose="02040503050406030204" pitchFamily="18" charset="0"/>
                      </a:rPr>
                      <m:t>𝑓</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𝑛</m:t>
                        </m:r>
                      </m:e>
                    </m:d>
                    <m:sSup>
                      <m:sSupPr>
                        <m:ctrlPr>
                          <a:rPr lang="en-US" b="0" i="1" smtClean="0">
                            <a:solidFill>
                              <a:schemeClr val="tx1">
                                <a:lumMod val="95000"/>
                              </a:schemeClr>
                            </a:solidFill>
                            <a:latin typeface="Cambria Math" panose="02040503050406030204" pitchFamily="18" charset="0"/>
                          </a:rPr>
                        </m:ctrlPr>
                      </m:sSupPr>
                      <m:e>
                        <m:r>
                          <a:rPr lang="en-US" b="0" i="1" smtClean="0">
                            <a:solidFill>
                              <a:schemeClr val="tx1">
                                <a:lumMod val="95000"/>
                              </a:schemeClr>
                            </a:solidFill>
                            <a:latin typeface="Cambria Math" panose="02040503050406030204" pitchFamily="18" charset="0"/>
                          </a:rPr>
                          <m:t>𝑏</m:t>
                        </m:r>
                      </m:e>
                      <m:sup>
                        <m:r>
                          <a:rPr lang="en-US" b="0" i="1" smtClean="0">
                            <a:solidFill>
                              <a:schemeClr val="tx1">
                                <a:lumMod val="95000"/>
                              </a:schemeClr>
                            </a:solidFill>
                            <a:latin typeface="Cambria Math" panose="02040503050406030204" pitchFamily="18" charset="0"/>
                          </a:rPr>
                          <m:t>𝑓</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𝑛</m:t>
                        </m:r>
                        <m:r>
                          <a:rPr lang="en-US" b="0" i="1" smtClean="0">
                            <a:solidFill>
                              <a:schemeClr val="tx1">
                                <a:lumMod val="95000"/>
                              </a:schemeClr>
                            </a:solidFill>
                            <a:latin typeface="Cambria Math" panose="02040503050406030204" pitchFamily="18" charset="0"/>
                          </a:rPr>
                          <m:t>)</m:t>
                        </m:r>
                      </m:sup>
                    </m:sSup>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𝑂</m:t>
                    </m:r>
                    <m:r>
                      <a:rPr lang="en-US" b="0" i="1" smtClean="0">
                        <a:solidFill>
                          <a:schemeClr val="tx1">
                            <a:lumMod val="95000"/>
                          </a:schemeClr>
                        </a:solidFill>
                        <a:latin typeface="Cambria Math" panose="02040503050406030204" pitchFamily="18" charset="0"/>
                      </a:rPr>
                      <m:t>(</m:t>
                    </m:r>
                    <m:sSup>
                      <m:sSupPr>
                        <m:ctrlPr>
                          <a:rPr lang="en-US" b="0" i="1" smtClean="0">
                            <a:solidFill>
                              <a:schemeClr val="tx1">
                                <a:lumMod val="95000"/>
                              </a:schemeClr>
                            </a:solidFill>
                            <a:latin typeface="Cambria Math" panose="02040503050406030204" pitchFamily="18" charset="0"/>
                          </a:rPr>
                        </m:ctrlPr>
                      </m:sSupPr>
                      <m:e>
                        <m:r>
                          <a:rPr lang="en-US" b="0" i="1" smtClean="0">
                            <a:solidFill>
                              <a:schemeClr val="tx1">
                                <a:lumMod val="95000"/>
                              </a:schemeClr>
                            </a:solidFill>
                            <a:latin typeface="Cambria Math" panose="02040503050406030204" pitchFamily="18" charset="0"/>
                          </a:rPr>
                          <m:t>2</m:t>
                        </m:r>
                      </m:e>
                      <m:sup>
                        <m:r>
                          <a:rPr lang="en-US" b="0" i="1" smtClean="0">
                            <a:solidFill>
                              <a:schemeClr val="tx1">
                                <a:lumMod val="95000"/>
                              </a:schemeClr>
                            </a:solidFill>
                            <a:latin typeface="Cambria Math" panose="02040503050406030204" pitchFamily="18" charset="0"/>
                          </a:rPr>
                          <m:t>𝑂</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𝑓</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𝑛</m:t>
                        </m:r>
                        <m:r>
                          <a:rPr lang="en-US" b="0" i="1" smtClean="0">
                            <a:solidFill>
                              <a:schemeClr val="tx1">
                                <a:lumMod val="95000"/>
                              </a:schemeClr>
                            </a:solidFill>
                            <a:latin typeface="Cambria Math" panose="02040503050406030204" pitchFamily="18" charset="0"/>
                          </a:rPr>
                          <m:t>)</m:t>
                        </m:r>
                      </m:sup>
                    </m:sSup>
                    <m:r>
                      <a:rPr lang="en-US" b="0" i="1" smtClean="0">
                        <a:solidFill>
                          <a:schemeClr val="tx1">
                            <a:lumMod val="95000"/>
                          </a:schemeClr>
                        </a:solidFill>
                        <a:latin typeface="Cambria Math" panose="02040503050406030204" pitchFamily="18" charset="0"/>
                      </a:rPr>
                      <m:t>)</m:t>
                    </m:r>
                  </m:oMath>
                </a14:m>
                <a:endParaRPr lang="en-US" i="1" dirty="0">
                  <a:solidFill>
                    <a:schemeClr val="tx1">
                      <a:lumMod val="95000"/>
                    </a:schemeClr>
                  </a:solidFill>
                </a:endParaRPr>
              </a:p>
            </p:txBody>
          </p:sp>
        </mc:Choice>
        <mc:Fallback xmlns="">
          <p:sp>
            <p:nvSpPr>
              <p:cNvPr id="16" name="Content Placeholder 2">
                <a:extLst>
                  <a:ext uri="{FF2B5EF4-FFF2-40B4-BE49-F238E27FC236}">
                    <a16:creationId xmlns:a16="http://schemas.microsoft.com/office/drawing/2014/main" id="{5D9EFDCD-3F33-2645-A230-A355A02124DC}"/>
                  </a:ext>
                </a:extLst>
              </p:cNvPr>
              <p:cNvSpPr txBox="1">
                <a:spLocks noRot="1" noChangeAspect="1" noMove="1" noResize="1" noEditPoints="1" noAdjustHandles="1" noChangeArrowheads="1" noChangeShapeType="1" noTextEdit="1"/>
              </p:cNvSpPr>
              <p:nvPr/>
            </p:nvSpPr>
            <p:spPr>
              <a:xfrm>
                <a:off x="1029754" y="5320893"/>
                <a:ext cx="5350928" cy="750515"/>
              </a:xfrm>
              <a:prstGeom prst="rect">
                <a:avLst/>
              </a:prstGeom>
              <a:blipFill>
                <a:blip r:embed="rId7"/>
                <a:stretch>
                  <a:fillRect t="-1639" b="-8197"/>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05150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20170"/>
            <a:ext cx="9905998" cy="676128"/>
          </a:xfrm>
        </p:spPr>
        <p:txBody>
          <a:bodyPr>
            <a:normAutofit/>
          </a:bodyPr>
          <a:lstStyle/>
          <a:p>
            <a:pPr algn="ctr"/>
            <a:r>
              <a:rPr lang="en-US" dirty="0"/>
              <a:t>Clique</a:t>
            </a:r>
          </a:p>
        </p:txBody>
      </p:sp>
      <p:sp>
        <p:nvSpPr>
          <p:cNvPr id="6" name="Content Placeholder 5"/>
          <p:cNvSpPr>
            <a:spLocks noGrp="1"/>
          </p:cNvSpPr>
          <p:nvPr>
            <p:ph sz="quarter" idx="1"/>
          </p:nvPr>
        </p:nvSpPr>
        <p:spPr>
          <a:xfrm>
            <a:off x="1205879" y="1113580"/>
            <a:ext cx="9777066" cy="1050197"/>
          </a:xfrm>
          <a:solidFill>
            <a:schemeClr val="tx1">
              <a:lumMod val="95000"/>
            </a:schemeClr>
          </a:solidFill>
          <a:ln>
            <a:solidFill>
              <a:schemeClr val="bg1"/>
            </a:solidFill>
          </a:ln>
        </p:spPr>
        <p:txBody>
          <a:bodyPr>
            <a:normAutofit/>
          </a:bodyPr>
          <a:lstStyle/>
          <a:p>
            <a:pPr marL="0" indent="0">
              <a:buNone/>
            </a:pPr>
            <a:r>
              <a:rPr lang="en-US" dirty="0">
                <a:solidFill>
                  <a:schemeClr val="bg1"/>
                </a:solidFill>
              </a:rPr>
              <a:t>A </a:t>
            </a:r>
            <a:r>
              <a:rPr lang="en-US" b="1" u="sng" dirty="0">
                <a:solidFill>
                  <a:schemeClr val="bg1"/>
                </a:solidFill>
              </a:rPr>
              <a:t>Clique</a:t>
            </a:r>
            <a:r>
              <a:rPr lang="en-US" dirty="0">
                <a:solidFill>
                  <a:schemeClr val="bg1"/>
                </a:solidFill>
              </a:rPr>
              <a:t> in a graph G is a set of nodes such that each one is connected to each other in the set</a:t>
            </a:r>
          </a:p>
        </p:txBody>
      </p:sp>
      <p:pic>
        <p:nvPicPr>
          <p:cNvPr id="7" name="Picture 2" descr="images/lecture28/VertexClique.png">
            <a:extLst>
              <a:ext uri="{FF2B5EF4-FFF2-40B4-BE49-F238E27FC236}">
                <a16:creationId xmlns:a16="http://schemas.microsoft.com/office/drawing/2014/main" id="{93C118D8-E2BB-5D46-99DB-53DFEEC5D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317" y="2779713"/>
            <a:ext cx="4936356" cy="2969237"/>
          </a:xfrm>
          <a:prstGeom prst="rect">
            <a:avLst/>
          </a:prstGeom>
          <a:noFill/>
          <a:extLst>
            <a:ext uri="{909E8E84-426E-40DD-AFC4-6F175D3DCCD1}">
              <a14:hiddenFill xmlns:a14="http://schemas.microsoft.com/office/drawing/2010/main">
                <a:solidFill>
                  <a:srgbClr val="FFFFFF"/>
                </a:solidFill>
              </a14:hiddenFill>
            </a:ext>
          </a:extLst>
        </p:spPr>
      </p:pic>
      <p:sp>
        <p:nvSpPr>
          <p:cNvPr id="10" name="Content Placeholder 2">
            <a:extLst>
              <a:ext uri="{FF2B5EF4-FFF2-40B4-BE49-F238E27FC236}">
                <a16:creationId xmlns:a16="http://schemas.microsoft.com/office/drawing/2014/main" id="{882643D6-88BE-134B-A2F3-7587EAB54B6A}"/>
              </a:ext>
            </a:extLst>
          </p:cNvPr>
          <p:cNvSpPr txBox="1">
            <a:spLocks/>
          </p:cNvSpPr>
          <p:nvPr/>
        </p:nvSpPr>
        <p:spPr>
          <a:xfrm>
            <a:off x="6455122" y="3259540"/>
            <a:ext cx="4527824" cy="189187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tx1">
                    <a:lumMod val="95000"/>
                  </a:schemeClr>
                </a:solidFill>
              </a:rPr>
              <a:t>Can we frame this as a </a:t>
            </a:r>
            <a:r>
              <a:rPr lang="en-US" sz="2000" b="1" i="1" u="sng" dirty="0">
                <a:solidFill>
                  <a:schemeClr val="tx1">
                    <a:lumMod val="95000"/>
                  </a:schemeClr>
                </a:solidFill>
              </a:rPr>
              <a:t>Decision Problem</a:t>
            </a:r>
            <a:r>
              <a:rPr lang="en-US" sz="2000" i="1" dirty="0">
                <a:solidFill>
                  <a:schemeClr val="tx1">
                    <a:lumMod val="95000"/>
                  </a:schemeClr>
                </a:solidFill>
              </a:rPr>
              <a:t>?</a:t>
            </a:r>
          </a:p>
          <a:p>
            <a:pPr marL="0" indent="0" algn="ctr">
              <a:buFont typeface="Arial" panose="020B0604020202020204" pitchFamily="34" charset="0"/>
              <a:buNone/>
            </a:pPr>
            <a:endParaRPr lang="en-US" sz="2000" i="1" dirty="0">
              <a:solidFill>
                <a:schemeClr val="tx1">
                  <a:lumMod val="95000"/>
                </a:schemeClr>
              </a:solidFill>
            </a:endParaRPr>
          </a:p>
          <a:p>
            <a:pPr marL="0" indent="0" algn="ctr">
              <a:buFont typeface="Arial" panose="020B0604020202020204" pitchFamily="34" charset="0"/>
              <a:buNone/>
            </a:pPr>
            <a:r>
              <a:rPr lang="en-US" sz="2000" i="1" dirty="0">
                <a:solidFill>
                  <a:schemeClr val="tx1">
                    <a:lumMod val="95000"/>
                  </a:schemeClr>
                </a:solidFill>
              </a:rPr>
              <a:t>Given a graph G and an integer k, return Yes </a:t>
            </a:r>
            <a:r>
              <a:rPr lang="en-US" sz="2000" i="1" dirty="0" err="1">
                <a:solidFill>
                  <a:schemeClr val="tx1">
                    <a:lumMod val="95000"/>
                  </a:schemeClr>
                </a:solidFill>
              </a:rPr>
              <a:t>iff</a:t>
            </a:r>
            <a:r>
              <a:rPr lang="en-US" sz="2000" i="1" dirty="0">
                <a:solidFill>
                  <a:schemeClr val="tx1">
                    <a:lumMod val="95000"/>
                  </a:schemeClr>
                </a:solidFill>
              </a:rPr>
              <a:t> G has a clique of size k or larger.</a:t>
            </a:r>
          </a:p>
        </p:txBody>
      </p:sp>
    </p:spTree>
    <p:extLst>
      <p:ext uri="{BB962C8B-B14F-4D97-AF65-F5344CB8AC3E}">
        <p14:creationId xmlns:p14="http://schemas.microsoft.com/office/powerpoint/2010/main" val="24151902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m:rPr>
                        <m:sty m:val="p"/>
                      </m:rPr>
                      <a:rPr lang="en-US" dirty="0">
                        <a:latin typeface="Cambria Math" panose="02040503050406030204" pitchFamily="18" charset="0"/>
                      </a:rPr>
                      <m:t>C</m:t>
                    </m:r>
                    <m:r>
                      <m:rPr>
                        <m:sty m:val="p"/>
                      </m:rPr>
                      <a:rPr lang="en-US" b="0" i="0" dirty="0" smtClean="0">
                        <a:latin typeface="Cambria Math" panose="02040503050406030204" pitchFamily="18" charset="0"/>
                      </a:rPr>
                      <m:t>lique</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070468" y="1744991"/>
                <a:ext cx="9905999" cy="477948"/>
              </a:xfrm>
            </p:spPr>
            <p:txBody>
              <a:bodyPr>
                <a:normAutofit/>
              </a:bodyPr>
              <a:lstStyle/>
              <a:p>
                <a:pPr marL="0" indent="0">
                  <a:buNone/>
                </a:pPr>
                <a:r>
                  <a:rPr lang="en-US" sz="1800" dirty="0"/>
                  <a:t>To show that </a:t>
                </a:r>
                <a14:m>
                  <m:oMath xmlns:m="http://schemas.openxmlformats.org/officeDocument/2006/math">
                    <m:r>
                      <a:rPr lang="en-US" sz="1800" b="0" i="1" smtClean="0">
                        <a:latin typeface="Cambria Math" panose="02040503050406030204" pitchFamily="18" charset="0"/>
                      </a:rPr>
                      <m:t>𝐶𝑙𝑖𝑞𝑢𝑒</m:t>
                    </m:r>
                    <m:r>
                      <a:rPr lang="en-US" sz="1800" b="0" i="1" smtClean="0">
                        <a:latin typeface="Cambria Math" panose="02040503050406030204" pitchFamily="18" charset="0"/>
                      </a:rPr>
                      <m:t>∈</m:t>
                    </m:r>
                    <m:r>
                      <a:rPr lang="en-US" sz="1800" b="0" i="1" smtClean="0">
                        <a:latin typeface="Cambria Math" panose="02040503050406030204" pitchFamily="18" charset="0"/>
                      </a:rPr>
                      <m:t>𝑁𝑃𝐶</m:t>
                    </m:r>
                  </m:oMath>
                </a14:m>
                <a:r>
                  <a:rPr lang="en-US" sz="1800" dirty="0"/>
                  <a:t>, we must show both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070468" y="1744991"/>
                <a:ext cx="9905999" cy="477948"/>
              </a:xfrm>
              <a:blipFill>
                <a:blip r:embed="rId3"/>
                <a:stretch>
                  <a:fillRect l="-513"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2177887"/>
                <a:ext cx="4423817" cy="177973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m:rPr>
                          <m:sty m:val="p"/>
                        </m:rPr>
                        <a:rPr lang="en-US" sz="1800" i="1"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𝑙𝑖𝑞𝑢𝑒</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2177887"/>
                <a:ext cx="4423817" cy="1779735"/>
              </a:xfrm>
              <a:prstGeom prst="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6238048" y="2177886"/>
                <a:ext cx="4423817" cy="177973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m:rPr>
                          <m:sty m:val="p"/>
                        </m:rPr>
                        <a:rPr lang="en-US" sz="1800" i="1"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𝑙𝑖𝑞𝑢𝑒</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Group"/>
                    </m:oMathParaPr>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𝑵𝑷𝑪</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𝑪𝒍𝒊𝒒𝒖𝒆</m:t>
                      </m:r>
                    </m:oMath>
                  </m:oMathPara>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6238048" y="2177886"/>
                <a:ext cx="4423817" cy="1779735"/>
              </a:xfrm>
              <a:prstGeom prst="rect">
                <a:avLst/>
              </a:prstGeom>
              <a:blipFill>
                <a:blip r:embed="rId5"/>
                <a:stretch>
                  <a:fillRect/>
                </a:stretch>
              </a:blipFill>
              <a:ln>
                <a:solidFill>
                  <a:schemeClr val="bg1"/>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A28EFFD-022F-1E4E-9149-D8B803B3D932}"/>
              </a:ext>
            </a:extLst>
          </p:cNvPr>
          <p:cNvSpPr txBox="1">
            <a:spLocks/>
          </p:cNvSpPr>
          <p:nvPr/>
        </p:nvSpPr>
        <p:spPr>
          <a:xfrm>
            <a:off x="2030075" y="4883440"/>
            <a:ext cx="1835755" cy="983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As usual, this one is pretty simple</a:t>
            </a:r>
          </a:p>
        </p:txBody>
      </p:sp>
      <p:sp>
        <p:nvSpPr>
          <p:cNvPr id="7" name="Content Placeholder 2">
            <a:extLst>
              <a:ext uri="{FF2B5EF4-FFF2-40B4-BE49-F238E27FC236}">
                <a16:creationId xmlns:a16="http://schemas.microsoft.com/office/drawing/2014/main" id="{DB788968-185B-D64E-99C3-8E54573B8CD3}"/>
              </a:ext>
            </a:extLst>
          </p:cNvPr>
          <p:cNvSpPr txBox="1">
            <a:spLocks/>
          </p:cNvSpPr>
          <p:nvPr/>
        </p:nvSpPr>
        <p:spPr>
          <a:xfrm>
            <a:off x="8384099" y="5153534"/>
            <a:ext cx="2199403" cy="983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For this one, we can choose SAT or 3-SAT</a:t>
            </a:r>
          </a:p>
        </p:txBody>
      </p:sp>
      <p:cxnSp>
        <p:nvCxnSpPr>
          <p:cNvPr id="8" name="Straight Connector 7">
            <a:extLst>
              <a:ext uri="{FF2B5EF4-FFF2-40B4-BE49-F238E27FC236}">
                <a16:creationId xmlns:a16="http://schemas.microsoft.com/office/drawing/2014/main" id="{30E16DAD-3F7A-1949-893B-94CA289CB518}"/>
              </a:ext>
            </a:extLst>
          </p:cNvPr>
          <p:cNvCxnSpPr>
            <a:cxnSpLocks/>
          </p:cNvCxnSpPr>
          <p:nvPr/>
        </p:nvCxnSpPr>
        <p:spPr>
          <a:xfrm flipV="1">
            <a:off x="2946664" y="4074059"/>
            <a:ext cx="330690" cy="73454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9C2CEF3-2E7B-F64D-99FA-02BC2649D1B5}"/>
              </a:ext>
            </a:extLst>
          </p:cNvPr>
          <p:cNvCxnSpPr>
            <a:cxnSpLocks/>
          </p:cNvCxnSpPr>
          <p:nvPr/>
        </p:nvCxnSpPr>
        <p:spPr>
          <a:xfrm flipH="1" flipV="1">
            <a:off x="8449956" y="4074059"/>
            <a:ext cx="551967" cy="11081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7131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m:rPr>
                        <m:sty m:val="p"/>
                      </m:rPr>
                      <a:rPr lang="en-US" dirty="0">
                        <a:latin typeface="Cambria Math" panose="02040503050406030204" pitchFamily="18" charset="0"/>
                      </a:rPr>
                      <m:t>C</m:t>
                    </m:r>
                    <m:r>
                      <m:rPr>
                        <m:sty m:val="p"/>
                      </m:rPr>
                      <a:rPr lang="en-US" b="0" i="0" dirty="0" smtClean="0">
                        <a:latin typeface="Cambria Math" panose="02040503050406030204" pitchFamily="18" charset="0"/>
                      </a:rPr>
                      <m:t>lique</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2177887"/>
                <a:ext cx="4423817" cy="1779735"/>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m:rPr>
                          <m:sty m:val="p"/>
                        </m:rPr>
                        <a:rPr lang="en-US" sz="1800" i="1"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𝑙𝑖𝑞𝑢𝑒</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2177887"/>
                <a:ext cx="4423817" cy="1779735"/>
              </a:xfrm>
              <a:prstGeom prst="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4A28EFFD-022F-1E4E-9149-D8B803B3D932}"/>
                  </a:ext>
                </a:extLst>
              </p:cNvPr>
              <p:cNvSpPr txBox="1">
                <a:spLocks/>
              </p:cNvSpPr>
              <p:nvPr/>
            </p:nvSpPr>
            <p:spPr>
              <a:xfrm>
                <a:off x="6094412" y="2177887"/>
                <a:ext cx="4952999" cy="3145551"/>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u="sng" dirty="0"/>
                  <a:t>Verifier</a:t>
                </a:r>
                <a:r>
                  <a:rPr lang="en-US" sz="1800" dirty="0"/>
                  <a:t>:</a:t>
                </a:r>
              </a:p>
              <a:p>
                <a:pPr marL="0" indent="0">
                  <a:buFont typeface="Arial" panose="020B0604020202020204" pitchFamily="34" charset="0"/>
                  <a:buNone/>
                </a:pPr>
                <a:r>
                  <a:rPr lang="en-US" sz="1800" dirty="0"/>
                  <a:t>Given G, k, and a subset </a:t>
                </a:r>
                <a14:m>
                  <m:oMath xmlns:m="http://schemas.openxmlformats.org/officeDocument/2006/math">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𝑉</m:t>
                        </m:r>
                      </m:e>
                      <m:sup>
                        <m:r>
                          <a:rPr lang="en-US" sz="1800" b="0" i="1" smtClean="0">
                            <a:latin typeface="Cambria Math" panose="02040503050406030204" pitchFamily="18" charset="0"/>
                          </a:rPr>
                          <m:t>′</m:t>
                        </m:r>
                      </m:sup>
                    </m:sSup>
                    <m:r>
                      <a:rPr lang="en-US" sz="1800" b="0" i="1" smtClean="0">
                        <a:latin typeface="Cambria Math" panose="02040503050406030204" pitchFamily="18" charset="0"/>
                      </a:rPr>
                      <m:t>⊆</m:t>
                    </m:r>
                    <m:r>
                      <a:rPr lang="en-US" sz="1800" b="0" i="1" smtClean="0">
                        <a:latin typeface="Cambria Math" panose="02040503050406030204" pitchFamily="18" charset="0"/>
                      </a:rPr>
                      <m:t>𝑉</m:t>
                    </m:r>
                  </m:oMath>
                </a14:m>
                <a:r>
                  <a:rPr lang="en-US" sz="1800" dirty="0"/>
                  <a:t> of nodes</a:t>
                </a:r>
              </a:p>
              <a:p>
                <a:pPr marL="342900" indent="-342900">
                  <a:buFont typeface="Arial" panose="020B0604020202020204" pitchFamily="34" charset="0"/>
                  <a:buAutoNum type="arabicPeriod"/>
                </a:pPr>
                <a:r>
                  <a:rPr lang="en-US" sz="1800" dirty="0"/>
                  <a:t>Verify that number of nodes in V’ is k or larger</a:t>
                </a:r>
              </a:p>
              <a:p>
                <a:pPr marL="342900" indent="-342900">
                  <a:buFont typeface="Arial" panose="020B0604020202020204" pitchFamily="34" charset="0"/>
                  <a:buAutoNum type="arabicPeriod"/>
                </a:pPr>
                <a:r>
                  <a:rPr lang="en-US" sz="1800" dirty="0"/>
                  <a:t>For each pair of nodes (</a:t>
                </a:r>
                <a:r>
                  <a:rPr lang="en-US" sz="1800" dirty="0" err="1"/>
                  <a:t>p,q</a:t>
                </a:r>
                <a:r>
                  <a:rPr lang="en-US" sz="1800" dirty="0"/>
                  <a:t>) in V’:</a:t>
                </a:r>
              </a:p>
              <a:p>
                <a:pPr marL="800100" lvl="1" indent="-342900">
                  <a:buFont typeface="Arial" panose="020B0604020202020204" pitchFamily="34" charset="0"/>
                  <a:buAutoNum type="arabicPeriod"/>
                </a:pPr>
                <a:r>
                  <a:rPr lang="en-US" sz="1400" dirty="0"/>
                  <a:t>check that edge </a:t>
                </a:r>
                <a:r>
                  <a:rPr lang="en-US" sz="1400" dirty="0" err="1"/>
                  <a:t>p,q</a:t>
                </a:r>
                <a:r>
                  <a:rPr lang="en-US" sz="1400" dirty="0"/>
                  <a:t> exists in G</a:t>
                </a:r>
              </a:p>
              <a:p>
                <a:pPr marL="800100" lvl="1" indent="-342900">
                  <a:buFont typeface="Arial" panose="020B0604020202020204" pitchFamily="34" charset="0"/>
                  <a:buAutoNum type="arabicPeriod"/>
                </a:pPr>
                <a:r>
                  <a:rPr lang="en-US" sz="1400" dirty="0"/>
                  <a:t>If not, return </a:t>
                </a:r>
                <a:r>
                  <a:rPr lang="en-US" sz="1400" b="1" u="sng" dirty="0"/>
                  <a:t>NO</a:t>
                </a:r>
              </a:p>
              <a:p>
                <a:pPr marL="342900" indent="-342900">
                  <a:buFont typeface="Arial" panose="020B0604020202020204" pitchFamily="34" charset="0"/>
                  <a:buAutoNum type="arabicPeriod"/>
                </a:pPr>
                <a:r>
                  <a:rPr lang="en-US" sz="1800" dirty="0"/>
                  <a:t>Return </a:t>
                </a:r>
                <a:r>
                  <a:rPr lang="en-US" sz="1800" b="1" u="sng" dirty="0"/>
                  <a:t>YES</a:t>
                </a:r>
              </a:p>
            </p:txBody>
          </p:sp>
        </mc:Choice>
        <mc:Fallback xmlns="">
          <p:sp>
            <p:nvSpPr>
              <p:cNvPr id="11" name="Content Placeholder 2">
                <a:extLst>
                  <a:ext uri="{FF2B5EF4-FFF2-40B4-BE49-F238E27FC236}">
                    <a16:creationId xmlns:a16="http://schemas.microsoft.com/office/drawing/2014/main" id="{4A28EFFD-022F-1E4E-9149-D8B803B3D932}"/>
                  </a:ext>
                </a:extLst>
              </p:cNvPr>
              <p:cNvSpPr txBox="1">
                <a:spLocks noRot="1" noChangeAspect="1" noMove="1" noResize="1" noEditPoints="1" noAdjustHandles="1" noChangeArrowheads="1" noChangeShapeType="1" noTextEdit="1"/>
              </p:cNvSpPr>
              <p:nvPr/>
            </p:nvSpPr>
            <p:spPr>
              <a:xfrm>
                <a:off x="6094412" y="2177887"/>
                <a:ext cx="4952999" cy="3145551"/>
              </a:xfrm>
              <a:prstGeom prst="rect">
                <a:avLst/>
              </a:prstGeom>
              <a:blipFill>
                <a:blip r:embed="rId4"/>
                <a:stretch>
                  <a:fillRect l="-1535"/>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33221482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m:rPr>
                        <m:sty m:val="p"/>
                      </m:rPr>
                      <a:rPr lang="en-US" dirty="0">
                        <a:latin typeface="Cambria Math" panose="02040503050406030204" pitchFamily="18" charset="0"/>
                      </a:rPr>
                      <m:t>C</m:t>
                    </m:r>
                    <m:r>
                      <m:rPr>
                        <m:sty m:val="p"/>
                      </m:rPr>
                      <a:rPr lang="en-US" b="0" i="0" dirty="0" smtClean="0">
                        <a:latin typeface="Cambria Math" panose="02040503050406030204" pitchFamily="18" charset="0"/>
                      </a:rPr>
                      <m:t>lique</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3882503" y="1262111"/>
                <a:ext cx="4423817" cy="1417716"/>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m:rPr>
                          <m:sty m:val="p"/>
                        </m:rPr>
                        <a:rPr lang="en-US" sz="1800" i="1"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𝑙𝑖𝑞𝑢𝑒</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r>
                  <a:rPr lang="en-US" sz="1800" dirty="0">
                    <a:solidFill>
                      <a:schemeClr val="bg1"/>
                    </a:solidFill>
                  </a:rPr>
                  <a:t>3-SAT</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𝑪𝒍𝒊𝒒𝒖𝒆</m:t>
                    </m:r>
                  </m:oMath>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3882503" y="1262111"/>
                <a:ext cx="4423817" cy="1417716"/>
              </a:xfrm>
              <a:prstGeom prst="rect">
                <a:avLst/>
              </a:prstGeom>
              <a:blipFill>
                <a:blip r:embed="rId3"/>
                <a:stretch>
                  <a:fillRect/>
                </a:stretch>
              </a:blipFill>
              <a:ln>
                <a:solidFill>
                  <a:schemeClr val="bg1"/>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DB788968-185B-D64E-99C3-8E54573B8CD3}"/>
              </a:ext>
            </a:extLst>
          </p:cNvPr>
          <p:cNvSpPr txBox="1">
            <a:spLocks/>
          </p:cNvSpPr>
          <p:nvPr/>
        </p:nvSpPr>
        <p:spPr>
          <a:xfrm>
            <a:off x="8848008" y="2023785"/>
            <a:ext cx="2199403" cy="47832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choose 3-SAT</a:t>
            </a:r>
          </a:p>
        </p:txBody>
      </p:sp>
      <p:cxnSp>
        <p:nvCxnSpPr>
          <p:cNvPr id="10" name="Straight Connector 9">
            <a:extLst>
              <a:ext uri="{FF2B5EF4-FFF2-40B4-BE49-F238E27FC236}">
                <a16:creationId xmlns:a16="http://schemas.microsoft.com/office/drawing/2014/main" id="{39C2CEF3-2E7B-F64D-99FA-02BC2649D1B5}"/>
              </a:ext>
            </a:extLst>
          </p:cNvPr>
          <p:cNvCxnSpPr>
            <a:cxnSpLocks/>
          </p:cNvCxnSpPr>
          <p:nvPr/>
        </p:nvCxnSpPr>
        <p:spPr>
          <a:xfrm flipH="1" flipV="1">
            <a:off x="8445873" y="1933687"/>
            <a:ext cx="562325" cy="218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F1A21CD3-C94C-6D4A-B7AC-E1F97DA3A563}"/>
              </a:ext>
            </a:extLst>
          </p:cNvPr>
          <p:cNvSpPr txBox="1">
            <a:spLocks/>
          </p:cNvSpPr>
          <p:nvPr/>
        </p:nvSpPr>
        <p:spPr>
          <a:xfrm>
            <a:off x="2766875" y="3183147"/>
            <a:ext cx="6729844" cy="602288"/>
          </a:xfrm>
          <a:prstGeom prst="rect">
            <a:avLst/>
          </a:prstGeom>
          <a:no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u="sng" dirty="0">
                <a:solidFill>
                  <a:schemeClr val="tx1">
                    <a:lumMod val="95000"/>
                  </a:schemeClr>
                </a:solidFill>
              </a:rPr>
              <a:t>Goal</a:t>
            </a:r>
            <a:r>
              <a:rPr lang="en-US" i="1" dirty="0">
                <a:solidFill>
                  <a:schemeClr val="tx1">
                    <a:lumMod val="95000"/>
                  </a:schemeClr>
                </a:solidFill>
              </a:rPr>
              <a:t>: Given a generic 3-SAT input, can we convert it into graph and integer k such that the 3-SAT formula is satisfiable IFF the graph has a click of at least size k? </a:t>
            </a:r>
          </a:p>
        </p:txBody>
      </p:sp>
      <p:sp>
        <p:nvSpPr>
          <p:cNvPr id="14" name="Content Placeholder 2">
            <a:extLst>
              <a:ext uri="{FF2B5EF4-FFF2-40B4-BE49-F238E27FC236}">
                <a16:creationId xmlns:a16="http://schemas.microsoft.com/office/drawing/2014/main" id="{E9A11A9A-DCC6-E443-A08D-75744B98035F}"/>
              </a:ext>
            </a:extLst>
          </p:cNvPr>
          <p:cNvSpPr txBox="1">
            <a:spLocks/>
          </p:cNvSpPr>
          <p:nvPr/>
        </p:nvSpPr>
        <p:spPr>
          <a:xfrm>
            <a:off x="6536462" y="3694508"/>
            <a:ext cx="2960257" cy="1340339"/>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Graph G and integer k</a:t>
            </a:r>
          </a:p>
        </p:txBody>
      </p:sp>
      <p:sp>
        <p:nvSpPr>
          <p:cNvPr id="15" name="Right Arrow 14">
            <a:extLst>
              <a:ext uri="{FF2B5EF4-FFF2-40B4-BE49-F238E27FC236}">
                <a16:creationId xmlns:a16="http://schemas.microsoft.com/office/drawing/2014/main" id="{3572CDE1-F158-3447-B0B5-87F1FA3E0749}"/>
              </a:ext>
            </a:extLst>
          </p:cNvPr>
          <p:cNvSpPr/>
          <p:nvPr/>
        </p:nvSpPr>
        <p:spPr>
          <a:xfrm>
            <a:off x="5882580" y="4166422"/>
            <a:ext cx="498434" cy="246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196EFBFF-44F3-944B-896C-DA9DC23A1E3D}"/>
              </a:ext>
            </a:extLst>
          </p:cNvPr>
          <p:cNvSpPr txBox="1">
            <a:spLocks/>
          </p:cNvSpPr>
          <p:nvPr/>
        </p:nvSpPr>
        <p:spPr>
          <a:xfrm>
            <a:off x="2766875" y="3694509"/>
            <a:ext cx="2960257" cy="1340339"/>
          </a:xfrm>
          <a:prstGeom prst="rect">
            <a:avLst/>
          </a:prstGeom>
          <a:solidFill>
            <a:schemeClr val="accent1"/>
          </a:solidFill>
          <a:ln>
            <a:solidFill>
              <a:schemeClr val="bg1"/>
            </a:solid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Input: 3SAT formula:</a:t>
            </a:r>
          </a:p>
          <a:p>
            <a:pPr marL="0" indent="0" algn="ctr">
              <a:buNone/>
            </a:pPr>
            <a:r>
              <a:rPr lang="en-US" sz="1800" i="1" dirty="0">
                <a:solidFill>
                  <a:schemeClr val="bg1"/>
                </a:solidFill>
              </a:rPr>
              <a:t>e.g.,</a:t>
            </a:r>
            <a:br>
              <a:rPr lang="en-US" sz="1800" i="1" dirty="0">
                <a:solidFill>
                  <a:schemeClr val="bg1"/>
                </a:solidFill>
              </a:rPr>
            </a:br>
            <a:r>
              <a:rPr lang="en-US" sz="1800" dirty="0">
                <a:solidFill>
                  <a:schemeClr val="bg1"/>
                </a:solidFill>
                <a:sym typeface="Symbol"/>
              </a:rPr>
              <a:t>’</a:t>
            </a:r>
            <a:r>
              <a:rPr lang="en-US" sz="1800" baseline="-25000" dirty="0" err="1">
                <a:solidFill>
                  <a:schemeClr val="bg1"/>
                </a:solidFill>
                <a:sym typeface="Symbol"/>
              </a:rPr>
              <a:t>i</a:t>
            </a:r>
            <a:r>
              <a:rPr lang="en-US" sz="1800" dirty="0">
                <a:solidFill>
                  <a:schemeClr val="bg1"/>
                </a:solidFill>
                <a:sym typeface="Symbol"/>
              </a:rPr>
              <a:t> = (y</a:t>
            </a:r>
            <a:r>
              <a:rPr lang="en-US" sz="1800" baseline="-25000" dirty="0">
                <a:solidFill>
                  <a:schemeClr val="bg1"/>
                </a:solidFill>
                <a:sym typeface="Symbol"/>
              </a:rPr>
              <a:t>1</a:t>
            </a:r>
            <a:r>
              <a:rPr lang="en-US" sz="1800" dirty="0">
                <a:solidFill>
                  <a:schemeClr val="bg1"/>
                </a:solidFill>
                <a:sym typeface="Symbol"/>
              </a:rPr>
              <a:t>y</a:t>
            </a:r>
            <a:r>
              <a:rPr lang="en-US" sz="1800" baseline="-25000" dirty="0">
                <a:solidFill>
                  <a:schemeClr val="bg1"/>
                </a:solidFill>
                <a:sym typeface="Symbol"/>
              </a:rPr>
              <a:t>2</a:t>
            </a:r>
            <a:r>
              <a:rPr lang="en-US" sz="1800" dirty="0">
                <a:solidFill>
                  <a:schemeClr val="bg1"/>
                </a:solidFill>
                <a:sym typeface="Symbol"/>
              </a:rPr>
              <a:t>x</a:t>
            </a:r>
            <a:r>
              <a:rPr lang="en-US" sz="1800" baseline="-25000" dirty="0">
                <a:solidFill>
                  <a:schemeClr val="bg1"/>
                </a:solidFill>
                <a:sym typeface="Symbol"/>
              </a:rPr>
              <a:t>2</a:t>
            </a:r>
            <a:r>
              <a:rPr lang="en-US" sz="1800" dirty="0">
                <a:solidFill>
                  <a:schemeClr val="bg1"/>
                </a:solidFill>
                <a:sym typeface="Symbol"/>
              </a:rPr>
              <a:t>)  (y</a:t>
            </a:r>
            <a:r>
              <a:rPr lang="en-US" sz="1800" baseline="-25000" dirty="0">
                <a:solidFill>
                  <a:schemeClr val="bg1"/>
                </a:solidFill>
                <a:sym typeface="Symbol"/>
              </a:rPr>
              <a:t>1</a:t>
            </a:r>
            <a:r>
              <a:rPr lang="en-US" sz="1800" dirty="0">
                <a:solidFill>
                  <a:schemeClr val="bg1"/>
                </a:solidFill>
                <a:sym typeface="Symbol"/>
              </a:rPr>
              <a:t>y</a:t>
            </a:r>
            <a:r>
              <a:rPr lang="en-US" sz="1800" baseline="-25000" dirty="0">
                <a:solidFill>
                  <a:schemeClr val="bg1"/>
                </a:solidFill>
                <a:sym typeface="Symbol"/>
              </a:rPr>
              <a:t>2</a:t>
            </a:r>
            <a:r>
              <a:rPr lang="en-US" sz="1800" dirty="0">
                <a:solidFill>
                  <a:schemeClr val="bg1"/>
                </a:solidFill>
                <a:sym typeface="Symbol"/>
              </a:rPr>
              <a:t>x</a:t>
            </a:r>
            <a:r>
              <a:rPr lang="en-US" sz="1800" baseline="-25000" dirty="0">
                <a:solidFill>
                  <a:schemeClr val="bg1"/>
                </a:solidFill>
                <a:sym typeface="Symbol"/>
              </a:rPr>
              <a:t>2</a:t>
            </a:r>
            <a:r>
              <a:rPr lang="en-US" sz="1800" dirty="0">
                <a:solidFill>
                  <a:schemeClr val="bg1"/>
                </a:solidFill>
                <a:sym typeface="Symbol"/>
              </a:rPr>
              <a:t>)  (y</a:t>
            </a:r>
            <a:r>
              <a:rPr lang="en-US" sz="1800" baseline="-25000" dirty="0">
                <a:solidFill>
                  <a:schemeClr val="bg1"/>
                </a:solidFill>
                <a:sym typeface="Symbol"/>
              </a:rPr>
              <a:t>1</a:t>
            </a:r>
            <a:r>
              <a:rPr lang="en-US" sz="1800" dirty="0">
                <a:solidFill>
                  <a:schemeClr val="bg1"/>
                </a:solidFill>
                <a:sym typeface="Symbol"/>
              </a:rPr>
              <a:t>y</a:t>
            </a:r>
            <a:r>
              <a:rPr lang="en-US" sz="1800" baseline="-25000" dirty="0">
                <a:solidFill>
                  <a:schemeClr val="bg1"/>
                </a:solidFill>
                <a:sym typeface="Symbol"/>
              </a:rPr>
              <a:t>2</a:t>
            </a:r>
            <a:r>
              <a:rPr lang="en-US" sz="1800" dirty="0">
                <a:solidFill>
                  <a:schemeClr val="bg1"/>
                </a:solidFill>
                <a:sym typeface="Symbol"/>
              </a:rPr>
              <a:t>x</a:t>
            </a:r>
            <a:r>
              <a:rPr lang="en-US" sz="1800" baseline="-25000" dirty="0">
                <a:solidFill>
                  <a:schemeClr val="bg1"/>
                </a:solidFill>
                <a:sym typeface="Symbol"/>
              </a:rPr>
              <a:t>2</a:t>
            </a:r>
            <a:r>
              <a:rPr lang="en-US" sz="1800" dirty="0">
                <a:solidFill>
                  <a:schemeClr val="bg1"/>
                </a:solidFill>
                <a:sym typeface="Symbol"/>
              </a:rPr>
              <a:t>)  (y</a:t>
            </a:r>
            <a:r>
              <a:rPr lang="en-US" sz="1800" baseline="-25000" dirty="0">
                <a:solidFill>
                  <a:schemeClr val="bg1"/>
                </a:solidFill>
                <a:sym typeface="Symbol"/>
              </a:rPr>
              <a:t>1</a:t>
            </a:r>
            <a:r>
              <a:rPr lang="en-US" sz="1800" dirty="0">
                <a:solidFill>
                  <a:schemeClr val="bg1"/>
                </a:solidFill>
                <a:sym typeface="Symbol"/>
              </a:rPr>
              <a:t>y</a:t>
            </a:r>
            <a:r>
              <a:rPr lang="en-US" sz="1800" baseline="-25000" dirty="0">
                <a:solidFill>
                  <a:schemeClr val="bg1"/>
                </a:solidFill>
                <a:sym typeface="Symbol"/>
              </a:rPr>
              <a:t>2</a:t>
            </a:r>
            <a:r>
              <a:rPr lang="en-US" sz="1800" dirty="0">
                <a:solidFill>
                  <a:schemeClr val="bg1"/>
                </a:solidFill>
                <a:sym typeface="Symbol"/>
              </a:rPr>
              <a:t>x</a:t>
            </a:r>
            <a:r>
              <a:rPr lang="en-US" sz="1800" baseline="-25000" dirty="0">
                <a:solidFill>
                  <a:schemeClr val="bg1"/>
                </a:solidFill>
                <a:sym typeface="Symbol"/>
              </a:rPr>
              <a:t>2</a:t>
            </a:r>
            <a:r>
              <a:rPr lang="en-US" sz="1800" dirty="0">
                <a:solidFill>
                  <a:schemeClr val="bg1"/>
                </a:solidFill>
                <a:sym typeface="Symbol"/>
              </a:rPr>
              <a:t>)…</a:t>
            </a:r>
          </a:p>
          <a:p>
            <a:pPr marL="0" indent="0" algn="ctr">
              <a:buFont typeface="Arial" panose="020B0604020202020204" pitchFamily="34" charset="0"/>
              <a:buNone/>
            </a:pPr>
            <a:endParaRPr lang="en-US" sz="1800" i="1" dirty="0">
              <a:solidFill>
                <a:schemeClr val="bg1"/>
              </a:solidFill>
            </a:endParaRPr>
          </a:p>
        </p:txBody>
      </p:sp>
      <p:pic>
        <p:nvPicPr>
          <p:cNvPr id="17" name="Picture 2" descr="images/lecture28/VertexClique.png">
            <a:extLst>
              <a:ext uri="{FF2B5EF4-FFF2-40B4-BE49-F238E27FC236}">
                <a16:creationId xmlns:a16="http://schemas.microsoft.com/office/drawing/2014/main" id="{35973397-6F5B-3B47-A209-C0FA3639E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2360" y="4140157"/>
            <a:ext cx="1319913" cy="793933"/>
          </a:xfrm>
          <a:prstGeom prst="rect">
            <a:avLst/>
          </a:prstGeom>
          <a:noFill/>
          <a:extLst>
            <a:ext uri="{909E8E84-426E-40DD-AFC4-6F175D3DCCD1}">
              <a14:hiddenFill xmlns:a14="http://schemas.microsoft.com/office/drawing/2010/main">
                <a:solidFill>
                  <a:srgbClr val="FFFFFF"/>
                </a:solidFill>
              </a14:hiddenFill>
            </a:ext>
          </a:extLst>
        </p:spPr>
      </p:pic>
      <p:sp>
        <p:nvSpPr>
          <p:cNvPr id="18" name="Content Placeholder 2">
            <a:extLst>
              <a:ext uri="{FF2B5EF4-FFF2-40B4-BE49-F238E27FC236}">
                <a16:creationId xmlns:a16="http://schemas.microsoft.com/office/drawing/2014/main" id="{2B567843-DBA4-FA4F-AABF-F76B9289A312}"/>
              </a:ext>
            </a:extLst>
          </p:cNvPr>
          <p:cNvSpPr txBox="1">
            <a:spLocks/>
          </p:cNvSpPr>
          <p:nvPr/>
        </p:nvSpPr>
        <p:spPr>
          <a:xfrm>
            <a:off x="3232087" y="5752306"/>
            <a:ext cx="7815324" cy="47832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Converting a Boolean formula into a graph is strange, right? Let’s see how it works!</a:t>
            </a:r>
          </a:p>
        </p:txBody>
      </p:sp>
      <p:cxnSp>
        <p:nvCxnSpPr>
          <p:cNvPr id="19" name="Straight Connector 18">
            <a:extLst>
              <a:ext uri="{FF2B5EF4-FFF2-40B4-BE49-F238E27FC236}">
                <a16:creationId xmlns:a16="http://schemas.microsoft.com/office/drawing/2014/main" id="{B929181E-2BAD-C744-B008-789AA10EA17E}"/>
              </a:ext>
            </a:extLst>
          </p:cNvPr>
          <p:cNvCxnSpPr>
            <a:cxnSpLocks/>
          </p:cNvCxnSpPr>
          <p:nvPr/>
        </p:nvCxnSpPr>
        <p:spPr>
          <a:xfrm flipH="1" flipV="1">
            <a:off x="5164808" y="5175287"/>
            <a:ext cx="1580024" cy="57701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9C68369-0764-084F-A526-AB726125D194}"/>
              </a:ext>
            </a:extLst>
          </p:cNvPr>
          <p:cNvCxnSpPr>
            <a:cxnSpLocks/>
          </p:cNvCxnSpPr>
          <p:nvPr/>
        </p:nvCxnSpPr>
        <p:spPr>
          <a:xfrm flipV="1">
            <a:off x="6744832" y="5175286"/>
            <a:ext cx="688063" cy="5770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5562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274490"/>
                <a:ext cx="9905998" cy="612753"/>
              </a:xfrm>
            </p:spPr>
            <p:txBody>
              <a:bodyPr>
                <a:normAutofit fontScale="90000"/>
              </a:bodyPr>
              <a:lstStyle/>
              <a:p>
                <a:pPr algn="ct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𝐶𝑙𝑖𝑞𝑢𝑒</m:t>
                    </m:r>
                  </m:oMath>
                </a14:m>
                <a:r>
                  <a:rPr lang="en-US" dirty="0"/>
                  <a:t>, Intuition</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274490"/>
                <a:ext cx="9905998" cy="612753"/>
              </a:xfrm>
              <a:blipFill>
                <a:blip r:embed="rId2"/>
                <a:stretch>
                  <a:fillRect t="-16327" b="-20408"/>
                </a:stretch>
              </a:blipFill>
            </p:spPr>
            <p:txBody>
              <a:bodyPr/>
              <a:lstStyle/>
              <a:p>
                <a:r>
                  <a:rPr lang="en-US">
                    <a:noFill/>
                  </a:rPr>
                  <a:t> </a:t>
                </a:r>
              </a:p>
            </p:txBody>
          </p:sp>
        </mc:Fallback>
      </mc:AlternateContent>
      <p:sp>
        <p:nvSpPr>
          <p:cNvPr id="3" name="Content Placeholder 2"/>
          <p:cNvSpPr>
            <a:spLocks noGrp="1"/>
          </p:cNvSpPr>
          <p:nvPr>
            <p:ph sz="quarter" idx="1"/>
          </p:nvPr>
        </p:nvSpPr>
        <p:spPr>
          <a:xfrm>
            <a:off x="969397" y="3263475"/>
            <a:ext cx="3475855" cy="1869840"/>
          </a:xfrm>
          <a:ln>
            <a:solidFill>
              <a:schemeClr val="tx1">
                <a:lumMod val="95000"/>
              </a:schemeClr>
            </a:solidFill>
          </a:ln>
        </p:spPr>
        <p:txBody>
          <a:bodyPr>
            <a:normAutofit/>
          </a:bodyPr>
          <a:lstStyle/>
          <a:p>
            <a:pPr marL="0" indent="0" algn="ctr">
              <a:buNone/>
            </a:pPr>
            <a:r>
              <a:rPr lang="en-US" b="1" i="1" u="sng" dirty="0"/>
              <a:t>TIP</a:t>
            </a:r>
            <a:r>
              <a:rPr lang="en-US" i="1" dirty="0"/>
              <a:t>: When doing a reduction, think about the “spirit” of how the problems relate to each other</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8FD7EC5-F759-3443-A400-8D08882410D9}"/>
                  </a:ext>
                </a:extLst>
              </p:cNvPr>
              <p:cNvSpPr txBox="1">
                <a:spLocks/>
              </p:cNvSpPr>
              <p:nvPr/>
            </p:nvSpPr>
            <p:spPr>
              <a:xfrm>
                <a:off x="2300256" y="1484196"/>
                <a:ext cx="7586129" cy="5980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E8FD7EC5-F759-3443-A400-8D08882410D9}"/>
                  </a:ext>
                </a:extLst>
              </p:cNvPr>
              <p:cNvSpPr txBox="1">
                <a:spLocks noRot="1" noChangeAspect="1" noMove="1" noResize="1" noEditPoints="1" noAdjustHandles="1" noChangeArrowheads="1" noChangeShapeType="1" noTextEdit="1"/>
              </p:cNvSpPr>
              <p:nvPr/>
            </p:nvSpPr>
            <p:spPr>
              <a:xfrm>
                <a:off x="2300256" y="1484196"/>
                <a:ext cx="7586129" cy="598099"/>
              </a:xfrm>
              <a:prstGeom prst="rect">
                <a:avLst/>
              </a:prstGeom>
              <a:blipFill>
                <a:blip r:embed="rId3"/>
                <a:stretch>
                  <a:fillRect/>
                </a:stretch>
              </a:blipFill>
              <a:ln>
                <a:solidFill>
                  <a:schemeClr val="bg1"/>
                </a:solidFill>
              </a:ln>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F448FEF-4075-E342-87D1-5ACB33834248}"/>
              </a:ext>
            </a:extLst>
          </p:cNvPr>
          <p:cNvSpPr txBox="1">
            <a:spLocks/>
          </p:cNvSpPr>
          <p:nvPr/>
        </p:nvSpPr>
        <p:spPr>
          <a:xfrm>
            <a:off x="2300256" y="1164628"/>
            <a:ext cx="7586129" cy="356343"/>
          </a:xfrm>
          <a:prstGeom prst="rect">
            <a:avLst/>
          </a:prstGeom>
          <a:noFill/>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tx1">
                    <a:lumMod val="95000"/>
                  </a:schemeClr>
                </a:solidFill>
              </a:rPr>
              <a:t>Consider this 3-SAT formula:</a:t>
            </a:r>
          </a:p>
        </p:txBody>
      </p:sp>
      <p:sp>
        <p:nvSpPr>
          <p:cNvPr id="7" name="Content Placeholder 2">
            <a:extLst>
              <a:ext uri="{FF2B5EF4-FFF2-40B4-BE49-F238E27FC236}">
                <a16:creationId xmlns:a16="http://schemas.microsoft.com/office/drawing/2014/main" id="{6789BD02-8560-B14C-93B3-F0E44B74CCF4}"/>
              </a:ext>
            </a:extLst>
          </p:cNvPr>
          <p:cNvSpPr txBox="1">
            <a:spLocks/>
          </p:cNvSpPr>
          <p:nvPr/>
        </p:nvSpPr>
        <p:spPr>
          <a:xfrm>
            <a:off x="5241123" y="2693106"/>
            <a:ext cx="5496286" cy="366965"/>
          </a:xfrm>
          <a:prstGeom prst="rect">
            <a:avLst/>
          </a:prstGeom>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With a 3-Sat formula, we have:</a:t>
            </a:r>
          </a:p>
        </p:txBody>
      </p:sp>
      <p:sp>
        <p:nvSpPr>
          <p:cNvPr id="8" name="Content Placeholder 2">
            <a:extLst>
              <a:ext uri="{FF2B5EF4-FFF2-40B4-BE49-F238E27FC236}">
                <a16:creationId xmlns:a16="http://schemas.microsoft.com/office/drawing/2014/main" id="{5CD8AC63-7F5C-5B48-A1C1-5B5C2EFAAE20}"/>
              </a:ext>
            </a:extLst>
          </p:cNvPr>
          <p:cNvSpPr txBox="1">
            <a:spLocks/>
          </p:cNvSpPr>
          <p:nvPr/>
        </p:nvSpPr>
        <p:spPr>
          <a:xfrm>
            <a:off x="5241123" y="3023270"/>
            <a:ext cx="5496286" cy="2789057"/>
          </a:xfrm>
          <a:prstGeom prst="rect">
            <a:avLst/>
          </a:prstGeom>
          <a:solidFill>
            <a:schemeClr val="tx1">
              <a:lumMod val="95000"/>
            </a:schemeClr>
          </a:solidFill>
          <a:ln>
            <a:solidFill>
              <a:schemeClr val="bg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i="1" dirty="0">
                <a:solidFill>
                  <a:schemeClr val="bg1"/>
                </a:solidFill>
              </a:rPr>
              <a:t>A bunch of “things” (variables)</a:t>
            </a:r>
          </a:p>
          <a:p>
            <a:pPr marL="457200" indent="-457200">
              <a:buFont typeface="Arial" panose="020B0604020202020204" pitchFamily="34" charset="0"/>
              <a:buAutoNum type="arabicPeriod"/>
            </a:pPr>
            <a:r>
              <a:rPr lang="en-US" i="1" dirty="0">
                <a:solidFill>
                  <a:schemeClr val="bg1"/>
                </a:solidFill>
              </a:rPr>
              <a:t>Some can be assigned TRUE without issue (they are “connected”)</a:t>
            </a:r>
          </a:p>
          <a:p>
            <a:pPr marL="457200" indent="-457200">
              <a:buFont typeface="Arial" panose="020B0604020202020204" pitchFamily="34" charset="0"/>
              <a:buAutoNum type="arabicPeriod"/>
            </a:pPr>
            <a:r>
              <a:rPr lang="en-US" i="1" dirty="0">
                <a:solidFill>
                  <a:schemeClr val="bg1"/>
                </a:solidFill>
              </a:rPr>
              <a:t>Each clause must have a TRUE item that is connected (valid) with the other items in the other clauses</a:t>
            </a:r>
          </a:p>
        </p:txBody>
      </p:sp>
    </p:spTree>
    <p:extLst>
      <p:ext uri="{BB962C8B-B14F-4D97-AF65-F5344CB8AC3E}">
        <p14:creationId xmlns:p14="http://schemas.microsoft.com/office/powerpoint/2010/main" val="26069506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274490"/>
                <a:ext cx="9905998" cy="612753"/>
              </a:xfrm>
            </p:spPr>
            <p:txBody>
              <a:bodyPr>
                <a:normAutofit fontScale="90000"/>
              </a:bodyPr>
              <a:lstStyle/>
              <a:p>
                <a:pPr algn="ct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𝐶𝑙𝑖𝑞𝑢𝑒</m:t>
                    </m:r>
                  </m:oMath>
                </a14:m>
                <a:r>
                  <a:rPr lang="en-US" dirty="0"/>
                  <a:t>, Step 1</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274490"/>
                <a:ext cx="9905998" cy="612753"/>
              </a:xfrm>
              <a:blipFill>
                <a:blip r:embed="rId2"/>
                <a:stretch>
                  <a:fillRect t="-16327"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69397" y="3263475"/>
                <a:ext cx="3475855" cy="1869840"/>
              </a:xfrm>
              <a:ln>
                <a:solidFill>
                  <a:schemeClr val="tx1">
                    <a:lumMod val="95000"/>
                  </a:schemeClr>
                </a:solidFill>
              </a:ln>
            </p:spPr>
            <p:txBody>
              <a:bodyPr>
                <a:normAutofit/>
              </a:bodyPr>
              <a:lstStyle/>
              <a:p>
                <a:pPr marL="0" indent="0" algn="ctr">
                  <a:buNone/>
                </a:pPr>
                <a:r>
                  <a:rPr lang="en-US" b="1" i="1" u="sng" dirty="0"/>
                  <a:t>Step 1</a:t>
                </a:r>
                <a:r>
                  <a:rPr lang="en-US" i="1" dirty="0"/>
                  <a:t>: Create a graph G with nodes where each variable in </a:t>
                </a:r>
                <a14:m>
                  <m:oMath xmlns:m="http://schemas.openxmlformats.org/officeDocument/2006/math">
                    <m:r>
                      <a:rPr lang="en-US" b="0" i="1" smtClean="0">
                        <a:latin typeface="Cambria Math" panose="02040503050406030204" pitchFamily="18" charset="0"/>
                      </a:rPr>
                      <m:t>𝜃</m:t>
                    </m:r>
                  </m:oMath>
                </a14:m>
                <a:r>
                  <a:rPr lang="en-US" i="1" dirty="0"/>
                  <a:t> represents a node in G</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69397" y="3263475"/>
                <a:ext cx="3475855" cy="1869840"/>
              </a:xfrm>
              <a:blipFill>
                <a:blip r:embed="rId3"/>
                <a:stretch>
                  <a:fillRect t="-671" r="-725" b="-40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8FD7EC5-F759-3443-A400-8D08882410D9}"/>
                  </a:ext>
                </a:extLst>
              </p:cNvPr>
              <p:cNvSpPr txBox="1">
                <a:spLocks/>
              </p:cNvSpPr>
              <p:nvPr/>
            </p:nvSpPr>
            <p:spPr>
              <a:xfrm>
                <a:off x="2300256" y="1484196"/>
                <a:ext cx="7586129" cy="5980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E8FD7EC5-F759-3443-A400-8D08882410D9}"/>
                  </a:ext>
                </a:extLst>
              </p:cNvPr>
              <p:cNvSpPr txBox="1">
                <a:spLocks noRot="1" noChangeAspect="1" noMove="1" noResize="1" noEditPoints="1" noAdjustHandles="1" noChangeArrowheads="1" noChangeShapeType="1" noTextEdit="1"/>
              </p:cNvSpPr>
              <p:nvPr/>
            </p:nvSpPr>
            <p:spPr>
              <a:xfrm>
                <a:off x="2300256" y="1484196"/>
                <a:ext cx="7586129" cy="598099"/>
              </a:xfrm>
              <a:prstGeom prst="rect">
                <a:avLst/>
              </a:prstGeom>
              <a:blipFill>
                <a:blip r:embed="rId4"/>
                <a:stretch>
                  <a:fillRect/>
                </a:stretch>
              </a:blipFill>
              <a:ln>
                <a:solidFill>
                  <a:schemeClr val="bg1"/>
                </a:solidFill>
              </a:ln>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F448FEF-4075-E342-87D1-5ACB33834248}"/>
              </a:ext>
            </a:extLst>
          </p:cNvPr>
          <p:cNvSpPr txBox="1">
            <a:spLocks/>
          </p:cNvSpPr>
          <p:nvPr/>
        </p:nvSpPr>
        <p:spPr>
          <a:xfrm>
            <a:off x="2300256" y="1164628"/>
            <a:ext cx="7586129" cy="356343"/>
          </a:xfrm>
          <a:prstGeom prst="rect">
            <a:avLst/>
          </a:prstGeom>
          <a:noFill/>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tx1">
                    <a:lumMod val="95000"/>
                  </a:schemeClr>
                </a:solidFill>
              </a:rPr>
              <a:t>Consider this 3-SAT formula:</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AA49A5B1-9EEA-504D-8171-2D86014ED3D5}"/>
                  </a:ext>
                </a:extLst>
              </p:cNvPr>
              <p:cNvSpPr/>
              <p:nvPr/>
            </p:nvSpPr>
            <p:spPr>
              <a:xfrm>
                <a:off x="5377755" y="3766236"/>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AA49A5B1-9EEA-504D-8171-2D86014ED3D5}"/>
                  </a:ext>
                </a:extLst>
              </p:cNvPr>
              <p:cNvSpPr>
                <a:spLocks noRot="1" noChangeAspect="1" noMove="1" noResize="1" noEditPoints="1" noAdjustHandles="1" noChangeArrowheads="1" noChangeShapeType="1" noTextEdit="1"/>
              </p:cNvSpPr>
              <p:nvPr/>
            </p:nvSpPr>
            <p:spPr>
              <a:xfrm>
                <a:off x="5377755" y="3766236"/>
                <a:ext cx="543208" cy="5432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8E69667C-7276-FF41-86D4-6E1485A6ED44}"/>
                  </a:ext>
                </a:extLst>
              </p:cNvPr>
              <p:cNvSpPr/>
              <p:nvPr/>
            </p:nvSpPr>
            <p:spPr>
              <a:xfrm>
                <a:off x="5377755" y="4769662"/>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8E69667C-7276-FF41-86D4-6E1485A6ED44}"/>
                  </a:ext>
                </a:extLst>
              </p:cNvPr>
              <p:cNvSpPr>
                <a:spLocks noRot="1" noChangeAspect="1" noMove="1" noResize="1" noEditPoints="1" noAdjustHandles="1" noChangeArrowheads="1" noChangeShapeType="1" noTextEdit="1"/>
              </p:cNvSpPr>
              <p:nvPr/>
            </p:nvSpPr>
            <p:spPr>
              <a:xfrm>
                <a:off x="5377755" y="4769662"/>
                <a:ext cx="543208" cy="5432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206D0A1-EC73-4F41-AD32-D60DD2780A2A}"/>
                  </a:ext>
                </a:extLst>
              </p:cNvPr>
              <p:cNvSpPr/>
              <p:nvPr/>
            </p:nvSpPr>
            <p:spPr>
              <a:xfrm>
                <a:off x="5377755" y="5773088"/>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oMath>
                  </m:oMathPara>
                </a14:m>
                <a:endParaRPr lang="en-US" dirty="0">
                  <a:solidFill>
                    <a:schemeClr val="bg1"/>
                  </a:solidFill>
                </a:endParaRPr>
              </a:p>
            </p:txBody>
          </p:sp>
        </mc:Choice>
        <mc:Fallback xmlns="">
          <p:sp>
            <p:nvSpPr>
              <p:cNvPr id="10" name="Oval 9">
                <a:extLst>
                  <a:ext uri="{FF2B5EF4-FFF2-40B4-BE49-F238E27FC236}">
                    <a16:creationId xmlns:a16="http://schemas.microsoft.com/office/drawing/2014/main" id="{7206D0A1-EC73-4F41-AD32-D60DD2780A2A}"/>
                  </a:ext>
                </a:extLst>
              </p:cNvPr>
              <p:cNvSpPr>
                <a:spLocks noRot="1" noChangeAspect="1" noMove="1" noResize="1" noEditPoints="1" noAdjustHandles="1" noChangeArrowheads="1" noChangeShapeType="1" noTextEdit="1"/>
              </p:cNvSpPr>
              <p:nvPr/>
            </p:nvSpPr>
            <p:spPr>
              <a:xfrm>
                <a:off x="5377755" y="5773088"/>
                <a:ext cx="543208" cy="5432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350F9A5-A6D1-BB4B-B24D-3DFE8D0734D1}"/>
                  </a:ext>
                </a:extLst>
              </p:cNvPr>
              <p:cNvSpPr/>
              <p:nvPr/>
            </p:nvSpPr>
            <p:spPr>
              <a:xfrm>
                <a:off x="9794338" y="3763219"/>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11" name="Oval 10">
                <a:extLst>
                  <a:ext uri="{FF2B5EF4-FFF2-40B4-BE49-F238E27FC236}">
                    <a16:creationId xmlns:a16="http://schemas.microsoft.com/office/drawing/2014/main" id="{5350F9A5-A6D1-BB4B-B24D-3DFE8D0734D1}"/>
                  </a:ext>
                </a:extLst>
              </p:cNvPr>
              <p:cNvSpPr>
                <a:spLocks noRot="1" noChangeAspect="1" noMove="1" noResize="1" noEditPoints="1" noAdjustHandles="1" noChangeArrowheads="1" noChangeShapeType="1" noTextEdit="1"/>
              </p:cNvSpPr>
              <p:nvPr/>
            </p:nvSpPr>
            <p:spPr>
              <a:xfrm>
                <a:off x="9794338" y="3763219"/>
                <a:ext cx="543208" cy="543208"/>
              </a:xfrm>
              <a:prstGeom prst="ellipse">
                <a:avLst/>
              </a:prstGeom>
              <a:blipFill>
                <a:blip r:embed="rId8"/>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77033AA9-BB01-334B-BFAC-F224D9A3E0D8}"/>
                  </a:ext>
                </a:extLst>
              </p:cNvPr>
              <p:cNvSpPr/>
              <p:nvPr/>
            </p:nvSpPr>
            <p:spPr>
              <a:xfrm>
                <a:off x="9794338" y="476664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2" name="Oval 11">
                <a:extLst>
                  <a:ext uri="{FF2B5EF4-FFF2-40B4-BE49-F238E27FC236}">
                    <a16:creationId xmlns:a16="http://schemas.microsoft.com/office/drawing/2014/main" id="{77033AA9-BB01-334B-BFAC-F224D9A3E0D8}"/>
                  </a:ext>
                </a:extLst>
              </p:cNvPr>
              <p:cNvSpPr>
                <a:spLocks noRot="1" noChangeAspect="1" noMove="1" noResize="1" noEditPoints="1" noAdjustHandles="1" noChangeArrowheads="1" noChangeShapeType="1" noTextEdit="1"/>
              </p:cNvSpPr>
              <p:nvPr/>
            </p:nvSpPr>
            <p:spPr>
              <a:xfrm>
                <a:off x="9794338" y="4766645"/>
                <a:ext cx="543208" cy="543208"/>
              </a:xfrm>
              <a:prstGeom prst="ellipse">
                <a:avLst/>
              </a:prstGeom>
              <a:blipFill>
                <a:blip r:embed="rId9"/>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490E357-5B28-C24D-9D1A-EF3C2C12DBFB}"/>
                  </a:ext>
                </a:extLst>
              </p:cNvPr>
              <p:cNvSpPr/>
              <p:nvPr/>
            </p:nvSpPr>
            <p:spPr>
              <a:xfrm>
                <a:off x="9794338" y="5770071"/>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3" name="Oval 12">
                <a:extLst>
                  <a:ext uri="{FF2B5EF4-FFF2-40B4-BE49-F238E27FC236}">
                    <a16:creationId xmlns:a16="http://schemas.microsoft.com/office/drawing/2014/main" id="{4490E357-5B28-C24D-9D1A-EF3C2C12DBFB}"/>
                  </a:ext>
                </a:extLst>
              </p:cNvPr>
              <p:cNvSpPr>
                <a:spLocks noRot="1" noChangeAspect="1" noMove="1" noResize="1" noEditPoints="1" noAdjustHandles="1" noChangeArrowheads="1" noChangeShapeType="1" noTextEdit="1"/>
              </p:cNvSpPr>
              <p:nvPr/>
            </p:nvSpPr>
            <p:spPr>
              <a:xfrm>
                <a:off x="9794338" y="5770071"/>
                <a:ext cx="543208" cy="543208"/>
              </a:xfrm>
              <a:prstGeom prst="ellipse">
                <a:avLst/>
              </a:prstGeom>
              <a:blipFill>
                <a:blip r:embed="rId10"/>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72C784C3-B233-0E4B-9B1D-CDBE9E2398EC}"/>
                  </a:ext>
                </a:extLst>
              </p:cNvPr>
              <p:cNvSpPr/>
              <p:nvPr/>
            </p:nvSpPr>
            <p:spPr>
              <a:xfrm>
                <a:off x="6444555"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oMath>
                  </m:oMathPara>
                </a14:m>
                <a:endParaRPr lang="en-US" dirty="0">
                  <a:solidFill>
                    <a:schemeClr val="bg1"/>
                  </a:solidFill>
                </a:endParaRPr>
              </a:p>
            </p:txBody>
          </p:sp>
        </mc:Choice>
        <mc:Fallback xmlns="">
          <p:sp>
            <p:nvSpPr>
              <p:cNvPr id="14" name="Oval 13">
                <a:extLst>
                  <a:ext uri="{FF2B5EF4-FFF2-40B4-BE49-F238E27FC236}">
                    <a16:creationId xmlns:a16="http://schemas.microsoft.com/office/drawing/2014/main" id="{72C784C3-B233-0E4B-9B1D-CDBE9E2398EC}"/>
                  </a:ext>
                </a:extLst>
              </p:cNvPr>
              <p:cNvSpPr>
                <a:spLocks noRot="1" noChangeAspect="1" noMove="1" noResize="1" noEditPoints="1" noAdjustHandles="1" noChangeArrowheads="1" noChangeShapeType="1" noTextEdit="1"/>
              </p:cNvSpPr>
              <p:nvPr/>
            </p:nvSpPr>
            <p:spPr>
              <a:xfrm>
                <a:off x="6444555" y="2749235"/>
                <a:ext cx="543208" cy="543208"/>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8A4BC7A-0AD2-B347-9390-C4D998A2025F}"/>
                  </a:ext>
                </a:extLst>
              </p:cNvPr>
              <p:cNvSpPr/>
              <p:nvPr/>
            </p:nvSpPr>
            <p:spPr>
              <a:xfrm>
                <a:off x="7610944"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5" name="Oval 14">
                <a:extLst>
                  <a:ext uri="{FF2B5EF4-FFF2-40B4-BE49-F238E27FC236}">
                    <a16:creationId xmlns:a16="http://schemas.microsoft.com/office/drawing/2014/main" id="{78A4BC7A-0AD2-B347-9390-C4D998A2025F}"/>
                  </a:ext>
                </a:extLst>
              </p:cNvPr>
              <p:cNvSpPr>
                <a:spLocks noRot="1" noChangeAspect="1" noMove="1" noResize="1" noEditPoints="1" noAdjustHandles="1" noChangeArrowheads="1" noChangeShapeType="1" noTextEdit="1"/>
              </p:cNvSpPr>
              <p:nvPr/>
            </p:nvSpPr>
            <p:spPr>
              <a:xfrm>
                <a:off x="7610944" y="2749235"/>
                <a:ext cx="543208" cy="543208"/>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C7462B37-7CE7-1A49-BCE5-580A9CDD90E8}"/>
                  </a:ext>
                </a:extLst>
              </p:cNvPr>
              <p:cNvSpPr/>
              <p:nvPr/>
            </p:nvSpPr>
            <p:spPr>
              <a:xfrm>
                <a:off x="8777333"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6" name="Oval 15">
                <a:extLst>
                  <a:ext uri="{FF2B5EF4-FFF2-40B4-BE49-F238E27FC236}">
                    <a16:creationId xmlns:a16="http://schemas.microsoft.com/office/drawing/2014/main" id="{C7462B37-7CE7-1A49-BCE5-580A9CDD90E8}"/>
                  </a:ext>
                </a:extLst>
              </p:cNvPr>
              <p:cNvSpPr>
                <a:spLocks noRot="1" noChangeAspect="1" noMove="1" noResize="1" noEditPoints="1" noAdjustHandles="1" noChangeArrowheads="1" noChangeShapeType="1" noTextEdit="1"/>
              </p:cNvSpPr>
              <p:nvPr/>
            </p:nvSpPr>
            <p:spPr>
              <a:xfrm>
                <a:off x="8777333" y="2749235"/>
                <a:ext cx="543208" cy="543208"/>
              </a:xfrm>
              <a:prstGeom prst="ellipse">
                <a:avLst/>
              </a:prstGeom>
              <a:blipFill>
                <a:blip r:embed="rId13"/>
                <a:stretch>
                  <a:fillRect l="-2222"/>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BF33AED-B3BF-D84D-9C46-7A9DE45CD689}"/>
              </a:ext>
            </a:extLst>
          </p:cNvPr>
          <p:cNvSpPr/>
          <p:nvPr/>
        </p:nvSpPr>
        <p:spPr>
          <a:xfrm>
            <a:off x="5169528" y="2580237"/>
            <a:ext cx="5477346" cy="3974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41E88A37-34DA-FB4E-A626-20A988C9E9DE}"/>
              </a:ext>
            </a:extLst>
          </p:cNvPr>
          <p:cNvSpPr txBox="1">
            <a:spLocks/>
          </p:cNvSpPr>
          <p:nvPr/>
        </p:nvSpPr>
        <p:spPr>
          <a:xfrm>
            <a:off x="10153454" y="2626712"/>
            <a:ext cx="445962" cy="47863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G</a:t>
            </a:r>
          </a:p>
        </p:txBody>
      </p:sp>
    </p:spTree>
    <p:extLst>
      <p:ext uri="{BB962C8B-B14F-4D97-AF65-F5344CB8AC3E}">
        <p14:creationId xmlns:p14="http://schemas.microsoft.com/office/powerpoint/2010/main" val="14528447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274490"/>
                <a:ext cx="9905998" cy="612753"/>
              </a:xfrm>
            </p:spPr>
            <p:txBody>
              <a:bodyPr>
                <a:normAutofit fontScale="90000"/>
              </a:bodyPr>
              <a:lstStyle/>
              <a:p>
                <a:pPr algn="ct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𝐶𝑙𝑖𝑞𝑢𝑒</m:t>
                    </m:r>
                  </m:oMath>
                </a14:m>
                <a:r>
                  <a:rPr lang="en-US" dirty="0"/>
                  <a:t>, Step 1</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274490"/>
                <a:ext cx="9905998" cy="612753"/>
              </a:xfrm>
              <a:blipFill>
                <a:blip r:embed="rId2"/>
                <a:stretch>
                  <a:fillRect t="-16327"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69397" y="3263480"/>
                <a:ext cx="3475855" cy="1869840"/>
              </a:xfrm>
              <a:ln>
                <a:solidFill>
                  <a:schemeClr val="tx1">
                    <a:lumMod val="95000"/>
                  </a:schemeClr>
                </a:solidFill>
              </a:ln>
            </p:spPr>
            <p:txBody>
              <a:bodyPr>
                <a:normAutofit/>
              </a:bodyPr>
              <a:lstStyle/>
              <a:p>
                <a:pPr marL="0" indent="0" algn="ctr">
                  <a:buNone/>
                </a:pPr>
                <a:r>
                  <a:rPr lang="en-US" b="1" i="1" u="sng" dirty="0"/>
                  <a:t>Step 1</a:t>
                </a:r>
                <a:r>
                  <a:rPr lang="en-US" i="1" dirty="0"/>
                  <a:t>: Create a graph G with nodes where each variable in </a:t>
                </a:r>
                <a14:m>
                  <m:oMath xmlns:m="http://schemas.openxmlformats.org/officeDocument/2006/math">
                    <m:r>
                      <a:rPr lang="en-US" b="0" i="1" smtClean="0">
                        <a:latin typeface="Cambria Math" panose="02040503050406030204" pitchFamily="18" charset="0"/>
                      </a:rPr>
                      <m:t>𝜃</m:t>
                    </m:r>
                  </m:oMath>
                </a14:m>
                <a:r>
                  <a:rPr lang="en-US" i="1" dirty="0"/>
                  <a:t> represents a node in G</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69397" y="3263480"/>
                <a:ext cx="3475855" cy="1869840"/>
              </a:xfrm>
              <a:blipFill>
                <a:blip r:embed="rId3"/>
                <a:stretch>
                  <a:fillRect t="-671" r="-725" b="-40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8FD7EC5-F759-3443-A400-8D08882410D9}"/>
                  </a:ext>
                </a:extLst>
              </p:cNvPr>
              <p:cNvSpPr txBox="1">
                <a:spLocks/>
              </p:cNvSpPr>
              <p:nvPr/>
            </p:nvSpPr>
            <p:spPr>
              <a:xfrm>
                <a:off x="2300256" y="1484196"/>
                <a:ext cx="7586129" cy="5980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E8FD7EC5-F759-3443-A400-8D08882410D9}"/>
                  </a:ext>
                </a:extLst>
              </p:cNvPr>
              <p:cNvSpPr txBox="1">
                <a:spLocks noRot="1" noChangeAspect="1" noMove="1" noResize="1" noEditPoints="1" noAdjustHandles="1" noChangeArrowheads="1" noChangeShapeType="1" noTextEdit="1"/>
              </p:cNvSpPr>
              <p:nvPr/>
            </p:nvSpPr>
            <p:spPr>
              <a:xfrm>
                <a:off x="2300256" y="1484196"/>
                <a:ext cx="7586129" cy="598099"/>
              </a:xfrm>
              <a:prstGeom prst="rect">
                <a:avLst/>
              </a:prstGeom>
              <a:blipFill>
                <a:blip r:embed="rId4"/>
                <a:stretch>
                  <a:fillRect/>
                </a:stretch>
              </a:blipFill>
              <a:ln>
                <a:solidFill>
                  <a:schemeClr val="bg1"/>
                </a:solidFill>
              </a:ln>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F448FEF-4075-E342-87D1-5ACB33834248}"/>
              </a:ext>
            </a:extLst>
          </p:cNvPr>
          <p:cNvSpPr txBox="1">
            <a:spLocks/>
          </p:cNvSpPr>
          <p:nvPr/>
        </p:nvSpPr>
        <p:spPr>
          <a:xfrm>
            <a:off x="2300256" y="1164628"/>
            <a:ext cx="7586129" cy="356343"/>
          </a:xfrm>
          <a:prstGeom prst="rect">
            <a:avLst/>
          </a:prstGeom>
          <a:noFill/>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tx1">
                    <a:lumMod val="95000"/>
                  </a:schemeClr>
                </a:solidFill>
              </a:rPr>
              <a:t>Consider this 3-SAT formula:</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AA49A5B1-9EEA-504D-8171-2D86014ED3D5}"/>
                  </a:ext>
                </a:extLst>
              </p:cNvPr>
              <p:cNvSpPr/>
              <p:nvPr/>
            </p:nvSpPr>
            <p:spPr>
              <a:xfrm>
                <a:off x="5377755" y="3766236"/>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AA49A5B1-9EEA-504D-8171-2D86014ED3D5}"/>
                  </a:ext>
                </a:extLst>
              </p:cNvPr>
              <p:cNvSpPr>
                <a:spLocks noRot="1" noChangeAspect="1" noMove="1" noResize="1" noEditPoints="1" noAdjustHandles="1" noChangeArrowheads="1" noChangeShapeType="1" noTextEdit="1"/>
              </p:cNvSpPr>
              <p:nvPr/>
            </p:nvSpPr>
            <p:spPr>
              <a:xfrm>
                <a:off x="5377755" y="3766236"/>
                <a:ext cx="543208" cy="5432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8E69667C-7276-FF41-86D4-6E1485A6ED44}"/>
                  </a:ext>
                </a:extLst>
              </p:cNvPr>
              <p:cNvSpPr/>
              <p:nvPr/>
            </p:nvSpPr>
            <p:spPr>
              <a:xfrm>
                <a:off x="5377755" y="4769662"/>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8E69667C-7276-FF41-86D4-6E1485A6ED44}"/>
                  </a:ext>
                </a:extLst>
              </p:cNvPr>
              <p:cNvSpPr>
                <a:spLocks noRot="1" noChangeAspect="1" noMove="1" noResize="1" noEditPoints="1" noAdjustHandles="1" noChangeArrowheads="1" noChangeShapeType="1" noTextEdit="1"/>
              </p:cNvSpPr>
              <p:nvPr/>
            </p:nvSpPr>
            <p:spPr>
              <a:xfrm>
                <a:off x="5377755" y="4769662"/>
                <a:ext cx="543208" cy="5432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206D0A1-EC73-4F41-AD32-D60DD2780A2A}"/>
                  </a:ext>
                </a:extLst>
              </p:cNvPr>
              <p:cNvSpPr/>
              <p:nvPr/>
            </p:nvSpPr>
            <p:spPr>
              <a:xfrm>
                <a:off x="5377755" y="5773088"/>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oMath>
                  </m:oMathPara>
                </a14:m>
                <a:endParaRPr lang="en-US" dirty="0">
                  <a:solidFill>
                    <a:schemeClr val="bg1"/>
                  </a:solidFill>
                </a:endParaRPr>
              </a:p>
            </p:txBody>
          </p:sp>
        </mc:Choice>
        <mc:Fallback xmlns="">
          <p:sp>
            <p:nvSpPr>
              <p:cNvPr id="10" name="Oval 9">
                <a:extLst>
                  <a:ext uri="{FF2B5EF4-FFF2-40B4-BE49-F238E27FC236}">
                    <a16:creationId xmlns:a16="http://schemas.microsoft.com/office/drawing/2014/main" id="{7206D0A1-EC73-4F41-AD32-D60DD2780A2A}"/>
                  </a:ext>
                </a:extLst>
              </p:cNvPr>
              <p:cNvSpPr>
                <a:spLocks noRot="1" noChangeAspect="1" noMove="1" noResize="1" noEditPoints="1" noAdjustHandles="1" noChangeArrowheads="1" noChangeShapeType="1" noTextEdit="1"/>
              </p:cNvSpPr>
              <p:nvPr/>
            </p:nvSpPr>
            <p:spPr>
              <a:xfrm>
                <a:off x="5377755" y="5773088"/>
                <a:ext cx="543208" cy="5432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350F9A5-A6D1-BB4B-B24D-3DFE8D0734D1}"/>
                  </a:ext>
                </a:extLst>
              </p:cNvPr>
              <p:cNvSpPr/>
              <p:nvPr/>
            </p:nvSpPr>
            <p:spPr>
              <a:xfrm>
                <a:off x="9794338" y="3763219"/>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11" name="Oval 10">
                <a:extLst>
                  <a:ext uri="{FF2B5EF4-FFF2-40B4-BE49-F238E27FC236}">
                    <a16:creationId xmlns:a16="http://schemas.microsoft.com/office/drawing/2014/main" id="{5350F9A5-A6D1-BB4B-B24D-3DFE8D0734D1}"/>
                  </a:ext>
                </a:extLst>
              </p:cNvPr>
              <p:cNvSpPr>
                <a:spLocks noRot="1" noChangeAspect="1" noMove="1" noResize="1" noEditPoints="1" noAdjustHandles="1" noChangeArrowheads="1" noChangeShapeType="1" noTextEdit="1"/>
              </p:cNvSpPr>
              <p:nvPr/>
            </p:nvSpPr>
            <p:spPr>
              <a:xfrm>
                <a:off x="9794338" y="3763219"/>
                <a:ext cx="543208" cy="543208"/>
              </a:xfrm>
              <a:prstGeom prst="ellipse">
                <a:avLst/>
              </a:prstGeom>
              <a:blipFill>
                <a:blip r:embed="rId8"/>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77033AA9-BB01-334B-BFAC-F224D9A3E0D8}"/>
                  </a:ext>
                </a:extLst>
              </p:cNvPr>
              <p:cNvSpPr/>
              <p:nvPr/>
            </p:nvSpPr>
            <p:spPr>
              <a:xfrm>
                <a:off x="9794338" y="476664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2" name="Oval 11">
                <a:extLst>
                  <a:ext uri="{FF2B5EF4-FFF2-40B4-BE49-F238E27FC236}">
                    <a16:creationId xmlns:a16="http://schemas.microsoft.com/office/drawing/2014/main" id="{77033AA9-BB01-334B-BFAC-F224D9A3E0D8}"/>
                  </a:ext>
                </a:extLst>
              </p:cNvPr>
              <p:cNvSpPr>
                <a:spLocks noRot="1" noChangeAspect="1" noMove="1" noResize="1" noEditPoints="1" noAdjustHandles="1" noChangeArrowheads="1" noChangeShapeType="1" noTextEdit="1"/>
              </p:cNvSpPr>
              <p:nvPr/>
            </p:nvSpPr>
            <p:spPr>
              <a:xfrm>
                <a:off x="9794338" y="4766645"/>
                <a:ext cx="543208" cy="543208"/>
              </a:xfrm>
              <a:prstGeom prst="ellipse">
                <a:avLst/>
              </a:prstGeom>
              <a:blipFill>
                <a:blip r:embed="rId9"/>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490E357-5B28-C24D-9D1A-EF3C2C12DBFB}"/>
                  </a:ext>
                </a:extLst>
              </p:cNvPr>
              <p:cNvSpPr/>
              <p:nvPr/>
            </p:nvSpPr>
            <p:spPr>
              <a:xfrm>
                <a:off x="9794338" y="5770071"/>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3" name="Oval 12">
                <a:extLst>
                  <a:ext uri="{FF2B5EF4-FFF2-40B4-BE49-F238E27FC236}">
                    <a16:creationId xmlns:a16="http://schemas.microsoft.com/office/drawing/2014/main" id="{4490E357-5B28-C24D-9D1A-EF3C2C12DBFB}"/>
                  </a:ext>
                </a:extLst>
              </p:cNvPr>
              <p:cNvSpPr>
                <a:spLocks noRot="1" noChangeAspect="1" noMove="1" noResize="1" noEditPoints="1" noAdjustHandles="1" noChangeArrowheads="1" noChangeShapeType="1" noTextEdit="1"/>
              </p:cNvSpPr>
              <p:nvPr/>
            </p:nvSpPr>
            <p:spPr>
              <a:xfrm>
                <a:off x="9794338" y="5770071"/>
                <a:ext cx="543208" cy="543208"/>
              </a:xfrm>
              <a:prstGeom prst="ellipse">
                <a:avLst/>
              </a:prstGeom>
              <a:blipFill>
                <a:blip r:embed="rId10"/>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72C784C3-B233-0E4B-9B1D-CDBE9E2398EC}"/>
                  </a:ext>
                </a:extLst>
              </p:cNvPr>
              <p:cNvSpPr/>
              <p:nvPr/>
            </p:nvSpPr>
            <p:spPr>
              <a:xfrm>
                <a:off x="6444555"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oMath>
                  </m:oMathPara>
                </a14:m>
                <a:endParaRPr lang="en-US" dirty="0">
                  <a:solidFill>
                    <a:schemeClr val="bg1"/>
                  </a:solidFill>
                </a:endParaRPr>
              </a:p>
            </p:txBody>
          </p:sp>
        </mc:Choice>
        <mc:Fallback xmlns="">
          <p:sp>
            <p:nvSpPr>
              <p:cNvPr id="14" name="Oval 13">
                <a:extLst>
                  <a:ext uri="{FF2B5EF4-FFF2-40B4-BE49-F238E27FC236}">
                    <a16:creationId xmlns:a16="http://schemas.microsoft.com/office/drawing/2014/main" id="{72C784C3-B233-0E4B-9B1D-CDBE9E2398EC}"/>
                  </a:ext>
                </a:extLst>
              </p:cNvPr>
              <p:cNvSpPr>
                <a:spLocks noRot="1" noChangeAspect="1" noMove="1" noResize="1" noEditPoints="1" noAdjustHandles="1" noChangeArrowheads="1" noChangeShapeType="1" noTextEdit="1"/>
              </p:cNvSpPr>
              <p:nvPr/>
            </p:nvSpPr>
            <p:spPr>
              <a:xfrm>
                <a:off x="6444555" y="2749235"/>
                <a:ext cx="543208" cy="543208"/>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8A4BC7A-0AD2-B347-9390-C4D998A2025F}"/>
                  </a:ext>
                </a:extLst>
              </p:cNvPr>
              <p:cNvSpPr/>
              <p:nvPr/>
            </p:nvSpPr>
            <p:spPr>
              <a:xfrm>
                <a:off x="7610944"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5" name="Oval 14">
                <a:extLst>
                  <a:ext uri="{FF2B5EF4-FFF2-40B4-BE49-F238E27FC236}">
                    <a16:creationId xmlns:a16="http://schemas.microsoft.com/office/drawing/2014/main" id="{78A4BC7A-0AD2-B347-9390-C4D998A2025F}"/>
                  </a:ext>
                </a:extLst>
              </p:cNvPr>
              <p:cNvSpPr>
                <a:spLocks noRot="1" noChangeAspect="1" noMove="1" noResize="1" noEditPoints="1" noAdjustHandles="1" noChangeArrowheads="1" noChangeShapeType="1" noTextEdit="1"/>
              </p:cNvSpPr>
              <p:nvPr/>
            </p:nvSpPr>
            <p:spPr>
              <a:xfrm>
                <a:off x="7610944" y="2749235"/>
                <a:ext cx="543208" cy="543208"/>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C7462B37-7CE7-1A49-BCE5-580A9CDD90E8}"/>
                  </a:ext>
                </a:extLst>
              </p:cNvPr>
              <p:cNvSpPr/>
              <p:nvPr/>
            </p:nvSpPr>
            <p:spPr>
              <a:xfrm>
                <a:off x="8777333"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6" name="Oval 15">
                <a:extLst>
                  <a:ext uri="{FF2B5EF4-FFF2-40B4-BE49-F238E27FC236}">
                    <a16:creationId xmlns:a16="http://schemas.microsoft.com/office/drawing/2014/main" id="{C7462B37-7CE7-1A49-BCE5-580A9CDD90E8}"/>
                  </a:ext>
                </a:extLst>
              </p:cNvPr>
              <p:cNvSpPr>
                <a:spLocks noRot="1" noChangeAspect="1" noMove="1" noResize="1" noEditPoints="1" noAdjustHandles="1" noChangeArrowheads="1" noChangeShapeType="1" noTextEdit="1"/>
              </p:cNvSpPr>
              <p:nvPr/>
            </p:nvSpPr>
            <p:spPr>
              <a:xfrm>
                <a:off x="8777333" y="2749235"/>
                <a:ext cx="543208" cy="543208"/>
              </a:xfrm>
              <a:prstGeom prst="ellipse">
                <a:avLst/>
              </a:prstGeom>
              <a:blipFill>
                <a:blip r:embed="rId13"/>
                <a:stretch>
                  <a:fillRect l="-2222"/>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BF33AED-B3BF-D84D-9C46-7A9DE45CD689}"/>
              </a:ext>
            </a:extLst>
          </p:cNvPr>
          <p:cNvSpPr/>
          <p:nvPr/>
        </p:nvSpPr>
        <p:spPr>
          <a:xfrm>
            <a:off x="5169528" y="2580237"/>
            <a:ext cx="5477346" cy="3974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41E88A37-34DA-FB4E-A626-20A988C9E9DE}"/>
              </a:ext>
            </a:extLst>
          </p:cNvPr>
          <p:cNvSpPr txBox="1">
            <a:spLocks/>
          </p:cNvSpPr>
          <p:nvPr/>
        </p:nvSpPr>
        <p:spPr>
          <a:xfrm>
            <a:off x="10153454" y="2626712"/>
            <a:ext cx="445962" cy="47863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G</a:t>
            </a:r>
          </a:p>
        </p:txBody>
      </p:sp>
      <p:sp>
        <p:nvSpPr>
          <p:cNvPr id="17" name="Rectangle 16">
            <a:extLst>
              <a:ext uri="{FF2B5EF4-FFF2-40B4-BE49-F238E27FC236}">
                <a16:creationId xmlns:a16="http://schemas.microsoft.com/office/drawing/2014/main" id="{16052166-42DB-8741-B471-71AF22D8E630}"/>
              </a:ext>
            </a:extLst>
          </p:cNvPr>
          <p:cNvSpPr/>
          <p:nvPr/>
        </p:nvSpPr>
        <p:spPr>
          <a:xfrm>
            <a:off x="3336541" y="1569259"/>
            <a:ext cx="1814881" cy="3863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F490F1-E6C0-964A-B02A-AC52DBFEF64B}"/>
              </a:ext>
            </a:extLst>
          </p:cNvPr>
          <p:cNvSpPr/>
          <p:nvPr/>
        </p:nvSpPr>
        <p:spPr>
          <a:xfrm>
            <a:off x="5441127" y="1567737"/>
            <a:ext cx="1814881" cy="3863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A0C2AD-7210-8243-8348-C161C1914D44}"/>
              </a:ext>
            </a:extLst>
          </p:cNvPr>
          <p:cNvSpPr/>
          <p:nvPr/>
        </p:nvSpPr>
        <p:spPr>
          <a:xfrm>
            <a:off x="7528293" y="1567737"/>
            <a:ext cx="1814881" cy="38630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FCECA5C-0D0C-C943-9C5D-3F5787CD913C}"/>
              </a:ext>
            </a:extLst>
          </p:cNvPr>
          <p:cNvCxnSpPr>
            <a:stCxn id="17" idx="2"/>
          </p:cNvCxnSpPr>
          <p:nvPr/>
        </p:nvCxnSpPr>
        <p:spPr>
          <a:xfrm>
            <a:off x="4243982" y="1955563"/>
            <a:ext cx="1133773" cy="1683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CAF6BC7-046A-A24E-8ED2-C4A6350E9601}"/>
              </a:ext>
            </a:extLst>
          </p:cNvPr>
          <p:cNvCxnSpPr>
            <a:cxnSpLocks/>
            <a:stCxn id="20" idx="2"/>
          </p:cNvCxnSpPr>
          <p:nvPr/>
        </p:nvCxnSpPr>
        <p:spPr>
          <a:xfrm>
            <a:off x="6348568" y="1954041"/>
            <a:ext cx="898263" cy="7951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2854FCD-F900-284E-A2D5-ED3672C2A003}"/>
              </a:ext>
            </a:extLst>
          </p:cNvPr>
          <p:cNvCxnSpPr>
            <a:cxnSpLocks/>
            <a:stCxn id="21" idx="3"/>
          </p:cNvCxnSpPr>
          <p:nvPr/>
        </p:nvCxnSpPr>
        <p:spPr>
          <a:xfrm>
            <a:off x="9343174" y="1760889"/>
            <a:ext cx="683249" cy="188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F9EEA7F2-2958-A543-9566-BB0955D18C32}"/>
                  </a:ext>
                </a:extLst>
              </p:cNvPr>
              <p:cNvSpPr txBox="1">
                <a:spLocks/>
              </p:cNvSpPr>
              <p:nvPr/>
            </p:nvSpPr>
            <p:spPr>
              <a:xfrm>
                <a:off x="6652599" y="4279268"/>
                <a:ext cx="2523528" cy="1535462"/>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Goal: The nodes we choose in our clique will be the same variable we choose to set to TRUE in </a:t>
                </a:r>
                <a14:m>
                  <m:oMath xmlns:m="http://schemas.openxmlformats.org/officeDocument/2006/math">
                    <m:r>
                      <a:rPr lang="en-US" sz="1800" b="0" i="1" smtClean="0">
                        <a:latin typeface="Cambria Math" panose="02040503050406030204" pitchFamily="18" charset="0"/>
                      </a:rPr>
                      <m:t>𝜃</m:t>
                    </m:r>
                  </m:oMath>
                </a14:m>
                <a:endParaRPr lang="en-US" sz="1800" i="1" dirty="0"/>
              </a:p>
            </p:txBody>
          </p:sp>
        </mc:Choice>
        <mc:Fallback xmlns="">
          <p:sp>
            <p:nvSpPr>
              <p:cNvPr id="28" name="Content Placeholder 2">
                <a:extLst>
                  <a:ext uri="{FF2B5EF4-FFF2-40B4-BE49-F238E27FC236}">
                    <a16:creationId xmlns:a16="http://schemas.microsoft.com/office/drawing/2014/main" id="{F9EEA7F2-2958-A543-9566-BB0955D18C32}"/>
                  </a:ext>
                </a:extLst>
              </p:cNvPr>
              <p:cNvSpPr txBox="1">
                <a:spLocks noRot="1" noChangeAspect="1" noMove="1" noResize="1" noEditPoints="1" noAdjustHandles="1" noChangeArrowheads="1" noChangeShapeType="1" noTextEdit="1"/>
              </p:cNvSpPr>
              <p:nvPr/>
            </p:nvSpPr>
            <p:spPr>
              <a:xfrm>
                <a:off x="6652599" y="4279268"/>
                <a:ext cx="2523528" cy="1535462"/>
              </a:xfrm>
              <a:prstGeom prst="rect">
                <a:avLst/>
              </a:prstGeom>
              <a:blipFill>
                <a:blip r:embed="rId14"/>
                <a:stretch>
                  <a:fillRect l="-995"/>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322805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274490"/>
                <a:ext cx="9905998" cy="612753"/>
              </a:xfrm>
            </p:spPr>
            <p:txBody>
              <a:bodyPr>
                <a:normAutofit fontScale="90000"/>
              </a:bodyPr>
              <a:lstStyle/>
              <a:p>
                <a:pPr algn="ct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𝐶𝑙𝑖𝑞𝑢𝑒</m:t>
                    </m:r>
                  </m:oMath>
                </a14:m>
                <a:r>
                  <a:rPr lang="en-US" dirty="0"/>
                  <a:t>, Step 2</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274490"/>
                <a:ext cx="9905998" cy="612753"/>
              </a:xfrm>
              <a:blipFill>
                <a:blip r:embed="rId2"/>
                <a:stretch>
                  <a:fillRect t="-16327" b="-20408"/>
                </a:stretch>
              </a:blipFill>
            </p:spPr>
            <p:txBody>
              <a:bodyPr/>
              <a:lstStyle/>
              <a:p>
                <a:r>
                  <a:rPr lang="en-US">
                    <a:noFill/>
                  </a:rPr>
                  <a:t> </a:t>
                </a:r>
              </a:p>
            </p:txBody>
          </p:sp>
        </mc:Fallback>
      </mc:AlternateContent>
      <p:sp>
        <p:nvSpPr>
          <p:cNvPr id="3" name="Content Placeholder 2"/>
          <p:cNvSpPr>
            <a:spLocks noGrp="1"/>
          </p:cNvSpPr>
          <p:nvPr>
            <p:ph sz="quarter" idx="1"/>
          </p:nvPr>
        </p:nvSpPr>
        <p:spPr>
          <a:xfrm>
            <a:off x="969397" y="3263475"/>
            <a:ext cx="3475855" cy="1869840"/>
          </a:xfrm>
          <a:ln>
            <a:solidFill>
              <a:schemeClr val="tx1">
                <a:lumMod val="95000"/>
              </a:schemeClr>
            </a:solidFill>
          </a:ln>
        </p:spPr>
        <p:txBody>
          <a:bodyPr>
            <a:normAutofit/>
          </a:bodyPr>
          <a:lstStyle/>
          <a:p>
            <a:pPr marL="0" indent="0" algn="ctr">
              <a:buNone/>
            </a:pPr>
            <a:r>
              <a:rPr lang="en-US" b="1" i="1" u="sng" dirty="0"/>
              <a:t>Step 2</a:t>
            </a:r>
            <a:r>
              <a:rPr lang="en-US" i="1" dirty="0"/>
              <a:t>: Connect any two nodes that are in different clauses AND can be set to true at the same time</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8FD7EC5-F759-3443-A400-8D08882410D9}"/>
                  </a:ext>
                </a:extLst>
              </p:cNvPr>
              <p:cNvSpPr txBox="1">
                <a:spLocks/>
              </p:cNvSpPr>
              <p:nvPr/>
            </p:nvSpPr>
            <p:spPr>
              <a:xfrm>
                <a:off x="2300256" y="1484196"/>
                <a:ext cx="7586129" cy="5980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E8FD7EC5-F759-3443-A400-8D08882410D9}"/>
                  </a:ext>
                </a:extLst>
              </p:cNvPr>
              <p:cNvSpPr txBox="1">
                <a:spLocks noRot="1" noChangeAspect="1" noMove="1" noResize="1" noEditPoints="1" noAdjustHandles="1" noChangeArrowheads="1" noChangeShapeType="1" noTextEdit="1"/>
              </p:cNvSpPr>
              <p:nvPr/>
            </p:nvSpPr>
            <p:spPr>
              <a:xfrm>
                <a:off x="2300256" y="1484196"/>
                <a:ext cx="7586129" cy="598099"/>
              </a:xfrm>
              <a:prstGeom prst="rect">
                <a:avLst/>
              </a:prstGeom>
              <a:blipFill>
                <a:blip r:embed="rId3"/>
                <a:stretch>
                  <a:fillRect/>
                </a:stretch>
              </a:blipFill>
              <a:ln>
                <a:solidFill>
                  <a:schemeClr val="bg1"/>
                </a:solidFill>
              </a:ln>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F448FEF-4075-E342-87D1-5ACB33834248}"/>
              </a:ext>
            </a:extLst>
          </p:cNvPr>
          <p:cNvSpPr txBox="1">
            <a:spLocks/>
          </p:cNvSpPr>
          <p:nvPr/>
        </p:nvSpPr>
        <p:spPr>
          <a:xfrm>
            <a:off x="2300256" y="1164628"/>
            <a:ext cx="7586129" cy="356343"/>
          </a:xfrm>
          <a:prstGeom prst="rect">
            <a:avLst/>
          </a:prstGeom>
          <a:noFill/>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tx1">
                    <a:lumMod val="95000"/>
                  </a:schemeClr>
                </a:solidFill>
              </a:rPr>
              <a:t>Consider this 3-SAT formula:</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AA49A5B1-9EEA-504D-8171-2D86014ED3D5}"/>
                  </a:ext>
                </a:extLst>
              </p:cNvPr>
              <p:cNvSpPr/>
              <p:nvPr/>
            </p:nvSpPr>
            <p:spPr>
              <a:xfrm>
                <a:off x="5377755" y="3766236"/>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AA49A5B1-9EEA-504D-8171-2D86014ED3D5}"/>
                  </a:ext>
                </a:extLst>
              </p:cNvPr>
              <p:cNvSpPr>
                <a:spLocks noRot="1" noChangeAspect="1" noMove="1" noResize="1" noEditPoints="1" noAdjustHandles="1" noChangeArrowheads="1" noChangeShapeType="1" noTextEdit="1"/>
              </p:cNvSpPr>
              <p:nvPr/>
            </p:nvSpPr>
            <p:spPr>
              <a:xfrm>
                <a:off x="5377755" y="3766236"/>
                <a:ext cx="543208" cy="5432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8E69667C-7276-FF41-86D4-6E1485A6ED44}"/>
                  </a:ext>
                </a:extLst>
              </p:cNvPr>
              <p:cNvSpPr/>
              <p:nvPr/>
            </p:nvSpPr>
            <p:spPr>
              <a:xfrm>
                <a:off x="5377755" y="4769662"/>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8E69667C-7276-FF41-86D4-6E1485A6ED44}"/>
                  </a:ext>
                </a:extLst>
              </p:cNvPr>
              <p:cNvSpPr>
                <a:spLocks noRot="1" noChangeAspect="1" noMove="1" noResize="1" noEditPoints="1" noAdjustHandles="1" noChangeArrowheads="1" noChangeShapeType="1" noTextEdit="1"/>
              </p:cNvSpPr>
              <p:nvPr/>
            </p:nvSpPr>
            <p:spPr>
              <a:xfrm>
                <a:off x="5377755" y="4769662"/>
                <a:ext cx="543208" cy="5432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206D0A1-EC73-4F41-AD32-D60DD2780A2A}"/>
                  </a:ext>
                </a:extLst>
              </p:cNvPr>
              <p:cNvSpPr/>
              <p:nvPr/>
            </p:nvSpPr>
            <p:spPr>
              <a:xfrm>
                <a:off x="5377755" y="5773088"/>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oMath>
                  </m:oMathPara>
                </a14:m>
                <a:endParaRPr lang="en-US" dirty="0">
                  <a:solidFill>
                    <a:schemeClr val="bg1"/>
                  </a:solidFill>
                </a:endParaRPr>
              </a:p>
            </p:txBody>
          </p:sp>
        </mc:Choice>
        <mc:Fallback xmlns="">
          <p:sp>
            <p:nvSpPr>
              <p:cNvPr id="10" name="Oval 9">
                <a:extLst>
                  <a:ext uri="{FF2B5EF4-FFF2-40B4-BE49-F238E27FC236}">
                    <a16:creationId xmlns:a16="http://schemas.microsoft.com/office/drawing/2014/main" id="{7206D0A1-EC73-4F41-AD32-D60DD2780A2A}"/>
                  </a:ext>
                </a:extLst>
              </p:cNvPr>
              <p:cNvSpPr>
                <a:spLocks noRot="1" noChangeAspect="1" noMove="1" noResize="1" noEditPoints="1" noAdjustHandles="1" noChangeArrowheads="1" noChangeShapeType="1" noTextEdit="1"/>
              </p:cNvSpPr>
              <p:nvPr/>
            </p:nvSpPr>
            <p:spPr>
              <a:xfrm>
                <a:off x="5377755" y="5773088"/>
                <a:ext cx="543208" cy="5432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350F9A5-A6D1-BB4B-B24D-3DFE8D0734D1}"/>
                  </a:ext>
                </a:extLst>
              </p:cNvPr>
              <p:cNvSpPr/>
              <p:nvPr/>
            </p:nvSpPr>
            <p:spPr>
              <a:xfrm>
                <a:off x="9794338" y="3763219"/>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11" name="Oval 10">
                <a:extLst>
                  <a:ext uri="{FF2B5EF4-FFF2-40B4-BE49-F238E27FC236}">
                    <a16:creationId xmlns:a16="http://schemas.microsoft.com/office/drawing/2014/main" id="{5350F9A5-A6D1-BB4B-B24D-3DFE8D0734D1}"/>
                  </a:ext>
                </a:extLst>
              </p:cNvPr>
              <p:cNvSpPr>
                <a:spLocks noRot="1" noChangeAspect="1" noMove="1" noResize="1" noEditPoints="1" noAdjustHandles="1" noChangeArrowheads="1" noChangeShapeType="1" noTextEdit="1"/>
              </p:cNvSpPr>
              <p:nvPr/>
            </p:nvSpPr>
            <p:spPr>
              <a:xfrm>
                <a:off x="9794338" y="3763219"/>
                <a:ext cx="543208" cy="543208"/>
              </a:xfrm>
              <a:prstGeom prst="ellipse">
                <a:avLst/>
              </a:prstGeom>
              <a:blipFill>
                <a:blip r:embed="rId7"/>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77033AA9-BB01-334B-BFAC-F224D9A3E0D8}"/>
                  </a:ext>
                </a:extLst>
              </p:cNvPr>
              <p:cNvSpPr/>
              <p:nvPr/>
            </p:nvSpPr>
            <p:spPr>
              <a:xfrm>
                <a:off x="9794338" y="476664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2" name="Oval 11">
                <a:extLst>
                  <a:ext uri="{FF2B5EF4-FFF2-40B4-BE49-F238E27FC236}">
                    <a16:creationId xmlns:a16="http://schemas.microsoft.com/office/drawing/2014/main" id="{77033AA9-BB01-334B-BFAC-F224D9A3E0D8}"/>
                  </a:ext>
                </a:extLst>
              </p:cNvPr>
              <p:cNvSpPr>
                <a:spLocks noRot="1" noChangeAspect="1" noMove="1" noResize="1" noEditPoints="1" noAdjustHandles="1" noChangeArrowheads="1" noChangeShapeType="1" noTextEdit="1"/>
              </p:cNvSpPr>
              <p:nvPr/>
            </p:nvSpPr>
            <p:spPr>
              <a:xfrm>
                <a:off x="9794338" y="4766645"/>
                <a:ext cx="543208" cy="543208"/>
              </a:xfrm>
              <a:prstGeom prst="ellipse">
                <a:avLst/>
              </a:prstGeom>
              <a:blipFill>
                <a:blip r:embed="rId8"/>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490E357-5B28-C24D-9D1A-EF3C2C12DBFB}"/>
                  </a:ext>
                </a:extLst>
              </p:cNvPr>
              <p:cNvSpPr/>
              <p:nvPr/>
            </p:nvSpPr>
            <p:spPr>
              <a:xfrm>
                <a:off x="9794338" y="5770071"/>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3" name="Oval 12">
                <a:extLst>
                  <a:ext uri="{FF2B5EF4-FFF2-40B4-BE49-F238E27FC236}">
                    <a16:creationId xmlns:a16="http://schemas.microsoft.com/office/drawing/2014/main" id="{4490E357-5B28-C24D-9D1A-EF3C2C12DBFB}"/>
                  </a:ext>
                </a:extLst>
              </p:cNvPr>
              <p:cNvSpPr>
                <a:spLocks noRot="1" noChangeAspect="1" noMove="1" noResize="1" noEditPoints="1" noAdjustHandles="1" noChangeArrowheads="1" noChangeShapeType="1" noTextEdit="1"/>
              </p:cNvSpPr>
              <p:nvPr/>
            </p:nvSpPr>
            <p:spPr>
              <a:xfrm>
                <a:off x="9794338" y="5770071"/>
                <a:ext cx="543208" cy="543208"/>
              </a:xfrm>
              <a:prstGeom prst="ellipse">
                <a:avLst/>
              </a:prstGeom>
              <a:blipFill>
                <a:blip r:embed="rId9"/>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72C784C3-B233-0E4B-9B1D-CDBE9E2398EC}"/>
                  </a:ext>
                </a:extLst>
              </p:cNvPr>
              <p:cNvSpPr/>
              <p:nvPr/>
            </p:nvSpPr>
            <p:spPr>
              <a:xfrm>
                <a:off x="6444555"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oMath>
                  </m:oMathPara>
                </a14:m>
                <a:endParaRPr lang="en-US" dirty="0">
                  <a:solidFill>
                    <a:schemeClr val="bg1"/>
                  </a:solidFill>
                </a:endParaRPr>
              </a:p>
            </p:txBody>
          </p:sp>
        </mc:Choice>
        <mc:Fallback xmlns="">
          <p:sp>
            <p:nvSpPr>
              <p:cNvPr id="14" name="Oval 13">
                <a:extLst>
                  <a:ext uri="{FF2B5EF4-FFF2-40B4-BE49-F238E27FC236}">
                    <a16:creationId xmlns:a16="http://schemas.microsoft.com/office/drawing/2014/main" id="{72C784C3-B233-0E4B-9B1D-CDBE9E2398EC}"/>
                  </a:ext>
                </a:extLst>
              </p:cNvPr>
              <p:cNvSpPr>
                <a:spLocks noRot="1" noChangeAspect="1" noMove="1" noResize="1" noEditPoints="1" noAdjustHandles="1" noChangeArrowheads="1" noChangeShapeType="1" noTextEdit="1"/>
              </p:cNvSpPr>
              <p:nvPr/>
            </p:nvSpPr>
            <p:spPr>
              <a:xfrm>
                <a:off x="6444555" y="2749235"/>
                <a:ext cx="543208" cy="543208"/>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8A4BC7A-0AD2-B347-9390-C4D998A2025F}"/>
                  </a:ext>
                </a:extLst>
              </p:cNvPr>
              <p:cNvSpPr/>
              <p:nvPr/>
            </p:nvSpPr>
            <p:spPr>
              <a:xfrm>
                <a:off x="7610944"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5" name="Oval 14">
                <a:extLst>
                  <a:ext uri="{FF2B5EF4-FFF2-40B4-BE49-F238E27FC236}">
                    <a16:creationId xmlns:a16="http://schemas.microsoft.com/office/drawing/2014/main" id="{78A4BC7A-0AD2-B347-9390-C4D998A2025F}"/>
                  </a:ext>
                </a:extLst>
              </p:cNvPr>
              <p:cNvSpPr>
                <a:spLocks noRot="1" noChangeAspect="1" noMove="1" noResize="1" noEditPoints="1" noAdjustHandles="1" noChangeArrowheads="1" noChangeShapeType="1" noTextEdit="1"/>
              </p:cNvSpPr>
              <p:nvPr/>
            </p:nvSpPr>
            <p:spPr>
              <a:xfrm>
                <a:off x="7610944" y="2749235"/>
                <a:ext cx="543208" cy="543208"/>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C7462B37-7CE7-1A49-BCE5-580A9CDD90E8}"/>
                  </a:ext>
                </a:extLst>
              </p:cNvPr>
              <p:cNvSpPr/>
              <p:nvPr/>
            </p:nvSpPr>
            <p:spPr>
              <a:xfrm>
                <a:off x="8777333"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6" name="Oval 15">
                <a:extLst>
                  <a:ext uri="{FF2B5EF4-FFF2-40B4-BE49-F238E27FC236}">
                    <a16:creationId xmlns:a16="http://schemas.microsoft.com/office/drawing/2014/main" id="{C7462B37-7CE7-1A49-BCE5-580A9CDD90E8}"/>
                  </a:ext>
                </a:extLst>
              </p:cNvPr>
              <p:cNvSpPr>
                <a:spLocks noRot="1" noChangeAspect="1" noMove="1" noResize="1" noEditPoints="1" noAdjustHandles="1" noChangeArrowheads="1" noChangeShapeType="1" noTextEdit="1"/>
              </p:cNvSpPr>
              <p:nvPr/>
            </p:nvSpPr>
            <p:spPr>
              <a:xfrm>
                <a:off x="8777333" y="2749235"/>
                <a:ext cx="543208" cy="543208"/>
              </a:xfrm>
              <a:prstGeom prst="ellipse">
                <a:avLst/>
              </a:prstGeom>
              <a:blipFill>
                <a:blip r:embed="rId12"/>
                <a:stretch>
                  <a:fillRect l="-2222"/>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BF33AED-B3BF-D84D-9C46-7A9DE45CD689}"/>
              </a:ext>
            </a:extLst>
          </p:cNvPr>
          <p:cNvSpPr/>
          <p:nvPr/>
        </p:nvSpPr>
        <p:spPr>
          <a:xfrm>
            <a:off x="5169528" y="2580237"/>
            <a:ext cx="5477346" cy="3974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41E88A37-34DA-FB4E-A626-20A988C9E9DE}"/>
              </a:ext>
            </a:extLst>
          </p:cNvPr>
          <p:cNvSpPr txBox="1">
            <a:spLocks/>
          </p:cNvSpPr>
          <p:nvPr/>
        </p:nvSpPr>
        <p:spPr>
          <a:xfrm>
            <a:off x="10153454" y="2626712"/>
            <a:ext cx="445962" cy="47863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G</a:t>
            </a:r>
          </a:p>
        </p:txBody>
      </p:sp>
      <p:cxnSp>
        <p:nvCxnSpPr>
          <p:cNvPr id="8" name="Straight Connector 7">
            <a:extLst>
              <a:ext uri="{FF2B5EF4-FFF2-40B4-BE49-F238E27FC236}">
                <a16:creationId xmlns:a16="http://schemas.microsoft.com/office/drawing/2014/main" id="{9F5A36DC-033A-1D44-95C7-8C2268628050}"/>
              </a:ext>
            </a:extLst>
          </p:cNvPr>
          <p:cNvCxnSpPr>
            <a:stCxn id="4" idx="6"/>
            <a:endCxn id="15" idx="3"/>
          </p:cNvCxnSpPr>
          <p:nvPr/>
        </p:nvCxnSpPr>
        <p:spPr>
          <a:xfrm flipV="1">
            <a:off x="5920963" y="3212892"/>
            <a:ext cx="1769532" cy="824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34A99F-3160-5448-B196-7686208D44F9}"/>
              </a:ext>
            </a:extLst>
          </p:cNvPr>
          <p:cNvCxnSpPr>
            <a:cxnSpLocks/>
            <a:stCxn id="10" idx="6"/>
            <a:endCxn id="13" idx="2"/>
          </p:cNvCxnSpPr>
          <p:nvPr/>
        </p:nvCxnSpPr>
        <p:spPr>
          <a:xfrm flipV="1">
            <a:off x="5920963" y="6041675"/>
            <a:ext cx="3873375" cy="301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19C577CF-BB93-1F40-A861-D35A29730481}"/>
              </a:ext>
            </a:extLst>
          </p:cNvPr>
          <p:cNvSpPr txBox="1">
            <a:spLocks/>
          </p:cNvSpPr>
          <p:nvPr/>
        </p:nvSpPr>
        <p:spPr>
          <a:xfrm>
            <a:off x="7463826" y="5724806"/>
            <a:ext cx="801988" cy="641737"/>
          </a:xfrm>
          <a:prstGeom prst="rect">
            <a:avLst/>
          </a:prstGeom>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3600" dirty="0">
                <a:solidFill>
                  <a:schemeClr val="accent3"/>
                </a:solidFill>
              </a:rPr>
              <a:t>X</a:t>
            </a:r>
          </a:p>
        </p:txBody>
      </p:sp>
      <p:sp>
        <p:nvSpPr>
          <p:cNvPr id="23" name="Content Placeholder 2">
            <a:extLst>
              <a:ext uri="{FF2B5EF4-FFF2-40B4-BE49-F238E27FC236}">
                <a16:creationId xmlns:a16="http://schemas.microsoft.com/office/drawing/2014/main" id="{7FCED820-3E2A-3440-B4A5-6BCC90D382D5}"/>
              </a:ext>
            </a:extLst>
          </p:cNvPr>
          <p:cNvSpPr txBox="1">
            <a:spLocks/>
          </p:cNvSpPr>
          <p:nvPr/>
        </p:nvSpPr>
        <p:spPr>
          <a:xfrm>
            <a:off x="6853263" y="3461442"/>
            <a:ext cx="1768864" cy="887240"/>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t>We connect these two because they do not conflict</a:t>
            </a:r>
          </a:p>
        </p:txBody>
      </p:sp>
      <p:sp>
        <p:nvSpPr>
          <p:cNvPr id="24" name="Content Placeholder 2">
            <a:extLst>
              <a:ext uri="{FF2B5EF4-FFF2-40B4-BE49-F238E27FC236}">
                <a16:creationId xmlns:a16="http://schemas.microsoft.com/office/drawing/2014/main" id="{686DBCC1-3766-BE43-BCD7-2C837ABDDD61}"/>
              </a:ext>
            </a:extLst>
          </p:cNvPr>
          <p:cNvSpPr txBox="1">
            <a:spLocks/>
          </p:cNvSpPr>
          <p:nvPr/>
        </p:nvSpPr>
        <p:spPr>
          <a:xfrm>
            <a:off x="7908201" y="5154435"/>
            <a:ext cx="1768864" cy="887240"/>
          </a:xfrm>
          <a:prstGeom prst="rect">
            <a:avLst/>
          </a:prstGeom>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t>We cannot connect these two because they contradict one another</a:t>
            </a:r>
          </a:p>
        </p:txBody>
      </p:sp>
    </p:spTree>
    <p:extLst>
      <p:ext uri="{BB962C8B-B14F-4D97-AF65-F5344CB8AC3E}">
        <p14:creationId xmlns:p14="http://schemas.microsoft.com/office/powerpoint/2010/main" val="15816136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274490"/>
                <a:ext cx="9905998" cy="612753"/>
              </a:xfrm>
            </p:spPr>
            <p:txBody>
              <a:bodyPr>
                <a:normAutofit fontScale="90000"/>
              </a:bodyPr>
              <a:lstStyle/>
              <a:p>
                <a:pPr algn="ct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𝐶𝑙𝑖𝑞𝑢𝑒</m:t>
                    </m:r>
                  </m:oMath>
                </a14:m>
                <a:r>
                  <a:rPr lang="en-US" dirty="0"/>
                  <a:t>, Step 2</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274490"/>
                <a:ext cx="9905998" cy="612753"/>
              </a:xfrm>
              <a:blipFill>
                <a:blip r:embed="rId2"/>
                <a:stretch>
                  <a:fillRect t="-16327" b="-20408"/>
                </a:stretch>
              </a:blipFill>
            </p:spPr>
            <p:txBody>
              <a:bodyPr/>
              <a:lstStyle/>
              <a:p>
                <a:r>
                  <a:rPr lang="en-US">
                    <a:noFill/>
                  </a:rPr>
                  <a:t> </a:t>
                </a:r>
              </a:p>
            </p:txBody>
          </p:sp>
        </mc:Fallback>
      </mc:AlternateContent>
      <p:sp>
        <p:nvSpPr>
          <p:cNvPr id="3" name="Content Placeholder 2"/>
          <p:cNvSpPr>
            <a:spLocks noGrp="1"/>
          </p:cNvSpPr>
          <p:nvPr>
            <p:ph sz="quarter" idx="1"/>
          </p:nvPr>
        </p:nvSpPr>
        <p:spPr>
          <a:xfrm>
            <a:off x="969397" y="3263475"/>
            <a:ext cx="3475855" cy="1869840"/>
          </a:xfrm>
          <a:ln>
            <a:solidFill>
              <a:schemeClr val="tx1">
                <a:lumMod val="95000"/>
              </a:schemeClr>
            </a:solidFill>
          </a:ln>
        </p:spPr>
        <p:txBody>
          <a:bodyPr>
            <a:normAutofit/>
          </a:bodyPr>
          <a:lstStyle/>
          <a:p>
            <a:pPr marL="0" indent="0" algn="ctr">
              <a:buNone/>
            </a:pPr>
            <a:r>
              <a:rPr lang="en-US" b="1" i="1" u="sng" dirty="0"/>
              <a:t>Step 2</a:t>
            </a:r>
            <a:r>
              <a:rPr lang="en-US" i="1" dirty="0"/>
              <a:t>: Connect any two nodes that are in different clauses AND can be set to true at the same time</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8FD7EC5-F759-3443-A400-8D08882410D9}"/>
                  </a:ext>
                </a:extLst>
              </p:cNvPr>
              <p:cNvSpPr txBox="1">
                <a:spLocks/>
              </p:cNvSpPr>
              <p:nvPr/>
            </p:nvSpPr>
            <p:spPr>
              <a:xfrm>
                <a:off x="2300256" y="1484196"/>
                <a:ext cx="7586129" cy="5980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E8FD7EC5-F759-3443-A400-8D08882410D9}"/>
                  </a:ext>
                </a:extLst>
              </p:cNvPr>
              <p:cNvSpPr txBox="1">
                <a:spLocks noRot="1" noChangeAspect="1" noMove="1" noResize="1" noEditPoints="1" noAdjustHandles="1" noChangeArrowheads="1" noChangeShapeType="1" noTextEdit="1"/>
              </p:cNvSpPr>
              <p:nvPr/>
            </p:nvSpPr>
            <p:spPr>
              <a:xfrm>
                <a:off x="2300256" y="1484196"/>
                <a:ext cx="7586129" cy="598099"/>
              </a:xfrm>
              <a:prstGeom prst="rect">
                <a:avLst/>
              </a:prstGeom>
              <a:blipFill>
                <a:blip r:embed="rId3"/>
                <a:stretch>
                  <a:fillRect/>
                </a:stretch>
              </a:blipFill>
              <a:ln>
                <a:solidFill>
                  <a:schemeClr val="bg1"/>
                </a:solidFill>
              </a:ln>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F448FEF-4075-E342-87D1-5ACB33834248}"/>
              </a:ext>
            </a:extLst>
          </p:cNvPr>
          <p:cNvSpPr txBox="1">
            <a:spLocks/>
          </p:cNvSpPr>
          <p:nvPr/>
        </p:nvSpPr>
        <p:spPr>
          <a:xfrm>
            <a:off x="2300256" y="1164628"/>
            <a:ext cx="7586129" cy="356343"/>
          </a:xfrm>
          <a:prstGeom prst="rect">
            <a:avLst/>
          </a:prstGeom>
          <a:noFill/>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tx1">
                    <a:lumMod val="95000"/>
                  </a:schemeClr>
                </a:solidFill>
              </a:rPr>
              <a:t>Consider this 3-SAT formula:</a:t>
            </a:r>
          </a:p>
        </p:txBody>
      </p:sp>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AA49A5B1-9EEA-504D-8171-2D86014ED3D5}"/>
                  </a:ext>
                </a:extLst>
              </p:cNvPr>
              <p:cNvSpPr/>
              <p:nvPr/>
            </p:nvSpPr>
            <p:spPr>
              <a:xfrm>
                <a:off x="5377755" y="3766236"/>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AA49A5B1-9EEA-504D-8171-2D86014ED3D5}"/>
                  </a:ext>
                </a:extLst>
              </p:cNvPr>
              <p:cNvSpPr>
                <a:spLocks noRot="1" noChangeAspect="1" noMove="1" noResize="1" noEditPoints="1" noAdjustHandles="1" noChangeArrowheads="1" noChangeShapeType="1" noTextEdit="1"/>
              </p:cNvSpPr>
              <p:nvPr/>
            </p:nvSpPr>
            <p:spPr>
              <a:xfrm>
                <a:off x="5377755" y="3766236"/>
                <a:ext cx="543208" cy="543208"/>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8E69667C-7276-FF41-86D4-6E1485A6ED44}"/>
                  </a:ext>
                </a:extLst>
              </p:cNvPr>
              <p:cNvSpPr/>
              <p:nvPr/>
            </p:nvSpPr>
            <p:spPr>
              <a:xfrm>
                <a:off x="5377755" y="4769662"/>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8E69667C-7276-FF41-86D4-6E1485A6ED44}"/>
                  </a:ext>
                </a:extLst>
              </p:cNvPr>
              <p:cNvSpPr>
                <a:spLocks noRot="1" noChangeAspect="1" noMove="1" noResize="1" noEditPoints="1" noAdjustHandles="1" noChangeArrowheads="1" noChangeShapeType="1" noTextEdit="1"/>
              </p:cNvSpPr>
              <p:nvPr/>
            </p:nvSpPr>
            <p:spPr>
              <a:xfrm>
                <a:off x="5377755" y="4769662"/>
                <a:ext cx="543208" cy="5432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206D0A1-EC73-4F41-AD32-D60DD2780A2A}"/>
                  </a:ext>
                </a:extLst>
              </p:cNvPr>
              <p:cNvSpPr/>
              <p:nvPr/>
            </p:nvSpPr>
            <p:spPr>
              <a:xfrm>
                <a:off x="5377755" y="5773088"/>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oMath>
                  </m:oMathPara>
                </a14:m>
                <a:endParaRPr lang="en-US" dirty="0">
                  <a:solidFill>
                    <a:schemeClr val="bg1"/>
                  </a:solidFill>
                </a:endParaRPr>
              </a:p>
            </p:txBody>
          </p:sp>
        </mc:Choice>
        <mc:Fallback xmlns="">
          <p:sp>
            <p:nvSpPr>
              <p:cNvPr id="10" name="Oval 9">
                <a:extLst>
                  <a:ext uri="{FF2B5EF4-FFF2-40B4-BE49-F238E27FC236}">
                    <a16:creationId xmlns:a16="http://schemas.microsoft.com/office/drawing/2014/main" id="{7206D0A1-EC73-4F41-AD32-D60DD2780A2A}"/>
                  </a:ext>
                </a:extLst>
              </p:cNvPr>
              <p:cNvSpPr>
                <a:spLocks noRot="1" noChangeAspect="1" noMove="1" noResize="1" noEditPoints="1" noAdjustHandles="1" noChangeArrowheads="1" noChangeShapeType="1" noTextEdit="1"/>
              </p:cNvSpPr>
              <p:nvPr/>
            </p:nvSpPr>
            <p:spPr>
              <a:xfrm>
                <a:off x="5377755" y="5773088"/>
                <a:ext cx="543208" cy="5432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350F9A5-A6D1-BB4B-B24D-3DFE8D0734D1}"/>
                  </a:ext>
                </a:extLst>
              </p:cNvPr>
              <p:cNvSpPr/>
              <p:nvPr/>
            </p:nvSpPr>
            <p:spPr>
              <a:xfrm>
                <a:off x="9794338" y="3763219"/>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11" name="Oval 10">
                <a:extLst>
                  <a:ext uri="{FF2B5EF4-FFF2-40B4-BE49-F238E27FC236}">
                    <a16:creationId xmlns:a16="http://schemas.microsoft.com/office/drawing/2014/main" id="{5350F9A5-A6D1-BB4B-B24D-3DFE8D0734D1}"/>
                  </a:ext>
                </a:extLst>
              </p:cNvPr>
              <p:cNvSpPr>
                <a:spLocks noRot="1" noChangeAspect="1" noMove="1" noResize="1" noEditPoints="1" noAdjustHandles="1" noChangeArrowheads="1" noChangeShapeType="1" noTextEdit="1"/>
              </p:cNvSpPr>
              <p:nvPr/>
            </p:nvSpPr>
            <p:spPr>
              <a:xfrm>
                <a:off x="9794338" y="3763219"/>
                <a:ext cx="543208" cy="543208"/>
              </a:xfrm>
              <a:prstGeom prst="ellipse">
                <a:avLst/>
              </a:prstGeom>
              <a:blipFill>
                <a:blip r:embed="rId7"/>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77033AA9-BB01-334B-BFAC-F224D9A3E0D8}"/>
                  </a:ext>
                </a:extLst>
              </p:cNvPr>
              <p:cNvSpPr/>
              <p:nvPr/>
            </p:nvSpPr>
            <p:spPr>
              <a:xfrm>
                <a:off x="9794338" y="476664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2" name="Oval 11">
                <a:extLst>
                  <a:ext uri="{FF2B5EF4-FFF2-40B4-BE49-F238E27FC236}">
                    <a16:creationId xmlns:a16="http://schemas.microsoft.com/office/drawing/2014/main" id="{77033AA9-BB01-334B-BFAC-F224D9A3E0D8}"/>
                  </a:ext>
                </a:extLst>
              </p:cNvPr>
              <p:cNvSpPr>
                <a:spLocks noRot="1" noChangeAspect="1" noMove="1" noResize="1" noEditPoints="1" noAdjustHandles="1" noChangeArrowheads="1" noChangeShapeType="1" noTextEdit="1"/>
              </p:cNvSpPr>
              <p:nvPr/>
            </p:nvSpPr>
            <p:spPr>
              <a:xfrm>
                <a:off x="9794338" y="4766645"/>
                <a:ext cx="543208" cy="543208"/>
              </a:xfrm>
              <a:prstGeom prst="ellipse">
                <a:avLst/>
              </a:prstGeom>
              <a:blipFill>
                <a:blip r:embed="rId8"/>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490E357-5B28-C24D-9D1A-EF3C2C12DBFB}"/>
                  </a:ext>
                </a:extLst>
              </p:cNvPr>
              <p:cNvSpPr/>
              <p:nvPr/>
            </p:nvSpPr>
            <p:spPr>
              <a:xfrm>
                <a:off x="9794338" y="5770071"/>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3" name="Oval 12">
                <a:extLst>
                  <a:ext uri="{FF2B5EF4-FFF2-40B4-BE49-F238E27FC236}">
                    <a16:creationId xmlns:a16="http://schemas.microsoft.com/office/drawing/2014/main" id="{4490E357-5B28-C24D-9D1A-EF3C2C12DBFB}"/>
                  </a:ext>
                </a:extLst>
              </p:cNvPr>
              <p:cNvSpPr>
                <a:spLocks noRot="1" noChangeAspect="1" noMove="1" noResize="1" noEditPoints="1" noAdjustHandles="1" noChangeArrowheads="1" noChangeShapeType="1" noTextEdit="1"/>
              </p:cNvSpPr>
              <p:nvPr/>
            </p:nvSpPr>
            <p:spPr>
              <a:xfrm>
                <a:off x="9794338" y="5770071"/>
                <a:ext cx="543208" cy="543208"/>
              </a:xfrm>
              <a:prstGeom prst="ellipse">
                <a:avLst/>
              </a:prstGeom>
              <a:blipFill>
                <a:blip r:embed="rId9"/>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72C784C3-B233-0E4B-9B1D-CDBE9E2398EC}"/>
                  </a:ext>
                </a:extLst>
              </p:cNvPr>
              <p:cNvSpPr/>
              <p:nvPr/>
            </p:nvSpPr>
            <p:spPr>
              <a:xfrm>
                <a:off x="6444555"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oMath>
                  </m:oMathPara>
                </a14:m>
                <a:endParaRPr lang="en-US" dirty="0">
                  <a:solidFill>
                    <a:schemeClr val="bg1"/>
                  </a:solidFill>
                </a:endParaRPr>
              </a:p>
            </p:txBody>
          </p:sp>
        </mc:Choice>
        <mc:Fallback xmlns="">
          <p:sp>
            <p:nvSpPr>
              <p:cNvPr id="14" name="Oval 13">
                <a:extLst>
                  <a:ext uri="{FF2B5EF4-FFF2-40B4-BE49-F238E27FC236}">
                    <a16:creationId xmlns:a16="http://schemas.microsoft.com/office/drawing/2014/main" id="{72C784C3-B233-0E4B-9B1D-CDBE9E2398EC}"/>
                  </a:ext>
                </a:extLst>
              </p:cNvPr>
              <p:cNvSpPr>
                <a:spLocks noRot="1" noChangeAspect="1" noMove="1" noResize="1" noEditPoints="1" noAdjustHandles="1" noChangeArrowheads="1" noChangeShapeType="1" noTextEdit="1"/>
              </p:cNvSpPr>
              <p:nvPr/>
            </p:nvSpPr>
            <p:spPr>
              <a:xfrm>
                <a:off x="6444555" y="2749235"/>
                <a:ext cx="543208" cy="543208"/>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8A4BC7A-0AD2-B347-9390-C4D998A2025F}"/>
                  </a:ext>
                </a:extLst>
              </p:cNvPr>
              <p:cNvSpPr/>
              <p:nvPr/>
            </p:nvSpPr>
            <p:spPr>
              <a:xfrm>
                <a:off x="7610944"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5" name="Oval 14">
                <a:extLst>
                  <a:ext uri="{FF2B5EF4-FFF2-40B4-BE49-F238E27FC236}">
                    <a16:creationId xmlns:a16="http://schemas.microsoft.com/office/drawing/2014/main" id="{78A4BC7A-0AD2-B347-9390-C4D998A2025F}"/>
                  </a:ext>
                </a:extLst>
              </p:cNvPr>
              <p:cNvSpPr>
                <a:spLocks noRot="1" noChangeAspect="1" noMove="1" noResize="1" noEditPoints="1" noAdjustHandles="1" noChangeArrowheads="1" noChangeShapeType="1" noTextEdit="1"/>
              </p:cNvSpPr>
              <p:nvPr/>
            </p:nvSpPr>
            <p:spPr>
              <a:xfrm>
                <a:off x="7610944" y="2749235"/>
                <a:ext cx="543208" cy="543208"/>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C7462B37-7CE7-1A49-BCE5-580A9CDD90E8}"/>
                  </a:ext>
                </a:extLst>
              </p:cNvPr>
              <p:cNvSpPr/>
              <p:nvPr/>
            </p:nvSpPr>
            <p:spPr>
              <a:xfrm>
                <a:off x="8777333"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6" name="Oval 15">
                <a:extLst>
                  <a:ext uri="{FF2B5EF4-FFF2-40B4-BE49-F238E27FC236}">
                    <a16:creationId xmlns:a16="http://schemas.microsoft.com/office/drawing/2014/main" id="{C7462B37-7CE7-1A49-BCE5-580A9CDD90E8}"/>
                  </a:ext>
                </a:extLst>
              </p:cNvPr>
              <p:cNvSpPr>
                <a:spLocks noRot="1" noChangeAspect="1" noMove="1" noResize="1" noEditPoints="1" noAdjustHandles="1" noChangeArrowheads="1" noChangeShapeType="1" noTextEdit="1"/>
              </p:cNvSpPr>
              <p:nvPr/>
            </p:nvSpPr>
            <p:spPr>
              <a:xfrm>
                <a:off x="8777333" y="2749235"/>
                <a:ext cx="543208" cy="543208"/>
              </a:xfrm>
              <a:prstGeom prst="ellipse">
                <a:avLst/>
              </a:prstGeom>
              <a:blipFill>
                <a:blip r:embed="rId12"/>
                <a:stretch>
                  <a:fillRect l="-2222"/>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BF33AED-B3BF-D84D-9C46-7A9DE45CD689}"/>
              </a:ext>
            </a:extLst>
          </p:cNvPr>
          <p:cNvSpPr/>
          <p:nvPr/>
        </p:nvSpPr>
        <p:spPr>
          <a:xfrm>
            <a:off x="5169528" y="2580237"/>
            <a:ext cx="5477346" cy="3974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41E88A37-34DA-FB4E-A626-20A988C9E9DE}"/>
              </a:ext>
            </a:extLst>
          </p:cNvPr>
          <p:cNvSpPr txBox="1">
            <a:spLocks/>
          </p:cNvSpPr>
          <p:nvPr/>
        </p:nvSpPr>
        <p:spPr>
          <a:xfrm>
            <a:off x="10153454" y="2626712"/>
            <a:ext cx="445962" cy="47863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G</a:t>
            </a:r>
          </a:p>
        </p:txBody>
      </p:sp>
      <p:cxnSp>
        <p:nvCxnSpPr>
          <p:cNvPr id="8" name="Straight Connector 7">
            <a:extLst>
              <a:ext uri="{FF2B5EF4-FFF2-40B4-BE49-F238E27FC236}">
                <a16:creationId xmlns:a16="http://schemas.microsoft.com/office/drawing/2014/main" id="{9F5A36DC-033A-1D44-95C7-8C2268628050}"/>
              </a:ext>
            </a:extLst>
          </p:cNvPr>
          <p:cNvCxnSpPr>
            <a:cxnSpLocks/>
            <a:stCxn id="4" idx="6"/>
            <a:endCxn id="15" idx="4"/>
          </p:cNvCxnSpPr>
          <p:nvPr/>
        </p:nvCxnSpPr>
        <p:spPr>
          <a:xfrm flipV="1">
            <a:off x="5920963" y="3292443"/>
            <a:ext cx="1961585"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93107A-EDEA-3145-987E-D64D886046AD}"/>
              </a:ext>
            </a:extLst>
          </p:cNvPr>
          <p:cNvCxnSpPr>
            <a:cxnSpLocks/>
            <a:stCxn id="4" idx="6"/>
            <a:endCxn id="16" idx="4"/>
          </p:cNvCxnSpPr>
          <p:nvPr/>
        </p:nvCxnSpPr>
        <p:spPr>
          <a:xfrm flipV="1">
            <a:off x="5920963" y="3292443"/>
            <a:ext cx="3127974"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3DC1DA-938A-2D49-A105-6F600A3F1A38}"/>
              </a:ext>
            </a:extLst>
          </p:cNvPr>
          <p:cNvCxnSpPr>
            <a:cxnSpLocks/>
            <a:stCxn id="4" idx="6"/>
            <a:endCxn id="11" idx="2"/>
          </p:cNvCxnSpPr>
          <p:nvPr/>
        </p:nvCxnSpPr>
        <p:spPr>
          <a:xfrm flipV="1">
            <a:off x="5920963" y="4034823"/>
            <a:ext cx="3873375" cy="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18388B-A1B9-5C4C-B61B-70895BCF17C4}"/>
              </a:ext>
            </a:extLst>
          </p:cNvPr>
          <p:cNvCxnSpPr>
            <a:cxnSpLocks/>
            <a:stCxn id="4" idx="6"/>
            <a:endCxn id="12" idx="2"/>
          </p:cNvCxnSpPr>
          <p:nvPr/>
        </p:nvCxnSpPr>
        <p:spPr>
          <a:xfrm>
            <a:off x="5920963" y="4037840"/>
            <a:ext cx="3873375" cy="1000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FE2F4D-597D-0A4E-A57B-0020E6F12C06}"/>
              </a:ext>
            </a:extLst>
          </p:cNvPr>
          <p:cNvCxnSpPr>
            <a:cxnSpLocks/>
            <a:stCxn id="4" idx="6"/>
            <a:endCxn id="13" idx="2"/>
          </p:cNvCxnSpPr>
          <p:nvPr/>
        </p:nvCxnSpPr>
        <p:spPr>
          <a:xfrm>
            <a:off x="5920963" y="4037840"/>
            <a:ext cx="3873375" cy="200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FF9477-207D-474C-839E-D162BB8F2CC1}"/>
              </a:ext>
            </a:extLst>
          </p:cNvPr>
          <p:cNvCxnSpPr>
            <a:cxnSpLocks/>
            <a:stCxn id="9" idx="6"/>
            <a:endCxn id="14" idx="4"/>
          </p:cNvCxnSpPr>
          <p:nvPr/>
        </p:nvCxnSpPr>
        <p:spPr>
          <a:xfrm flipV="1">
            <a:off x="5920963" y="3292443"/>
            <a:ext cx="795196" cy="174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4696E13-6B4E-E043-A09F-ECEC80AB4A57}"/>
              </a:ext>
            </a:extLst>
          </p:cNvPr>
          <p:cNvCxnSpPr>
            <a:cxnSpLocks/>
            <a:stCxn id="9" idx="6"/>
            <a:endCxn id="16" idx="4"/>
          </p:cNvCxnSpPr>
          <p:nvPr/>
        </p:nvCxnSpPr>
        <p:spPr>
          <a:xfrm flipV="1">
            <a:off x="5920963" y="3292443"/>
            <a:ext cx="3127974" cy="174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4CA3065-A461-AE40-AD9A-F6A3B415BD58}"/>
              </a:ext>
            </a:extLst>
          </p:cNvPr>
          <p:cNvCxnSpPr>
            <a:cxnSpLocks/>
            <a:stCxn id="9" idx="6"/>
            <a:endCxn id="11" idx="2"/>
          </p:cNvCxnSpPr>
          <p:nvPr/>
        </p:nvCxnSpPr>
        <p:spPr>
          <a:xfrm flipV="1">
            <a:off x="5920963" y="4034823"/>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7C8622-1B9B-684C-BD33-D95A5919B895}"/>
              </a:ext>
            </a:extLst>
          </p:cNvPr>
          <p:cNvCxnSpPr>
            <a:cxnSpLocks/>
            <a:stCxn id="9" idx="6"/>
            <a:endCxn id="13" idx="2"/>
          </p:cNvCxnSpPr>
          <p:nvPr/>
        </p:nvCxnSpPr>
        <p:spPr>
          <a:xfrm>
            <a:off x="5920963" y="5041266"/>
            <a:ext cx="3873375" cy="1000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11A371-E5D3-4041-A458-CBF0B644EB5F}"/>
              </a:ext>
            </a:extLst>
          </p:cNvPr>
          <p:cNvCxnSpPr>
            <a:cxnSpLocks/>
            <a:stCxn id="10" idx="6"/>
            <a:endCxn id="14" idx="4"/>
          </p:cNvCxnSpPr>
          <p:nvPr/>
        </p:nvCxnSpPr>
        <p:spPr>
          <a:xfrm flipV="1">
            <a:off x="5920963" y="3292443"/>
            <a:ext cx="795196"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DDC788-314B-BF43-B06E-462111F4967C}"/>
              </a:ext>
            </a:extLst>
          </p:cNvPr>
          <p:cNvCxnSpPr>
            <a:cxnSpLocks/>
            <a:stCxn id="10" idx="6"/>
            <a:endCxn id="15" idx="4"/>
          </p:cNvCxnSpPr>
          <p:nvPr/>
        </p:nvCxnSpPr>
        <p:spPr>
          <a:xfrm flipV="1">
            <a:off x="5920963" y="3292443"/>
            <a:ext cx="1961585"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072CF64-D07F-F74D-98C4-9A30A3816184}"/>
              </a:ext>
            </a:extLst>
          </p:cNvPr>
          <p:cNvCxnSpPr>
            <a:cxnSpLocks/>
            <a:stCxn id="10" idx="6"/>
            <a:endCxn id="11" idx="2"/>
          </p:cNvCxnSpPr>
          <p:nvPr/>
        </p:nvCxnSpPr>
        <p:spPr>
          <a:xfrm flipV="1">
            <a:off x="5920963" y="4034823"/>
            <a:ext cx="3873375" cy="2009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3107FE9-12F7-8F4D-8FA5-DBA64340968E}"/>
              </a:ext>
            </a:extLst>
          </p:cNvPr>
          <p:cNvCxnSpPr>
            <a:cxnSpLocks/>
            <a:stCxn id="10" idx="6"/>
            <a:endCxn id="12" idx="2"/>
          </p:cNvCxnSpPr>
          <p:nvPr/>
        </p:nvCxnSpPr>
        <p:spPr>
          <a:xfrm flipV="1">
            <a:off x="5920963" y="5038249"/>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C22D0F5-2941-3D40-84A5-CAE6C30913FF}"/>
              </a:ext>
            </a:extLst>
          </p:cNvPr>
          <p:cNvCxnSpPr>
            <a:cxnSpLocks/>
            <a:stCxn id="12" idx="2"/>
            <a:endCxn id="14" idx="4"/>
          </p:cNvCxnSpPr>
          <p:nvPr/>
        </p:nvCxnSpPr>
        <p:spPr>
          <a:xfrm flipH="1" flipV="1">
            <a:off x="6716159" y="3292443"/>
            <a:ext cx="3078179"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1759C9-48CB-0E40-A9DC-A14CE6C703C8}"/>
              </a:ext>
            </a:extLst>
          </p:cNvPr>
          <p:cNvCxnSpPr>
            <a:cxnSpLocks/>
            <a:stCxn id="13" idx="2"/>
            <a:endCxn id="14" idx="4"/>
          </p:cNvCxnSpPr>
          <p:nvPr/>
        </p:nvCxnSpPr>
        <p:spPr>
          <a:xfrm flipH="1" flipV="1">
            <a:off x="6716159" y="3292443"/>
            <a:ext cx="3078179" cy="274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8A4FA2F-DCA9-7348-8234-379B4A622ACD}"/>
              </a:ext>
            </a:extLst>
          </p:cNvPr>
          <p:cNvCxnSpPr>
            <a:cxnSpLocks/>
            <a:stCxn id="11" idx="2"/>
            <a:endCxn id="15" idx="4"/>
          </p:cNvCxnSpPr>
          <p:nvPr/>
        </p:nvCxnSpPr>
        <p:spPr>
          <a:xfrm flipH="1" flipV="1">
            <a:off x="7882548" y="3292443"/>
            <a:ext cx="1911790"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6A17698-5882-7A42-8FE3-73BA338B3094}"/>
              </a:ext>
            </a:extLst>
          </p:cNvPr>
          <p:cNvCxnSpPr>
            <a:cxnSpLocks/>
            <a:stCxn id="12" idx="2"/>
            <a:endCxn id="15" idx="4"/>
          </p:cNvCxnSpPr>
          <p:nvPr/>
        </p:nvCxnSpPr>
        <p:spPr>
          <a:xfrm flipH="1" flipV="1">
            <a:off x="7882548" y="3292443"/>
            <a:ext cx="1911790"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0C2267-5372-264C-A218-ACD0E36C30AE}"/>
              </a:ext>
            </a:extLst>
          </p:cNvPr>
          <p:cNvCxnSpPr>
            <a:cxnSpLocks/>
            <a:stCxn id="13" idx="2"/>
            <a:endCxn id="15" idx="4"/>
          </p:cNvCxnSpPr>
          <p:nvPr/>
        </p:nvCxnSpPr>
        <p:spPr>
          <a:xfrm flipH="1" flipV="1">
            <a:off x="7882548" y="3292443"/>
            <a:ext cx="1911790" cy="274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DF4BD6C-BE19-7E46-942E-45C874225D6F}"/>
              </a:ext>
            </a:extLst>
          </p:cNvPr>
          <p:cNvCxnSpPr>
            <a:cxnSpLocks/>
            <a:stCxn id="11" idx="2"/>
            <a:endCxn id="16" idx="4"/>
          </p:cNvCxnSpPr>
          <p:nvPr/>
        </p:nvCxnSpPr>
        <p:spPr>
          <a:xfrm flipH="1" flipV="1">
            <a:off x="9048937" y="3292443"/>
            <a:ext cx="745401"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6090CEA-501C-A541-91C0-63A98DB1AFBD}"/>
              </a:ext>
            </a:extLst>
          </p:cNvPr>
          <p:cNvCxnSpPr>
            <a:cxnSpLocks/>
            <a:stCxn id="12" idx="2"/>
            <a:endCxn id="16" idx="4"/>
          </p:cNvCxnSpPr>
          <p:nvPr/>
        </p:nvCxnSpPr>
        <p:spPr>
          <a:xfrm flipH="1" flipV="1">
            <a:off x="9048937" y="3292443"/>
            <a:ext cx="745401"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424F6E-E69E-4E4C-9EAB-A6FCB3393129}"/>
              </a:ext>
            </a:extLst>
          </p:cNvPr>
          <p:cNvCxnSpPr>
            <a:cxnSpLocks/>
            <a:stCxn id="13" idx="2"/>
            <a:endCxn id="16" idx="4"/>
          </p:cNvCxnSpPr>
          <p:nvPr/>
        </p:nvCxnSpPr>
        <p:spPr>
          <a:xfrm flipH="1" flipV="1">
            <a:off x="9048937" y="3292443"/>
            <a:ext cx="745401" cy="27492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2196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274490"/>
                <a:ext cx="9905998" cy="612753"/>
              </a:xfrm>
            </p:spPr>
            <p:txBody>
              <a:bodyPr>
                <a:normAutofit fontScale="90000"/>
              </a:bodyPr>
              <a:lstStyle/>
              <a:p>
                <a:pPr algn="ct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𝐶𝑙𝑖𝑞𝑢𝑒</m:t>
                    </m:r>
                  </m:oMath>
                </a14:m>
                <a:r>
                  <a:rPr lang="en-US" dirty="0"/>
                  <a:t>, Step 3</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274490"/>
                <a:ext cx="9905998" cy="612753"/>
              </a:xfrm>
              <a:blipFill>
                <a:blip r:embed="rId2"/>
                <a:stretch>
                  <a:fillRect t="-16327"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919182" y="3495092"/>
                <a:ext cx="3475855" cy="1042952"/>
              </a:xfrm>
              <a:ln>
                <a:solidFill>
                  <a:schemeClr val="tx1">
                    <a:lumMod val="95000"/>
                  </a:schemeClr>
                </a:solidFill>
              </a:ln>
            </p:spPr>
            <p:txBody>
              <a:bodyPr>
                <a:normAutofit/>
              </a:bodyPr>
              <a:lstStyle/>
              <a:p>
                <a:pPr marL="0" indent="0" algn="ctr">
                  <a:buNone/>
                </a:pPr>
                <a:r>
                  <a:rPr lang="en-US" b="1" i="1" u="sng" dirty="0"/>
                  <a:t>Step 3</a:t>
                </a:r>
                <a:r>
                  <a:rPr lang="en-US" i="1" dirty="0"/>
                  <a:t>: Set k equal to the number of clauses in </a:t>
                </a:r>
                <a14:m>
                  <m:oMath xmlns:m="http://schemas.openxmlformats.org/officeDocument/2006/math">
                    <m:r>
                      <a:rPr lang="en-US" b="0" i="1" smtClean="0">
                        <a:latin typeface="Cambria Math" panose="02040503050406030204" pitchFamily="18" charset="0"/>
                      </a:rPr>
                      <m:t>𝜃</m:t>
                    </m:r>
                  </m:oMath>
                </a14:m>
                <a:endParaRPr lang="en-US" i="1"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919182" y="3495092"/>
                <a:ext cx="3475855" cy="1042952"/>
              </a:xfrm>
              <a:blipFill>
                <a:blip r:embed="rId3"/>
                <a:stretch>
                  <a:fillRect r="-364" b="-1190"/>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8FD7EC5-F759-3443-A400-8D08882410D9}"/>
                  </a:ext>
                </a:extLst>
              </p:cNvPr>
              <p:cNvSpPr txBox="1">
                <a:spLocks/>
              </p:cNvSpPr>
              <p:nvPr/>
            </p:nvSpPr>
            <p:spPr>
              <a:xfrm>
                <a:off x="2300256" y="1484196"/>
                <a:ext cx="7586129" cy="5980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E8FD7EC5-F759-3443-A400-8D08882410D9}"/>
                  </a:ext>
                </a:extLst>
              </p:cNvPr>
              <p:cNvSpPr txBox="1">
                <a:spLocks noRot="1" noChangeAspect="1" noMove="1" noResize="1" noEditPoints="1" noAdjustHandles="1" noChangeArrowheads="1" noChangeShapeType="1" noTextEdit="1"/>
              </p:cNvSpPr>
              <p:nvPr/>
            </p:nvSpPr>
            <p:spPr>
              <a:xfrm>
                <a:off x="2300256" y="1484196"/>
                <a:ext cx="7586129" cy="598099"/>
              </a:xfrm>
              <a:prstGeom prst="rect">
                <a:avLst/>
              </a:prstGeom>
              <a:blipFill>
                <a:blip r:embed="rId4"/>
                <a:stretch>
                  <a:fillRect/>
                </a:stretch>
              </a:blipFill>
              <a:ln>
                <a:solidFill>
                  <a:schemeClr val="bg1"/>
                </a:solidFill>
              </a:ln>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F448FEF-4075-E342-87D1-5ACB33834248}"/>
              </a:ext>
            </a:extLst>
          </p:cNvPr>
          <p:cNvSpPr txBox="1">
            <a:spLocks/>
          </p:cNvSpPr>
          <p:nvPr/>
        </p:nvSpPr>
        <p:spPr>
          <a:xfrm>
            <a:off x="2300256" y="1164628"/>
            <a:ext cx="7586129" cy="356343"/>
          </a:xfrm>
          <a:prstGeom prst="rect">
            <a:avLst/>
          </a:prstGeom>
          <a:noFill/>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tx1">
                    <a:lumMod val="95000"/>
                  </a:schemeClr>
                </a:solidFill>
              </a:rPr>
              <a:t>Consider this 3-SAT formula:</a:t>
            </a:r>
          </a:p>
        </p:txBody>
      </p:sp>
      <p:grpSp>
        <p:nvGrpSpPr>
          <p:cNvPr id="7" name="Group 6">
            <a:extLst>
              <a:ext uri="{FF2B5EF4-FFF2-40B4-BE49-F238E27FC236}">
                <a16:creationId xmlns:a16="http://schemas.microsoft.com/office/drawing/2014/main" id="{B234495A-30E8-0F4D-808A-EA8E6DC699C8}"/>
              </a:ext>
            </a:extLst>
          </p:cNvPr>
          <p:cNvGrpSpPr/>
          <p:nvPr/>
        </p:nvGrpSpPr>
        <p:grpSpPr>
          <a:xfrm>
            <a:off x="5169528" y="2580237"/>
            <a:ext cx="5477346" cy="3974471"/>
            <a:chOff x="5169528" y="2580237"/>
            <a:chExt cx="5477346" cy="3974471"/>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AA49A5B1-9EEA-504D-8171-2D86014ED3D5}"/>
                    </a:ext>
                  </a:extLst>
                </p:cNvPr>
                <p:cNvSpPr/>
                <p:nvPr/>
              </p:nvSpPr>
              <p:spPr>
                <a:xfrm>
                  <a:off x="5377755" y="3766236"/>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 name="Oval 3">
                  <a:extLst>
                    <a:ext uri="{FF2B5EF4-FFF2-40B4-BE49-F238E27FC236}">
                      <a16:creationId xmlns:a16="http://schemas.microsoft.com/office/drawing/2014/main" id="{AA49A5B1-9EEA-504D-8171-2D86014ED3D5}"/>
                    </a:ext>
                  </a:extLst>
                </p:cNvPr>
                <p:cNvSpPr>
                  <a:spLocks noRot="1" noChangeAspect="1" noMove="1" noResize="1" noEditPoints="1" noAdjustHandles="1" noChangeArrowheads="1" noChangeShapeType="1" noTextEdit="1"/>
                </p:cNvSpPr>
                <p:nvPr/>
              </p:nvSpPr>
              <p:spPr>
                <a:xfrm>
                  <a:off x="5377755" y="3766236"/>
                  <a:ext cx="543208" cy="543208"/>
                </a:xfrm>
                <a:prstGeom prst="ellipse">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8E69667C-7276-FF41-86D4-6E1485A6ED44}"/>
                    </a:ext>
                  </a:extLst>
                </p:cNvPr>
                <p:cNvSpPr/>
                <p:nvPr/>
              </p:nvSpPr>
              <p:spPr>
                <a:xfrm>
                  <a:off x="5377755" y="4769662"/>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oMath>
                    </m:oMathPara>
                  </a14:m>
                  <a:endParaRPr lang="en-US" dirty="0">
                    <a:solidFill>
                      <a:schemeClr val="bg1"/>
                    </a:solidFill>
                  </a:endParaRPr>
                </a:p>
              </p:txBody>
            </p:sp>
          </mc:Choice>
          <mc:Fallback xmlns="">
            <p:sp>
              <p:nvSpPr>
                <p:cNvPr id="9" name="Oval 8">
                  <a:extLst>
                    <a:ext uri="{FF2B5EF4-FFF2-40B4-BE49-F238E27FC236}">
                      <a16:creationId xmlns:a16="http://schemas.microsoft.com/office/drawing/2014/main" id="{8E69667C-7276-FF41-86D4-6E1485A6ED44}"/>
                    </a:ext>
                  </a:extLst>
                </p:cNvPr>
                <p:cNvSpPr>
                  <a:spLocks noRot="1" noChangeAspect="1" noMove="1" noResize="1" noEditPoints="1" noAdjustHandles="1" noChangeArrowheads="1" noChangeShapeType="1" noTextEdit="1"/>
                </p:cNvSpPr>
                <p:nvPr/>
              </p:nvSpPr>
              <p:spPr>
                <a:xfrm>
                  <a:off x="5377755" y="4769662"/>
                  <a:ext cx="543208" cy="543208"/>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7206D0A1-EC73-4F41-AD32-D60DD2780A2A}"/>
                    </a:ext>
                  </a:extLst>
                </p:cNvPr>
                <p:cNvSpPr/>
                <p:nvPr/>
              </p:nvSpPr>
              <p:spPr>
                <a:xfrm>
                  <a:off x="5377755" y="5773088"/>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oMath>
                    </m:oMathPara>
                  </a14:m>
                  <a:endParaRPr lang="en-US" dirty="0">
                    <a:solidFill>
                      <a:schemeClr val="bg1"/>
                    </a:solidFill>
                  </a:endParaRPr>
                </a:p>
              </p:txBody>
            </p:sp>
          </mc:Choice>
          <mc:Fallback xmlns="">
            <p:sp>
              <p:nvSpPr>
                <p:cNvPr id="10" name="Oval 9">
                  <a:extLst>
                    <a:ext uri="{FF2B5EF4-FFF2-40B4-BE49-F238E27FC236}">
                      <a16:creationId xmlns:a16="http://schemas.microsoft.com/office/drawing/2014/main" id="{7206D0A1-EC73-4F41-AD32-D60DD2780A2A}"/>
                    </a:ext>
                  </a:extLst>
                </p:cNvPr>
                <p:cNvSpPr>
                  <a:spLocks noRot="1" noChangeAspect="1" noMove="1" noResize="1" noEditPoints="1" noAdjustHandles="1" noChangeArrowheads="1" noChangeShapeType="1" noTextEdit="1"/>
                </p:cNvSpPr>
                <p:nvPr/>
              </p:nvSpPr>
              <p:spPr>
                <a:xfrm>
                  <a:off x="5377755" y="5773088"/>
                  <a:ext cx="543208" cy="543208"/>
                </a:xfrm>
                <a:prstGeom prst="ellipse">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5350F9A5-A6D1-BB4B-B24D-3DFE8D0734D1}"/>
                    </a:ext>
                  </a:extLst>
                </p:cNvPr>
                <p:cNvSpPr/>
                <p:nvPr/>
              </p:nvSpPr>
              <p:spPr>
                <a:xfrm>
                  <a:off x="9794338" y="3763219"/>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11" name="Oval 10">
                  <a:extLst>
                    <a:ext uri="{FF2B5EF4-FFF2-40B4-BE49-F238E27FC236}">
                      <a16:creationId xmlns:a16="http://schemas.microsoft.com/office/drawing/2014/main" id="{5350F9A5-A6D1-BB4B-B24D-3DFE8D0734D1}"/>
                    </a:ext>
                  </a:extLst>
                </p:cNvPr>
                <p:cNvSpPr>
                  <a:spLocks noRot="1" noChangeAspect="1" noMove="1" noResize="1" noEditPoints="1" noAdjustHandles="1" noChangeArrowheads="1" noChangeShapeType="1" noTextEdit="1"/>
                </p:cNvSpPr>
                <p:nvPr/>
              </p:nvSpPr>
              <p:spPr>
                <a:xfrm>
                  <a:off x="9794338" y="3763219"/>
                  <a:ext cx="543208" cy="543208"/>
                </a:xfrm>
                <a:prstGeom prst="ellipse">
                  <a:avLst/>
                </a:prstGeom>
                <a:blipFill>
                  <a:blip r:embed="rId8"/>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77033AA9-BB01-334B-BFAC-F224D9A3E0D8}"/>
                    </a:ext>
                  </a:extLst>
                </p:cNvPr>
                <p:cNvSpPr/>
                <p:nvPr/>
              </p:nvSpPr>
              <p:spPr>
                <a:xfrm>
                  <a:off x="9794338" y="476664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2" name="Oval 11">
                  <a:extLst>
                    <a:ext uri="{FF2B5EF4-FFF2-40B4-BE49-F238E27FC236}">
                      <a16:creationId xmlns:a16="http://schemas.microsoft.com/office/drawing/2014/main" id="{77033AA9-BB01-334B-BFAC-F224D9A3E0D8}"/>
                    </a:ext>
                  </a:extLst>
                </p:cNvPr>
                <p:cNvSpPr>
                  <a:spLocks noRot="1" noChangeAspect="1" noMove="1" noResize="1" noEditPoints="1" noAdjustHandles="1" noChangeArrowheads="1" noChangeShapeType="1" noTextEdit="1"/>
                </p:cNvSpPr>
                <p:nvPr/>
              </p:nvSpPr>
              <p:spPr>
                <a:xfrm>
                  <a:off x="9794338" y="4766645"/>
                  <a:ext cx="543208" cy="543208"/>
                </a:xfrm>
                <a:prstGeom prst="ellipse">
                  <a:avLst/>
                </a:prstGeom>
                <a:blipFill>
                  <a:blip r:embed="rId9"/>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4490E357-5B28-C24D-9D1A-EF3C2C12DBFB}"/>
                    </a:ext>
                  </a:extLst>
                </p:cNvPr>
                <p:cNvSpPr/>
                <p:nvPr/>
              </p:nvSpPr>
              <p:spPr>
                <a:xfrm>
                  <a:off x="9794338" y="5770071"/>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3" name="Oval 12">
                  <a:extLst>
                    <a:ext uri="{FF2B5EF4-FFF2-40B4-BE49-F238E27FC236}">
                      <a16:creationId xmlns:a16="http://schemas.microsoft.com/office/drawing/2014/main" id="{4490E357-5B28-C24D-9D1A-EF3C2C12DBFB}"/>
                    </a:ext>
                  </a:extLst>
                </p:cNvPr>
                <p:cNvSpPr>
                  <a:spLocks noRot="1" noChangeAspect="1" noMove="1" noResize="1" noEditPoints="1" noAdjustHandles="1" noChangeArrowheads="1" noChangeShapeType="1" noTextEdit="1"/>
                </p:cNvSpPr>
                <p:nvPr/>
              </p:nvSpPr>
              <p:spPr>
                <a:xfrm>
                  <a:off x="9794338" y="5770071"/>
                  <a:ext cx="543208" cy="543208"/>
                </a:xfrm>
                <a:prstGeom prst="ellipse">
                  <a:avLst/>
                </a:prstGeom>
                <a:blipFill>
                  <a:blip r:embed="rId10"/>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72C784C3-B233-0E4B-9B1D-CDBE9E2398EC}"/>
                    </a:ext>
                  </a:extLst>
                </p:cNvPr>
                <p:cNvSpPr/>
                <p:nvPr/>
              </p:nvSpPr>
              <p:spPr>
                <a:xfrm>
                  <a:off x="6444555"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oMath>
                    </m:oMathPara>
                  </a14:m>
                  <a:endParaRPr lang="en-US" dirty="0">
                    <a:solidFill>
                      <a:schemeClr val="bg1"/>
                    </a:solidFill>
                  </a:endParaRPr>
                </a:p>
              </p:txBody>
            </p:sp>
          </mc:Choice>
          <mc:Fallback xmlns="">
            <p:sp>
              <p:nvSpPr>
                <p:cNvPr id="14" name="Oval 13">
                  <a:extLst>
                    <a:ext uri="{FF2B5EF4-FFF2-40B4-BE49-F238E27FC236}">
                      <a16:creationId xmlns:a16="http://schemas.microsoft.com/office/drawing/2014/main" id="{72C784C3-B233-0E4B-9B1D-CDBE9E2398EC}"/>
                    </a:ext>
                  </a:extLst>
                </p:cNvPr>
                <p:cNvSpPr>
                  <a:spLocks noRot="1" noChangeAspect="1" noMove="1" noResize="1" noEditPoints="1" noAdjustHandles="1" noChangeArrowheads="1" noChangeShapeType="1" noTextEdit="1"/>
                </p:cNvSpPr>
                <p:nvPr/>
              </p:nvSpPr>
              <p:spPr>
                <a:xfrm>
                  <a:off x="6444555" y="2749235"/>
                  <a:ext cx="543208" cy="543208"/>
                </a:xfrm>
                <a:prstGeom prst="ellipse">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78A4BC7A-0AD2-B347-9390-C4D998A2025F}"/>
                    </a:ext>
                  </a:extLst>
                </p:cNvPr>
                <p:cNvSpPr/>
                <p:nvPr/>
              </p:nvSpPr>
              <p:spPr>
                <a:xfrm>
                  <a:off x="7610944"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5" name="Oval 14">
                  <a:extLst>
                    <a:ext uri="{FF2B5EF4-FFF2-40B4-BE49-F238E27FC236}">
                      <a16:creationId xmlns:a16="http://schemas.microsoft.com/office/drawing/2014/main" id="{78A4BC7A-0AD2-B347-9390-C4D998A2025F}"/>
                    </a:ext>
                  </a:extLst>
                </p:cNvPr>
                <p:cNvSpPr>
                  <a:spLocks noRot="1" noChangeAspect="1" noMove="1" noResize="1" noEditPoints="1" noAdjustHandles="1" noChangeArrowheads="1" noChangeShapeType="1" noTextEdit="1"/>
                </p:cNvSpPr>
                <p:nvPr/>
              </p:nvSpPr>
              <p:spPr>
                <a:xfrm>
                  <a:off x="7610944" y="2749235"/>
                  <a:ext cx="543208" cy="543208"/>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C7462B37-7CE7-1A49-BCE5-580A9CDD90E8}"/>
                    </a:ext>
                  </a:extLst>
                </p:cNvPr>
                <p:cNvSpPr/>
                <p:nvPr/>
              </p:nvSpPr>
              <p:spPr>
                <a:xfrm>
                  <a:off x="8777333" y="274923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6" name="Oval 15">
                  <a:extLst>
                    <a:ext uri="{FF2B5EF4-FFF2-40B4-BE49-F238E27FC236}">
                      <a16:creationId xmlns:a16="http://schemas.microsoft.com/office/drawing/2014/main" id="{C7462B37-7CE7-1A49-BCE5-580A9CDD90E8}"/>
                    </a:ext>
                  </a:extLst>
                </p:cNvPr>
                <p:cNvSpPr>
                  <a:spLocks noRot="1" noChangeAspect="1" noMove="1" noResize="1" noEditPoints="1" noAdjustHandles="1" noChangeArrowheads="1" noChangeShapeType="1" noTextEdit="1"/>
                </p:cNvSpPr>
                <p:nvPr/>
              </p:nvSpPr>
              <p:spPr>
                <a:xfrm>
                  <a:off x="8777333" y="2749235"/>
                  <a:ext cx="543208" cy="543208"/>
                </a:xfrm>
                <a:prstGeom prst="ellipse">
                  <a:avLst/>
                </a:prstGeom>
                <a:blipFill>
                  <a:blip r:embed="rId13"/>
                  <a:stretch>
                    <a:fillRect l="-2222"/>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6BF33AED-B3BF-D84D-9C46-7A9DE45CD689}"/>
                </a:ext>
              </a:extLst>
            </p:cNvPr>
            <p:cNvSpPr/>
            <p:nvPr/>
          </p:nvSpPr>
          <p:spPr>
            <a:xfrm>
              <a:off x="5169528" y="2580237"/>
              <a:ext cx="5477346" cy="3974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41E88A37-34DA-FB4E-A626-20A988C9E9DE}"/>
                </a:ext>
              </a:extLst>
            </p:cNvPr>
            <p:cNvSpPr txBox="1">
              <a:spLocks/>
            </p:cNvSpPr>
            <p:nvPr/>
          </p:nvSpPr>
          <p:spPr>
            <a:xfrm>
              <a:off x="10153454" y="2626712"/>
              <a:ext cx="445962" cy="47863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G</a:t>
              </a:r>
            </a:p>
          </p:txBody>
        </p:sp>
        <p:cxnSp>
          <p:nvCxnSpPr>
            <p:cNvPr id="8" name="Straight Connector 7">
              <a:extLst>
                <a:ext uri="{FF2B5EF4-FFF2-40B4-BE49-F238E27FC236}">
                  <a16:creationId xmlns:a16="http://schemas.microsoft.com/office/drawing/2014/main" id="{9F5A36DC-033A-1D44-95C7-8C2268628050}"/>
                </a:ext>
              </a:extLst>
            </p:cNvPr>
            <p:cNvCxnSpPr>
              <a:cxnSpLocks/>
              <a:stCxn id="4" idx="6"/>
              <a:endCxn id="15" idx="4"/>
            </p:cNvCxnSpPr>
            <p:nvPr/>
          </p:nvCxnSpPr>
          <p:spPr>
            <a:xfrm flipV="1">
              <a:off x="5920963" y="3292443"/>
              <a:ext cx="1961585"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93107A-EDEA-3145-987E-D64D886046AD}"/>
                </a:ext>
              </a:extLst>
            </p:cNvPr>
            <p:cNvCxnSpPr>
              <a:cxnSpLocks/>
              <a:stCxn id="4" idx="6"/>
              <a:endCxn id="16" idx="4"/>
            </p:cNvCxnSpPr>
            <p:nvPr/>
          </p:nvCxnSpPr>
          <p:spPr>
            <a:xfrm flipV="1">
              <a:off x="5920963" y="3292443"/>
              <a:ext cx="3127974"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3DC1DA-938A-2D49-A105-6F600A3F1A38}"/>
                </a:ext>
              </a:extLst>
            </p:cNvPr>
            <p:cNvCxnSpPr>
              <a:cxnSpLocks/>
              <a:stCxn id="4" idx="6"/>
              <a:endCxn id="11" idx="2"/>
            </p:cNvCxnSpPr>
            <p:nvPr/>
          </p:nvCxnSpPr>
          <p:spPr>
            <a:xfrm flipV="1">
              <a:off x="5920963" y="4034823"/>
              <a:ext cx="3873375" cy="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18388B-A1B9-5C4C-B61B-70895BCF17C4}"/>
                </a:ext>
              </a:extLst>
            </p:cNvPr>
            <p:cNvCxnSpPr>
              <a:cxnSpLocks/>
              <a:stCxn id="4" idx="6"/>
              <a:endCxn id="12" idx="2"/>
            </p:cNvCxnSpPr>
            <p:nvPr/>
          </p:nvCxnSpPr>
          <p:spPr>
            <a:xfrm>
              <a:off x="5920963" y="4037840"/>
              <a:ext cx="3873375" cy="1000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FE2F4D-597D-0A4E-A57B-0020E6F12C06}"/>
                </a:ext>
              </a:extLst>
            </p:cNvPr>
            <p:cNvCxnSpPr>
              <a:cxnSpLocks/>
              <a:stCxn id="4" idx="6"/>
              <a:endCxn id="13" idx="2"/>
            </p:cNvCxnSpPr>
            <p:nvPr/>
          </p:nvCxnSpPr>
          <p:spPr>
            <a:xfrm>
              <a:off x="5920963" y="4037840"/>
              <a:ext cx="3873375" cy="200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DFF9477-207D-474C-839E-D162BB8F2CC1}"/>
                </a:ext>
              </a:extLst>
            </p:cNvPr>
            <p:cNvCxnSpPr>
              <a:cxnSpLocks/>
              <a:stCxn id="9" idx="6"/>
              <a:endCxn id="14" idx="4"/>
            </p:cNvCxnSpPr>
            <p:nvPr/>
          </p:nvCxnSpPr>
          <p:spPr>
            <a:xfrm flipV="1">
              <a:off x="5920963" y="3292443"/>
              <a:ext cx="795196" cy="174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4696E13-6B4E-E043-A09F-ECEC80AB4A57}"/>
                </a:ext>
              </a:extLst>
            </p:cNvPr>
            <p:cNvCxnSpPr>
              <a:cxnSpLocks/>
              <a:stCxn id="9" idx="6"/>
              <a:endCxn id="16" idx="4"/>
            </p:cNvCxnSpPr>
            <p:nvPr/>
          </p:nvCxnSpPr>
          <p:spPr>
            <a:xfrm flipV="1">
              <a:off x="5920963" y="3292443"/>
              <a:ext cx="3127974" cy="174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4CA3065-A461-AE40-AD9A-F6A3B415BD58}"/>
                </a:ext>
              </a:extLst>
            </p:cNvPr>
            <p:cNvCxnSpPr>
              <a:cxnSpLocks/>
              <a:stCxn id="9" idx="6"/>
              <a:endCxn id="11" idx="2"/>
            </p:cNvCxnSpPr>
            <p:nvPr/>
          </p:nvCxnSpPr>
          <p:spPr>
            <a:xfrm flipV="1">
              <a:off x="5920963" y="4034823"/>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B7C8622-1B9B-684C-BD33-D95A5919B895}"/>
                </a:ext>
              </a:extLst>
            </p:cNvPr>
            <p:cNvCxnSpPr>
              <a:cxnSpLocks/>
              <a:stCxn id="9" idx="6"/>
              <a:endCxn id="13" idx="2"/>
            </p:cNvCxnSpPr>
            <p:nvPr/>
          </p:nvCxnSpPr>
          <p:spPr>
            <a:xfrm>
              <a:off x="5920963" y="5041266"/>
              <a:ext cx="3873375" cy="1000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11A371-E5D3-4041-A458-CBF0B644EB5F}"/>
                </a:ext>
              </a:extLst>
            </p:cNvPr>
            <p:cNvCxnSpPr>
              <a:cxnSpLocks/>
              <a:stCxn id="10" idx="6"/>
              <a:endCxn id="14" idx="4"/>
            </p:cNvCxnSpPr>
            <p:nvPr/>
          </p:nvCxnSpPr>
          <p:spPr>
            <a:xfrm flipV="1">
              <a:off x="5920963" y="3292443"/>
              <a:ext cx="795196"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4DDC788-314B-BF43-B06E-462111F4967C}"/>
                </a:ext>
              </a:extLst>
            </p:cNvPr>
            <p:cNvCxnSpPr>
              <a:cxnSpLocks/>
              <a:stCxn id="10" idx="6"/>
              <a:endCxn id="15" idx="4"/>
            </p:cNvCxnSpPr>
            <p:nvPr/>
          </p:nvCxnSpPr>
          <p:spPr>
            <a:xfrm flipV="1">
              <a:off x="5920963" y="3292443"/>
              <a:ext cx="1961585"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072CF64-D07F-F74D-98C4-9A30A3816184}"/>
                </a:ext>
              </a:extLst>
            </p:cNvPr>
            <p:cNvCxnSpPr>
              <a:cxnSpLocks/>
              <a:stCxn id="10" idx="6"/>
              <a:endCxn id="11" idx="2"/>
            </p:cNvCxnSpPr>
            <p:nvPr/>
          </p:nvCxnSpPr>
          <p:spPr>
            <a:xfrm flipV="1">
              <a:off x="5920963" y="4034823"/>
              <a:ext cx="3873375" cy="2009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3107FE9-12F7-8F4D-8FA5-DBA64340968E}"/>
                </a:ext>
              </a:extLst>
            </p:cNvPr>
            <p:cNvCxnSpPr>
              <a:cxnSpLocks/>
              <a:stCxn id="10" idx="6"/>
              <a:endCxn id="12" idx="2"/>
            </p:cNvCxnSpPr>
            <p:nvPr/>
          </p:nvCxnSpPr>
          <p:spPr>
            <a:xfrm flipV="1">
              <a:off x="5920963" y="5038249"/>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C22D0F5-2941-3D40-84A5-CAE6C30913FF}"/>
                </a:ext>
              </a:extLst>
            </p:cNvPr>
            <p:cNvCxnSpPr>
              <a:cxnSpLocks/>
              <a:stCxn id="12" idx="2"/>
              <a:endCxn id="14" idx="4"/>
            </p:cNvCxnSpPr>
            <p:nvPr/>
          </p:nvCxnSpPr>
          <p:spPr>
            <a:xfrm flipH="1" flipV="1">
              <a:off x="6716159" y="3292443"/>
              <a:ext cx="3078179"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41759C9-48CB-0E40-A9DC-A14CE6C703C8}"/>
                </a:ext>
              </a:extLst>
            </p:cNvPr>
            <p:cNvCxnSpPr>
              <a:cxnSpLocks/>
              <a:stCxn id="13" idx="2"/>
              <a:endCxn id="14" idx="4"/>
            </p:cNvCxnSpPr>
            <p:nvPr/>
          </p:nvCxnSpPr>
          <p:spPr>
            <a:xfrm flipH="1" flipV="1">
              <a:off x="6716159" y="3292443"/>
              <a:ext cx="3078179" cy="274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8A4FA2F-DCA9-7348-8234-379B4A622ACD}"/>
                </a:ext>
              </a:extLst>
            </p:cNvPr>
            <p:cNvCxnSpPr>
              <a:cxnSpLocks/>
              <a:stCxn id="11" idx="2"/>
              <a:endCxn id="15" idx="4"/>
            </p:cNvCxnSpPr>
            <p:nvPr/>
          </p:nvCxnSpPr>
          <p:spPr>
            <a:xfrm flipH="1" flipV="1">
              <a:off x="7882548" y="3292443"/>
              <a:ext cx="1911790"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6A17698-5882-7A42-8FE3-73BA338B3094}"/>
                </a:ext>
              </a:extLst>
            </p:cNvPr>
            <p:cNvCxnSpPr>
              <a:cxnSpLocks/>
              <a:stCxn id="12" idx="2"/>
              <a:endCxn id="15" idx="4"/>
            </p:cNvCxnSpPr>
            <p:nvPr/>
          </p:nvCxnSpPr>
          <p:spPr>
            <a:xfrm flipH="1" flipV="1">
              <a:off x="7882548" y="3292443"/>
              <a:ext cx="1911790"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0C2267-5372-264C-A218-ACD0E36C30AE}"/>
                </a:ext>
              </a:extLst>
            </p:cNvPr>
            <p:cNvCxnSpPr>
              <a:cxnSpLocks/>
              <a:stCxn id="13" idx="2"/>
              <a:endCxn id="15" idx="4"/>
            </p:cNvCxnSpPr>
            <p:nvPr/>
          </p:nvCxnSpPr>
          <p:spPr>
            <a:xfrm flipH="1" flipV="1">
              <a:off x="7882548" y="3292443"/>
              <a:ext cx="1911790" cy="274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DF4BD6C-BE19-7E46-942E-45C874225D6F}"/>
                </a:ext>
              </a:extLst>
            </p:cNvPr>
            <p:cNvCxnSpPr>
              <a:cxnSpLocks/>
              <a:stCxn id="11" idx="2"/>
              <a:endCxn id="16" idx="4"/>
            </p:cNvCxnSpPr>
            <p:nvPr/>
          </p:nvCxnSpPr>
          <p:spPr>
            <a:xfrm flipH="1" flipV="1">
              <a:off x="9048937" y="3292443"/>
              <a:ext cx="745401"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6090CEA-501C-A541-91C0-63A98DB1AFBD}"/>
                </a:ext>
              </a:extLst>
            </p:cNvPr>
            <p:cNvCxnSpPr>
              <a:cxnSpLocks/>
              <a:stCxn id="12" idx="2"/>
              <a:endCxn id="16" idx="4"/>
            </p:cNvCxnSpPr>
            <p:nvPr/>
          </p:nvCxnSpPr>
          <p:spPr>
            <a:xfrm flipH="1" flipV="1">
              <a:off x="9048937" y="3292443"/>
              <a:ext cx="745401"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E424F6E-E69E-4E4C-9EAB-A6FCB3393129}"/>
                </a:ext>
              </a:extLst>
            </p:cNvPr>
            <p:cNvCxnSpPr>
              <a:cxnSpLocks/>
              <a:stCxn id="13" idx="2"/>
              <a:endCxn id="16" idx="4"/>
            </p:cNvCxnSpPr>
            <p:nvPr/>
          </p:nvCxnSpPr>
          <p:spPr>
            <a:xfrm flipH="1" flipV="1">
              <a:off x="9048937" y="3292443"/>
              <a:ext cx="745401" cy="2749232"/>
            </a:xfrm>
            <a:prstGeom prst="line">
              <a:avLst/>
            </a:prstGeom>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58FD4DEF-9538-B849-B1E3-32B77B27BEDA}"/>
                </a:ext>
              </a:extLst>
            </p:cNvPr>
            <p:cNvSpPr txBox="1">
              <a:spLocks/>
            </p:cNvSpPr>
            <p:nvPr/>
          </p:nvSpPr>
          <p:spPr>
            <a:xfrm>
              <a:off x="9943722" y="3016455"/>
              <a:ext cx="655694" cy="478637"/>
            </a:xfrm>
            <a:prstGeom prst="rect">
              <a:avLst/>
            </a:prstGeom>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k=3</a:t>
              </a:r>
            </a:p>
          </p:txBody>
        </p:sp>
      </p:grpSp>
    </p:spTree>
    <p:extLst>
      <p:ext uri="{BB962C8B-B14F-4D97-AF65-F5344CB8AC3E}">
        <p14:creationId xmlns:p14="http://schemas.microsoft.com/office/powerpoint/2010/main" val="49031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Complexity Classes</a:t>
            </a:r>
          </a:p>
        </p:txBody>
      </p:sp>
    </p:spTree>
    <p:extLst>
      <p:ext uri="{BB962C8B-B14F-4D97-AF65-F5344CB8AC3E}">
        <p14:creationId xmlns:p14="http://schemas.microsoft.com/office/powerpoint/2010/main" val="18512246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274490"/>
                <a:ext cx="9905998" cy="612753"/>
              </a:xfrm>
            </p:spPr>
            <p:txBody>
              <a:bodyPr>
                <a:normAutofit fontScale="90000"/>
              </a:bodyPr>
              <a:lstStyle/>
              <a:p>
                <a:pPr algn="ct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𝐶𝑙𝑖𝑞𝑢𝑒</m:t>
                    </m:r>
                  </m:oMath>
                </a14:m>
                <a:r>
                  <a:rPr lang="en-US" dirty="0"/>
                  <a:t>, Proof</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274490"/>
                <a:ext cx="9905998" cy="612753"/>
              </a:xfrm>
              <a:blipFill>
                <a:blip r:embed="rId2"/>
                <a:stretch>
                  <a:fillRect t="-16327"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841967" y="2495741"/>
                <a:ext cx="4544839" cy="1503170"/>
              </a:xfrm>
              <a:ln>
                <a:solidFill>
                  <a:schemeClr val="tx1">
                    <a:lumMod val="95000"/>
                  </a:schemeClr>
                </a:solidFill>
              </a:ln>
            </p:spPr>
            <p:txBody>
              <a:bodyPr>
                <a:normAutofit/>
              </a:bodyPr>
              <a:lstStyle/>
              <a:p>
                <a:pPr marL="0" indent="0" algn="ctr">
                  <a:buNone/>
                </a:pPr>
                <a:r>
                  <a:rPr lang="en-US" b="1" i="1" u="sng" dirty="0"/>
                  <a:t>Claim</a:t>
                </a:r>
                <a:r>
                  <a:rPr lang="en-US" i="1" dirty="0"/>
                  <a:t>:</a:t>
                </a:r>
                <a:br>
                  <a:rPr lang="en-US" i="1" dirty="0"/>
                </a:br>
                <a14:m>
                  <m:oMath xmlns:m="http://schemas.openxmlformats.org/officeDocument/2006/math">
                    <m:r>
                      <a:rPr lang="en-US" b="0" i="1" smtClean="0">
                        <a:latin typeface="Cambria Math" panose="02040503050406030204" pitchFamily="18" charset="0"/>
                      </a:rPr>
                      <m:t>𝜃</m:t>
                    </m:r>
                  </m:oMath>
                </a14:m>
                <a:r>
                  <a:rPr lang="en-US" i="1" dirty="0"/>
                  <a:t> is satisfiable IFF G contains a clique of size 3</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841967" y="2495741"/>
                <a:ext cx="4544839" cy="1503170"/>
              </a:xfrm>
              <a:blipFill>
                <a:blip r:embed="rId3"/>
                <a:stretch>
                  <a:fillRect t="-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8FD7EC5-F759-3443-A400-8D08882410D9}"/>
                  </a:ext>
                </a:extLst>
              </p:cNvPr>
              <p:cNvSpPr txBox="1">
                <a:spLocks/>
              </p:cNvSpPr>
              <p:nvPr/>
            </p:nvSpPr>
            <p:spPr>
              <a:xfrm>
                <a:off x="2300256" y="1484196"/>
                <a:ext cx="7586129" cy="5980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E8FD7EC5-F759-3443-A400-8D08882410D9}"/>
                  </a:ext>
                </a:extLst>
              </p:cNvPr>
              <p:cNvSpPr txBox="1">
                <a:spLocks noRot="1" noChangeAspect="1" noMove="1" noResize="1" noEditPoints="1" noAdjustHandles="1" noChangeArrowheads="1" noChangeShapeType="1" noTextEdit="1"/>
              </p:cNvSpPr>
              <p:nvPr/>
            </p:nvSpPr>
            <p:spPr>
              <a:xfrm>
                <a:off x="2300256" y="1484196"/>
                <a:ext cx="7586129" cy="598099"/>
              </a:xfrm>
              <a:prstGeom prst="rect">
                <a:avLst/>
              </a:prstGeom>
              <a:blipFill>
                <a:blip r:embed="rId4"/>
                <a:stretch>
                  <a:fillRect/>
                </a:stretch>
              </a:blipFill>
              <a:ln>
                <a:solidFill>
                  <a:schemeClr val="bg1"/>
                </a:solidFill>
              </a:ln>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F448FEF-4075-E342-87D1-5ACB33834248}"/>
              </a:ext>
            </a:extLst>
          </p:cNvPr>
          <p:cNvSpPr txBox="1">
            <a:spLocks/>
          </p:cNvSpPr>
          <p:nvPr/>
        </p:nvSpPr>
        <p:spPr>
          <a:xfrm>
            <a:off x="2300256" y="1164628"/>
            <a:ext cx="7586129" cy="356343"/>
          </a:xfrm>
          <a:prstGeom prst="rect">
            <a:avLst/>
          </a:prstGeom>
          <a:noFill/>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tx1">
                    <a:lumMod val="95000"/>
                  </a:schemeClr>
                </a:solidFill>
              </a:rPr>
              <a:t>Consider this 3-SAT formula:</a:t>
            </a:r>
          </a:p>
        </p:txBody>
      </p:sp>
      <p:sp>
        <p:nvSpPr>
          <p:cNvPr id="39" name="Content Placeholder 2">
            <a:extLst>
              <a:ext uri="{FF2B5EF4-FFF2-40B4-BE49-F238E27FC236}">
                <a16:creationId xmlns:a16="http://schemas.microsoft.com/office/drawing/2014/main" id="{019C274A-D365-9D44-B7B2-72494C3194BB}"/>
              </a:ext>
            </a:extLst>
          </p:cNvPr>
          <p:cNvSpPr txBox="1">
            <a:spLocks/>
          </p:cNvSpPr>
          <p:nvPr/>
        </p:nvSpPr>
        <p:spPr>
          <a:xfrm>
            <a:off x="841967" y="4197785"/>
            <a:ext cx="4544839" cy="2248281"/>
          </a:xfrm>
          <a:prstGeom prst="rect">
            <a:avLst/>
          </a:prstGeom>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b="1" i="1" u="sng" dirty="0"/>
              <a:t>Intuition</a:t>
            </a:r>
            <a:r>
              <a:rPr lang="en-US" i="1" dirty="0"/>
              <a:t>:</a:t>
            </a:r>
            <a:br>
              <a:rPr lang="en-US" b="1" i="1" u="sng" dirty="0"/>
            </a:br>
            <a:r>
              <a:rPr lang="en-US" i="1" dirty="0"/>
              <a:t>One clique of size 3 is shown. The nodes in the clique represent three variables, one per clause, that can be set to TRUE without issue. </a:t>
            </a:r>
          </a:p>
        </p:txBody>
      </p:sp>
      <p:grpSp>
        <p:nvGrpSpPr>
          <p:cNvPr id="17" name="Group 16">
            <a:extLst>
              <a:ext uri="{FF2B5EF4-FFF2-40B4-BE49-F238E27FC236}">
                <a16:creationId xmlns:a16="http://schemas.microsoft.com/office/drawing/2014/main" id="{3906D9CC-3F1A-384E-894F-E2F7F41ED5EA}"/>
              </a:ext>
            </a:extLst>
          </p:cNvPr>
          <p:cNvGrpSpPr/>
          <p:nvPr/>
        </p:nvGrpSpPr>
        <p:grpSpPr>
          <a:xfrm>
            <a:off x="5739894" y="2471596"/>
            <a:ext cx="5477346" cy="3974471"/>
            <a:chOff x="5739894" y="2471596"/>
            <a:chExt cx="5477346" cy="3974471"/>
          </a:xfrm>
        </p:grpSpPr>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EBC588D3-1610-BB46-90DD-92C05B1E0A97}"/>
                    </a:ext>
                  </a:extLst>
                </p:cNvPr>
                <p:cNvSpPr/>
                <p:nvPr/>
              </p:nvSpPr>
              <p:spPr>
                <a:xfrm>
                  <a:off x="5948121" y="365759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2" name="Oval 41">
                  <a:extLst>
                    <a:ext uri="{FF2B5EF4-FFF2-40B4-BE49-F238E27FC236}">
                      <a16:creationId xmlns:a16="http://schemas.microsoft.com/office/drawing/2014/main" id="{EBC588D3-1610-BB46-90DD-92C05B1E0A97}"/>
                    </a:ext>
                  </a:extLst>
                </p:cNvPr>
                <p:cNvSpPr>
                  <a:spLocks noRot="1" noChangeAspect="1" noMove="1" noResize="1" noEditPoints="1" noAdjustHandles="1" noChangeArrowheads="1" noChangeShapeType="1" noTextEdit="1"/>
                </p:cNvSpPr>
                <p:nvPr/>
              </p:nvSpPr>
              <p:spPr>
                <a:xfrm>
                  <a:off x="5948121" y="3657595"/>
                  <a:ext cx="543208" cy="543208"/>
                </a:xfrm>
                <a:prstGeom prst="ellipse">
                  <a:avLst/>
                </a:prstGeom>
                <a:blipFill>
                  <a:blip r:embed="rId5"/>
                  <a:stretch>
                    <a:fillRect l="-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99A19EE2-DCED-104D-9001-4AA2EE619886}"/>
                    </a:ext>
                  </a:extLst>
                </p:cNvPr>
                <p:cNvSpPr/>
                <p:nvPr/>
              </p:nvSpPr>
              <p:spPr>
                <a:xfrm>
                  <a:off x="5948121" y="4661021"/>
                  <a:ext cx="543208" cy="54320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oMath>
                    </m:oMathPara>
                  </a14:m>
                  <a:endParaRPr lang="en-US" dirty="0">
                    <a:solidFill>
                      <a:schemeClr val="bg1"/>
                    </a:solidFill>
                  </a:endParaRPr>
                </a:p>
              </p:txBody>
            </p:sp>
          </mc:Choice>
          <mc:Fallback xmlns="">
            <p:sp>
              <p:nvSpPr>
                <p:cNvPr id="44" name="Oval 43">
                  <a:extLst>
                    <a:ext uri="{FF2B5EF4-FFF2-40B4-BE49-F238E27FC236}">
                      <a16:creationId xmlns:a16="http://schemas.microsoft.com/office/drawing/2014/main" id="{99A19EE2-DCED-104D-9001-4AA2EE619886}"/>
                    </a:ext>
                  </a:extLst>
                </p:cNvPr>
                <p:cNvSpPr>
                  <a:spLocks noRot="1" noChangeAspect="1" noMove="1" noResize="1" noEditPoints="1" noAdjustHandles="1" noChangeArrowheads="1" noChangeShapeType="1" noTextEdit="1"/>
                </p:cNvSpPr>
                <p:nvPr/>
              </p:nvSpPr>
              <p:spPr>
                <a:xfrm>
                  <a:off x="5948121" y="4661021"/>
                  <a:ext cx="543208" cy="543208"/>
                </a:xfrm>
                <a:prstGeom prst="ellipse">
                  <a:avLst/>
                </a:prstGeom>
                <a:blipFill>
                  <a:blip r:embed="rId6"/>
                  <a:stretch>
                    <a:fillRect l="-2273"/>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C73886F6-0A7E-3D42-8EE7-0E8352077966}"/>
                    </a:ext>
                  </a:extLst>
                </p:cNvPr>
                <p:cNvSpPr/>
                <p:nvPr/>
              </p:nvSpPr>
              <p:spPr>
                <a:xfrm>
                  <a:off x="5948121" y="5664447"/>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oMath>
                    </m:oMathPara>
                  </a14:m>
                  <a:endParaRPr lang="en-US" dirty="0">
                    <a:solidFill>
                      <a:schemeClr val="bg1"/>
                    </a:solidFill>
                  </a:endParaRPr>
                </a:p>
              </p:txBody>
            </p:sp>
          </mc:Choice>
          <mc:Fallback xmlns="">
            <p:sp>
              <p:nvSpPr>
                <p:cNvPr id="45" name="Oval 44">
                  <a:extLst>
                    <a:ext uri="{FF2B5EF4-FFF2-40B4-BE49-F238E27FC236}">
                      <a16:creationId xmlns:a16="http://schemas.microsoft.com/office/drawing/2014/main" id="{C73886F6-0A7E-3D42-8EE7-0E8352077966}"/>
                    </a:ext>
                  </a:extLst>
                </p:cNvPr>
                <p:cNvSpPr>
                  <a:spLocks noRot="1" noChangeAspect="1" noMove="1" noResize="1" noEditPoints="1" noAdjustHandles="1" noChangeArrowheads="1" noChangeShapeType="1" noTextEdit="1"/>
                </p:cNvSpPr>
                <p:nvPr/>
              </p:nvSpPr>
              <p:spPr>
                <a:xfrm>
                  <a:off x="5948121" y="5664447"/>
                  <a:ext cx="543208" cy="543208"/>
                </a:xfrm>
                <a:prstGeom prst="ellipse">
                  <a:avLst/>
                </a:prstGeom>
                <a:blipFill>
                  <a:blip r:embed="rId7"/>
                  <a:stretch>
                    <a:fillRect l="-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CBC0B98F-EADF-C640-B049-550A523A75A7}"/>
                    </a:ext>
                  </a:extLst>
                </p:cNvPr>
                <p:cNvSpPr/>
                <p:nvPr/>
              </p:nvSpPr>
              <p:spPr>
                <a:xfrm>
                  <a:off x="10364704" y="3654578"/>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7" name="Oval 46">
                  <a:extLst>
                    <a:ext uri="{FF2B5EF4-FFF2-40B4-BE49-F238E27FC236}">
                      <a16:creationId xmlns:a16="http://schemas.microsoft.com/office/drawing/2014/main" id="{CBC0B98F-EADF-C640-B049-550A523A75A7}"/>
                    </a:ext>
                  </a:extLst>
                </p:cNvPr>
                <p:cNvSpPr>
                  <a:spLocks noRot="1" noChangeAspect="1" noMove="1" noResize="1" noEditPoints="1" noAdjustHandles="1" noChangeArrowheads="1" noChangeShapeType="1" noTextEdit="1"/>
                </p:cNvSpPr>
                <p:nvPr/>
              </p:nvSpPr>
              <p:spPr>
                <a:xfrm>
                  <a:off x="10364704" y="3654578"/>
                  <a:ext cx="543208" cy="543208"/>
                </a:xfrm>
                <a:prstGeom prst="ellipse">
                  <a:avLst/>
                </a:prstGeom>
                <a:blipFill>
                  <a:blip r:embed="rId8"/>
                  <a:stretch>
                    <a:fillRect l="-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45FEABFE-9C8A-A14E-BDA0-1B581644F4A7}"/>
                    </a:ext>
                  </a:extLst>
                </p:cNvPr>
                <p:cNvSpPr/>
                <p:nvPr/>
              </p:nvSpPr>
              <p:spPr>
                <a:xfrm>
                  <a:off x="10364704" y="4658004"/>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48" name="Oval 47">
                  <a:extLst>
                    <a:ext uri="{FF2B5EF4-FFF2-40B4-BE49-F238E27FC236}">
                      <a16:creationId xmlns:a16="http://schemas.microsoft.com/office/drawing/2014/main" id="{45FEABFE-9C8A-A14E-BDA0-1B581644F4A7}"/>
                    </a:ext>
                  </a:extLst>
                </p:cNvPr>
                <p:cNvSpPr>
                  <a:spLocks noRot="1" noChangeAspect="1" noMove="1" noResize="1" noEditPoints="1" noAdjustHandles="1" noChangeArrowheads="1" noChangeShapeType="1" noTextEdit="1"/>
                </p:cNvSpPr>
                <p:nvPr/>
              </p:nvSpPr>
              <p:spPr>
                <a:xfrm>
                  <a:off x="10364704" y="4658004"/>
                  <a:ext cx="543208" cy="543208"/>
                </a:xfrm>
                <a:prstGeom prst="ellipse">
                  <a:avLst/>
                </a:prstGeom>
                <a:blipFill>
                  <a:blip r:embed="rId9"/>
                  <a:stretch>
                    <a:fillRect l="-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A66F8109-458A-934E-B901-3C4AD7E54316}"/>
                    </a:ext>
                  </a:extLst>
                </p:cNvPr>
                <p:cNvSpPr/>
                <p:nvPr/>
              </p:nvSpPr>
              <p:spPr>
                <a:xfrm>
                  <a:off x="10364704" y="5661430"/>
                  <a:ext cx="543208" cy="54320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49" name="Oval 48">
                  <a:extLst>
                    <a:ext uri="{FF2B5EF4-FFF2-40B4-BE49-F238E27FC236}">
                      <a16:creationId xmlns:a16="http://schemas.microsoft.com/office/drawing/2014/main" id="{A66F8109-458A-934E-B901-3C4AD7E54316}"/>
                    </a:ext>
                  </a:extLst>
                </p:cNvPr>
                <p:cNvSpPr>
                  <a:spLocks noRot="1" noChangeAspect="1" noMove="1" noResize="1" noEditPoints="1" noAdjustHandles="1" noChangeArrowheads="1" noChangeShapeType="1" noTextEdit="1"/>
                </p:cNvSpPr>
                <p:nvPr/>
              </p:nvSpPr>
              <p:spPr>
                <a:xfrm>
                  <a:off x="10364704" y="5661430"/>
                  <a:ext cx="543208" cy="543208"/>
                </a:xfrm>
                <a:prstGeom prst="ellipse">
                  <a:avLst/>
                </a:prstGeom>
                <a:blipFill>
                  <a:blip r:embed="rId10"/>
                  <a:stretch>
                    <a:fillRect l="-2273"/>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85CB99A0-B12E-3E4B-BEEE-B8DC7EE9CE9C}"/>
                    </a:ext>
                  </a:extLst>
                </p:cNvPr>
                <p:cNvSpPr/>
                <p:nvPr/>
              </p:nvSpPr>
              <p:spPr>
                <a:xfrm>
                  <a:off x="7014921" y="2640594"/>
                  <a:ext cx="543208" cy="54320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oMath>
                    </m:oMathPara>
                  </a14:m>
                  <a:endParaRPr lang="en-US" dirty="0">
                    <a:solidFill>
                      <a:schemeClr val="bg1"/>
                    </a:solidFill>
                  </a:endParaRPr>
                </a:p>
              </p:txBody>
            </p:sp>
          </mc:Choice>
          <mc:Fallback xmlns="">
            <p:sp>
              <p:nvSpPr>
                <p:cNvPr id="51" name="Oval 50">
                  <a:extLst>
                    <a:ext uri="{FF2B5EF4-FFF2-40B4-BE49-F238E27FC236}">
                      <a16:creationId xmlns:a16="http://schemas.microsoft.com/office/drawing/2014/main" id="{85CB99A0-B12E-3E4B-BEEE-B8DC7EE9CE9C}"/>
                    </a:ext>
                  </a:extLst>
                </p:cNvPr>
                <p:cNvSpPr>
                  <a:spLocks noRot="1" noChangeAspect="1" noMove="1" noResize="1" noEditPoints="1" noAdjustHandles="1" noChangeArrowheads="1" noChangeShapeType="1" noTextEdit="1"/>
                </p:cNvSpPr>
                <p:nvPr/>
              </p:nvSpPr>
              <p:spPr>
                <a:xfrm>
                  <a:off x="7014921" y="2640594"/>
                  <a:ext cx="543208" cy="543208"/>
                </a:xfrm>
                <a:prstGeom prst="ellipse">
                  <a:avLst/>
                </a:prstGeom>
                <a:blipFill>
                  <a:blip r:embed="rId11"/>
                  <a:stretch>
                    <a:fillRect l="-2273"/>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BCF629B9-BCCF-D946-ADE2-06B940838694}"/>
                    </a:ext>
                  </a:extLst>
                </p:cNvPr>
                <p:cNvSpPr/>
                <p:nvPr/>
              </p:nvSpPr>
              <p:spPr>
                <a:xfrm>
                  <a:off x="8181310" y="2640594"/>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52" name="Oval 51">
                  <a:extLst>
                    <a:ext uri="{FF2B5EF4-FFF2-40B4-BE49-F238E27FC236}">
                      <a16:creationId xmlns:a16="http://schemas.microsoft.com/office/drawing/2014/main" id="{BCF629B9-BCCF-D946-ADE2-06B940838694}"/>
                    </a:ext>
                  </a:extLst>
                </p:cNvPr>
                <p:cNvSpPr>
                  <a:spLocks noRot="1" noChangeAspect="1" noMove="1" noResize="1" noEditPoints="1" noAdjustHandles="1" noChangeArrowheads="1" noChangeShapeType="1" noTextEdit="1"/>
                </p:cNvSpPr>
                <p:nvPr/>
              </p:nvSpPr>
              <p:spPr>
                <a:xfrm>
                  <a:off x="8181310" y="2640594"/>
                  <a:ext cx="543208" cy="543208"/>
                </a:xfrm>
                <a:prstGeom prst="ellipse">
                  <a:avLst/>
                </a:prstGeom>
                <a:blipFill>
                  <a:blip r:embed="rId12"/>
                  <a:stretch>
                    <a:fillRect l="-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F9CD9F65-48C4-D749-8F4D-B267C3D19E31}"/>
                    </a:ext>
                  </a:extLst>
                </p:cNvPr>
                <p:cNvSpPr/>
                <p:nvPr/>
              </p:nvSpPr>
              <p:spPr>
                <a:xfrm>
                  <a:off x="9347699" y="2640594"/>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54" name="Oval 53">
                  <a:extLst>
                    <a:ext uri="{FF2B5EF4-FFF2-40B4-BE49-F238E27FC236}">
                      <a16:creationId xmlns:a16="http://schemas.microsoft.com/office/drawing/2014/main" id="{F9CD9F65-48C4-D749-8F4D-B267C3D19E31}"/>
                    </a:ext>
                  </a:extLst>
                </p:cNvPr>
                <p:cNvSpPr>
                  <a:spLocks noRot="1" noChangeAspect="1" noMove="1" noResize="1" noEditPoints="1" noAdjustHandles="1" noChangeArrowheads="1" noChangeShapeType="1" noTextEdit="1"/>
                </p:cNvSpPr>
                <p:nvPr/>
              </p:nvSpPr>
              <p:spPr>
                <a:xfrm>
                  <a:off x="9347699" y="2640594"/>
                  <a:ext cx="543208" cy="543208"/>
                </a:xfrm>
                <a:prstGeom prst="ellipse">
                  <a:avLst/>
                </a:prstGeom>
                <a:blipFill>
                  <a:blip r:embed="rId13"/>
                  <a:stretch>
                    <a:fillRect l="-2222"/>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8D9AB02D-534C-F34C-989C-DF7A6619BF8A}"/>
                </a:ext>
              </a:extLst>
            </p:cNvPr>
            <p:cNvSpPr/>
            <p:nvPr/>
          </p:nvSpPr>
          <p:spPr>
            <a:xfrm>
              <a:off x="5739894" y="2471596"/>
              <a:ext cx="5477346" cy="3974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2">
              <a:extLst>
                <a:ext uri="{FF2B5EF4-FFF2-40B4-BE49-F238E27FC236}">
                  <a16:creationId xmlns:a16="http://schemas.microsoft.com/office/drawing/2014/main" id="{60C31D08-A8E0-AF43-A75A-6DAE79DCB83F}"/>
                </a:ext>
              </a:extLst>
            </p:cNvPr>
            <p:cNvSpPr txBox="1">
              <a:spLocks/>
            </p:cNvSpPr>
            <p:nvPr/>
          </p:nvSpPr>
          <p:spPr>
            <a:xfrm>
              <a:off x="10723820" y="2518071"/>
              <a:ext cx="445962" cy="47863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G</a:t>
              </a:r>
            </a:p>
          </p:txBody>
        </p:sp>
        <p:cxnSp>
          <p:nvCxnSpPr>
            <p:cNvPr id="57" name="Straight Connector 56">
              <a:extLst>
                <a:ext uri="{FF2B5EF4-FFF2-40B4-BE49-F238E27FC236}">
                  <a16:creationId xmlns:a16="http://schemas.microsoft.com/office/drawing/2014/main" id="{7A619927-8679-5B4F-9E57-2AC8896D3341}"/>
                </a:ext>
              </a:extLst>
            </p:cNvPr>
            <p:cNvCxnSpPr>
              <a:cxnSpLocks/>
              <a:stCxn id="42" idx="6"/>
              <a:endCxn id="52" idx="4"/>
            </p:cNvCxnSpPr>
            <p:nvPr/>
          </p:nvCxnSpPr>
          <p:spPr>
            <a:xfrm flipV="1">
              <a:off x="6491329" y="3183802"/>
              <a:ext cx="1961585"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53B9C2-0646-1547-BFA6-A35C784AD3F6}"/>
                </a:ext>
              </a:extLst>
            </p:cNvPr>
            <p:cNvCxnSpPr>
              <a:cxnSpLocks/>
              <a:stCxn id="42" idx="6"/>
              <a:endCxn id="54" idx="4"/>
            </p:cNvCxnSpPr>
            <p:nvPr/>
          </p:nvCxnSpPr>
          <p:spPr>
            <a:xfrm flipV="1">
              <a:off x="6491329" y="3183802"/>
              <a:ext cx="3127974"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8B098DB-F503-5247-B8BD-E160C437D684}"/>
                </a:ext>
              </a:extLst>
            </p:cNvPr>
            <p:cNvCxnSpPr>
              <a:cxnSpLocks/>
              <a:stCxn id="42" idx="6"/>
              <a:endCxn id="47" idx="2"/>
            </p:cNvCxnSpPr>
            <p:nvPr/>
          </p:nvCxnSpPr>
          <p:spPr>
            <a:xfrm flipV="1">
              <a:off x="6491329" y="3926182"/>
              <a:ext cx="3873375" cy="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D7AC460-F132-944A-8C99-5304E15946E2}"/>
                </a:ext>
              </a:extLst>
            </p:cNvPr>
            <p:cNvCxnSpPr>
              <a:cxnSpLocks/>
              <a:stCxn id="42" idx="6"/>
              <a:endCxn id="48" idx="2"/>
            </p:cNvCxnSpPr>
            <p:nvPr/>
          </p:nvCxnSpPr>
          <p:spPr>
            <a:xfrm>
              <a:off x="6491329" y="3929199"/>
              <a:ext cx="3873375" cy="1000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94B50E7-FC90-664B-ACDD-99F628976744}"/>
                </a:ext>
              </a:extLst>
            </p:cNvPr>
            <p:cNvCxnSpPr>
              <a:cxnSpLocks/>
              <a:stCxn id="42" idx="6"/>
              <a:endCxn id="49" idx="2"/>
            </p:cNvCxnSpPr>
            <p:nvPr/>
          </p:nvCxnSpPr>
          <p:spPr>
            <a:xfrm>
              <a:off x="6491329" y="3929199"/>
              <a:ext cx="3873375" cy="200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3485D5A-4F86-1745-823D-C1C1B4AE2480}"/>
                </a:ext>
              </a:extLst>
            </p:cNvPr>
            <p:cNvCxnSpPr>
              <a:cxnSpLocks/>
              <a:stCxn id="44" idx="6"/>
              <a:endCxn id="51" idx="4"/>
            </p:cNvCxnSpPr>
            <p:nvPr/>
          </p:nvCxnSpPr>
          <p:spPr>
            <a:xfrm flipV="1">
              <a:off x="6491329" y="3183802"/>
              <a:ext cx="795196" cy="174882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5A2B95-941B-4649-A529-4E6B5912B50B}"/>
                </a:ext>
              </a:extLst>
            </p:cNvPr>
            <p:cNvCxnSpPr>
              <a:cxnSpLocks/>
              <a:stCxn id="44" idx="6"/>
              <a:endCxn id="54" idx="4"/>
            </p:cNvCxnSpPr>
            <p:nvPr/>
          </p:nvCxnSpPr>
          <p:spPr>
            <a:xfrm flipV="1">
              <a:off x="6491329" y="3183802"/>
              <a:ext cx="3127974" cy="174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00E7117-DFF7-6D46-9CF7-76148A37AF0D}"/>
                </a:ext>
              </a:extLst>
            </p:cNvPr>
            <p:cNvCxnSpPr>
              <a:cxnSpLocks/>
              <a:stCxn id="44" idx="6"/>
              <a:endCxn id="47" idx="2"/>
            </p:cNvCxnSpPr>
            <p:nvPr/>
          </p:nvCxnSpPr>
          <p:spPr>
            <a:xfrm flipV="1">
              <a:off x="6491329" y="3926182"/>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FE57D6D-13AF-0342-89C5-5F69D1248FB7}"/>
                </a:ext>
              </a:extLst>
            </p:cNvPr>
            <p:cNvCxnSpPr>
              <a:cxnSpLocks/>
              <a:stCxn id="44" idx="6"/>
              <a:endCxn id="49" idx="2"/>
            </p:cNvCxnSpPr>
            <p:nvPr/>
          </p:nvCxnSpPr>
          <p:spPr>
            <a:xfrm>
              <a:off x="6491329" y="4932625"/>
              <a:ext cx="3873375" cy="10004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B437C9-654B-124E-886E-01BDB431CDA5}"/>
                </a:ext>
              </a:extLst>
            </p:cNvPr>
            <p:cNvCxnSpPr>
              <a:cxnSpLocks/>
              <a:stCxn id="45" idx="6"/>
              <a:endCxn id="51" idx="4"/>
            </p:cNvCxnSpPr>
            <p:nvPr/>
          </p:nvCxnSpPr>
          <p:spPr>
            <a:xfrm flipV="1">
              <a:off x="6491329" y="3183802"/>
              <a:ext cx="795196"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2C6CA3B-A420-8549-A435-9D7B23502B8F}"/>
                </a:ext>
              </a:extLst>
            </p:cNvPr>
            <p:cNvCxnSpPr>
              <a:cxnSpLocks/>
              <a:stCxn id="45" idx="6"/>
              <a:endCxn id="52" idx="4"/>
            </p:cNvCxnSpPr>
            <p:nvPr/>
          </p:nvCxnSpPr>
          <p:spPr>
            <a:xfrm flipV="1">
              <a:off x="6491329" y="3183802"/>
              <a:ext cx="1961585"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C853D32-B240-A348-A892-11476C0160F2}"/>
                </a:ext>
              </a:extLst>
            </p:cNvPr>
            <p:cNvCxnSpPr>
              <a:cxnSpLocks/>
              <a:stCxn id="45" idx="6"/>
              <a:endCxn id="47" idx="2"/>
            </p:cNvCxnSpPr>
            <p:nvPr/>
          </p:nvCxnSpPr>
          <p:spPr>
            <a:xfrm flipV="1">
              <a:off x="6491329" y="3926182"/>
              <a:ext cx="3873375" cy="2009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0FF65D-995E-FD43-8B07-C32586C105C6}"/>
                </a:ext>
              </a:extLst>
            </p:cNvPr>
            <p:cNvCxnSpPr>
              <a:cxnSpLocks/>
              <a:stCxn id="45" idx="6"/>
              <a:endCxn id="48" idx="2"/>
            </p:cNvCxnSpPr>
            <p:nvPr/>
          </p:nvCxnSpPr>
          <p:spPr>
            <a:xfrm flipV="1">
              <a:off x="6491329" y="4929608"/>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95C104D-C8D5-2445-B1BE-1F001C418614}"/>
                </a:ext>
              </a:extLst>
            </p:cNvPr>
            <p:cNvCxnSpPr>
              <a:cxnSpLocks/>
              <a:stCxn id="48" idx="2"/>
              <a:endCxn id="51" idx="4"/>
            </p:cNvCxnSpPr>
            <p:nvPr/>
          </p:nvCxnSpPr>
          <p:spPr>
            <a:xfrm flipH="1" flipV="1">
              <a:off x="7286525" y="3183802"/>
              <a:ext cx="3078179"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D61B95F-3EA8-3340-A6EA-3148ECF23B82}"/>
                </a:ext>
              </a:extLst>
            </p:cNvPr>
            <p:cNvCxnSpPr>
              <a:cxnSpLocks/>
              <a:stCxn id="49" idx="2"/>
              <a:endCxn id="51" idx="4"/>
            </p:cNvCxnSpPr>
            <p:nvPr/>
          </p:nvCxnSpPr>
          <p:spPr>
            <a:xfrm flipH="1" flipV="1">
              <a:off x="7286525" y="3183802"/>
              <a:ext cx="3078179" cy="27492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992932D-02F0-8643-BD52-D69EEF26986F}"/>
                </a:ext>
              </a:extLst>
            </p:cNvPr>
            <p:cNvCxnSpPr>
              <a:cxnSpLocks/>
              <a:stCxn id="47" idx="2"/>
              <a:endCxn id="52" idx="4"/>
            </p:cNvCxnSpPr>
            <p:nvPr/>
          </p:nvCxnSpPr>
          <p:spPr>
            <a:xfrm flipH="1" flipV="1">
              <a:off x="8452914" y="3183802"/>
              <a:ext cx="1911790"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AE71D92-3FA9-5746-A9E2-E9F585FA5071}"/>
                </a:ext>
              </a:extLst>
            </p:cNvPr>
            <p:cNvCxnSpPr>
              <a:cxnSpLocks/>
              <a:stCxn id="48" idx="2"/>
              <a:endCxn id="52" idx="4"/>
            </p:cNvCxnSpPr>
            <p:nvPr/>
          </p:nvCxnSpPr>
          <p:spPr>
            <a:xfrm flipH="1" flipV="1">
              <a:off x="8452914" y="3183802"/>
              <a:ext cx="1911790"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394F35E-5123-334F-926D-5BAF779E18EC}"/>
                </a:ext>
              </a:extLst>
            </p:cNvPr>
            <p:cNvCxnSpPr>
              <a:cxnSpLocks/>
              <a:stCxn id="49" idx="2"/>
              <a:endCxn id="52" idx="4"/>
            </p:cNvCxnSpPr>
            <p:nvPr/>
          </p:nvCxnSpPr>
          <p:spPr>
            <a:xfrm flipH="1" flipV="1">
              <a:off x="8452914" y="3183802"/>
              <a:ext cx="1911790" cy="274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A4B6B3D-C261-0C49-86B3-9CC4BA86F15C}"/>
                </a:ext>
              </a:extLst>
            </p:cNvPr>
            <p:cNvCxnSpPr>
              <a:cxnSpLocks/>
              <a:stCxn id="47" idx="2"/>
              <a:endCxn id="54" idx="4"/>
            </p:cNvCxnSpPr>
            <p:nvPr/>
          </p:nvCxnSpPr>
          <p:spPr>
            <a:xfrm flipH="1" flipV="1">
              <a:off x="9619303" y="3183802"/>
              <a:ext cx="745401"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F3AC2C9-C8AE-514C-AD21-93A3DA3F0C16}"/>
                </a:ext>
              </a:extLst>
            </p:cNvPr>
            <p:cNvCxnSpPr>
              <a:cxnSpLocks/>
              <a:stCxn id="48" idx="2"/>
              <a:endCxn id="54" idx="4"/>
            </p:cNvCxnSpPr>
            <p:nvPr/>
          </p:nvCxnSpPr>
          <p:spPr>
            <a:xfrm flipH="1" flipV="1">
              <a:off x="9619303" y="3183802"/>
              <a:ext cx="745401"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6C0B03D-BB65-524B-8822-D9B1AC15EB10}"/>
                </a:ext>
              </a:extLst>
            </p:cNvPr>
            <p:cNvCxnSpPr>
              <a:cxnSpLocks/>
              <a:stCxn id="49" idx="2"/>
              <a:endCxn id="54" idx="4"/>
            </p:cNvCxnSpPr>
            <p:nvPr/>
          </p:nvCxnSpPr>
          <p:spPr>
            <a:xfrm flipH="1" flipV="1">
              <a:off x="9619303" y="3183802"/>
              <a:ext cx="745401" cy="2749232"/>
            </a:xfrm>
            <a:prstGeom prst="line">
              <a:avLst/>
            </a:prstGeom>
          </p:spPr>
          <p:style>
            <a:lnRef idx="1">
              <a:schemeClr val="accent1"/>
            </a:lnRef>
            <a:fillRef idx="0">
              <a:schemeClr val="accent1"/>
            </a:fillRef>
            <a:effectRef idx="0">
              <a:schemeClr val="accent1"/>
            </a:effectRef>
            <a:fontRef idx="minor">
              <a:schemeClr val="tx1"/>
            </a:fontRef>
          </p:style>
        </p:cxnSp>
        <p:sp>
          <p:nvSpPr>
            <p:cNvPr id="87" name="Content Placeholder 2">
              <a:extLst>
                <a:ext uri="{FF2B5EF4-FFF2-40B4-BE49-F238E27FC236}">
                  <a16:creationId xmlns:a16="http://schemas.microsoft.com/office/drawing/2014/main" id="{8BFB02D9-9E57-C240-8FC2-971E5E22AA16}"/>
                </a:ext>
              </a:extLst>
            </p:cNvPr>
            <p:cNvSpPr txBox="1">
              <a:spLocks/>
            </p:cNvSpPr>
            <p:nvPr/>
          </p:nvSpPr>
          <p:spPr>
            <a:xfrm>
              <a:off x="10514088" y="2907814"/>
              <a:ext cx="655694" cy="478637"/>
            </a:xfrm>
            <a:prstGeom prst="rect">
              <a:avLst/>
            </a:prstGeom>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k=3</a:t>
              </a:r>
            </a:p>
          </p:txBody>
        </p:sp>
      </p:grpSp>
    </p:spTree>
    <p:extLst>
      <p:ext uri="{BB962C8B-B14F-4D97-AF65-F5344CB8AC3E}">
        <p14:creationId xmlns:p14="http://schemas.microsoft.com/office/powerpoint/2010/main" val="39585823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274490"/>
                <a:ext cx="9905998" cy="612753"/>
              </a:xfrm>
            </p:spPr>
            <p:txBody>
              <a:bodyPr>
                <a:normAutofit fontScale="90000"/>
              </a:bodyPr>
              <a:lstStyle/>
              <a:p>
                <a:pPr algn="ct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𝐶𝑙𝑖𝑞𝑢𝑒</m:t>
                    </m:r>
                  </m:oMath>
                </a14:m>
                <a:r>
                  <a:rPr lang="en-US" dirty="0"/>
                  <a:t>, Proof</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274490"/>
                <a:ext cx="9905998" cy="612753"/>
              </a:xfrm>
              <a:blipFill>
                <a:blip r:embed="rId2"/>
                <a:stretch>
                  <a:fillRect t="-16327"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7668898" y="1366507"/>
                <a:ext cx="3653159" cy="1503170"/>
              </a:xfrm>
              <a:ln>
                <a:solidFill>
                  <a:schemeClr val="tx1">
                    <a:lumMod val="95000"/>
                  </a:schemeClr>
                </a:solidFill>
              </a:ln>
            </p:spPr>
            <p:txBody>
              <a:bodyPr>
                <a:normAutofit/>
              </a:bodyPr>
              <a:lstStyle/>
              <a:p>
                <a:pPr marL="0" indent="0" algn="ctr">
                  <a:buNone/>
                </a:pPr>
                <a:r>
                  <a:rPr lang="en-US" b="1" i="1" u="sng" dirty="0"/>
                  <a:t>Direction 1</a:t>
                </a:r>
                <a:r>
                  <a:rPr lang="en-US" i="1" dirty="0"/>
                  <a:t>:</a:t>
                </a:r>
                <a:br>
                  <a:rPr lang="en-US" i="1" dirty="0"/>
                </a:br>
                <a14:m>
                  <m:oMath xmlns:m="http://schemas.openxmlformats.org/officeDocument/2006/math">
                    <m:r>
                      <a:rPr lang="en-US" b="0" i="1" smtClean="0">
                        <a:latin typeface="Cambria Math" panose="02040503050406030204" pitchFamily="18" charset="0"/>
                      </a:rPr>
                      <m:t>𝜃</m:t>
                    </m:r>
                  </m:oMath>
                </a14:m>
                <a:r>
                  <a:rPr lang="en-US" i="1" dirty="0"/>
                  <a:t> is satisfiable </a:t>
                </a:r>
                <a:r>
                  <a:rPr lang="en-US" i="1" dirty="0">
                    <a:sym typeface="Wingdings" pitchFamily="2" charset="2"/>
                  </a:rPr>
                  <a:t></a:t>
                </a:r>
                <a:r>
                  <a:rPr lang="en-US" i="1" dirty="0"/>
                  <a:t> G contains a clique of size k</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7668898" y="1366507"/>
                <a:ext cx="3653159" cy="1503170"/>
              </a:xfrm>
              <a:blipFill>
                <a:blip r:embed="rId3"/>
                <a:stretch>
                  <a:fillRect t="-1681" r="-310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8FD7EC5-F759-3443-A400-8D08882410D9}"/>
                  </a:ext>
                </a:extLst>
              </p:cNvPr>
              <p:cNvSpPr txBox="1">
                <a:spLocks/>
              </p:cNvSpPr>
              <p:nvPr/>
            </p:nvSpPr>
            <p:spPr>
              <a:xfrm>
                <a:off x="516721" y="1366507"/>
                <a:ext cx="6771310" cy="5980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E8FD7EC5-F759-3443-A400-8D08882410D9}"/>
                  </a:ext>
                </a:extLst>
              </p:cNvPr>
              <p:cNvSpPr txBox="1">
                <a:spLocks noRot="1" noChangeAspect="1" noMove="1" noResize="1" noEditPoints="1" noAdjustHandles="1" noChangeArrowheads="1" noChangeShapeType="1" noTextEdit="1"/>
              </p:cNvSpPr>
              <p:nvPr/>
            </p:nvSpPr>
            <p:spPr>
              <a:xfrm>
                <a:off x="516721" y="1366507"/>
                <a:ext cx="6771310" cy="598099"/>
              </a:xfrm>
              <a:prstGeom prst="rect">
                <a:avLst/>
              </a:prstGeom>
              <a:blipFill>
                <a:blip r:embed="rId4"/>
                <a:stretch>
                  <a:fillRect l="-374"/>
                </a:stretch>
              </a:blipFill>
              <a:ln>
                <a:solidFill>
                  <a:schemeClr val="bg1"/>
                </a:solidFill>
              </a:ln>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F448FEF-4075-E342-87D1-5ACB33834248}"/>
              </a:ext>
            </a:extLst>
          </p:cNvPr>
          <p:cNvSpPr txBox="1">
            <a:spLocks/>
          </p:cNvSpPr>
          <p:nvPr/>
        </p:nvSpPr>
        <p:spPr>
          <a:xfrm>
            <a:off x="516720" y="1046939"/>
            <a:ext cx="6771311" cy="356343"/>
          </a:xfrm>
          <a:prstGeom prst="rect">
            <a:avLst/>
          </a:prstGeom>
          <a:noFill/>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tx1">
                    <a:lumMod val="95000"/>
                  </a:schemeClr>
                </a:solidFill>
              </a:rPr>
              <a:t>Consider this 3-SAT formula:</a:t>
            </a:r>
          </a:p>
        </p:txBody>
      </p:sp>
      <p:grpSp>
        <p:nvGrpSpPr>
          <p:cNvPr id="17" name="Group 16">
            <a:extLst>
              <a:ext uri="{FF2B5EF4-FFF2-40B4-BE49-F238E27FC236}">
                <a16:creationId xmlns:a16="http://schemas.microsoft.com/office/drawing/2014/main" id="{3906D9CC-3F1A-384E-894F-E2F7F41ED5EA}"/>
              </a:ext>
            </a:extLst>
          </p:cNvPr>
          <p:cNvGrpSpPr/>
          <p:nvPr/>
        </p:nvGrpSpPr>
        <p:grpSpPr>
          <a:xfrm>
            <a:off x="852441" y="2190944"/>
            <a:ext cx="5477346" cy="3974471"/>
            <a:chOff x="5739894" y="2471596"/>
            <a:chExt cx="5477346" cy="3974471"/>
          </a:xfrm>
        </p:grpSpPr>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EBC588D3-1610-BB46-90DD-92C05B1E0A97}"/>
                    </a:ext>
                  </a:extLst>
                </p:cNvPr>
                <p:cNvSpPr/>
                <p:nvPr/>
              </p:nvSpPr>
              <p:spPr>
                <a:xfrm>
                  <a:off x="5948121" y="365759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2" name="Oval 41">
                  <a:extLst>
                    <a:ext uri="{FF2B5EF4-FFF2-40B4-BE49-F238E27FC236}">
                      <a16:creationId xmlns:a16="http://schemas.microsoft.com/office/drawing/2014/main" id="{EBC588D3-1610-BB46-90DD-92C05B1E0A97}"/>
                    </a:ext>
                  </a:extLst>
                </p:cNvPr>
                <p:cNvSpPr>
                  <a:spLocks noRot="1" noChangeAspect="1" noMove="1" noResize="1" noEditPoints="1" noAdjustHandles="1" noChangeArrowheads="1" noChangeShapeType="1" noTextEdit="1"/>
                </p:cNvSpPr>
                <p:nvPr/>
              </p:nvSpPr>
              <p:spPr>
                <a:xfrm>
                  <a:off x="5948121" y="3657595"/>
                  <a:ext cx="543208" cy="543208"/>
                </a:xfrm>
                <a:prstGeom prst="ellipse">
                  <a:avLst/>
                </a:prstGeom>
                <a:blipFill>
                  <a:blip r:embed="rId5"/>
                  <a:stretch>
                    <a:fillRect l="-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99A19EE2-DCED-104D-9001-4AA2EE619886}"/>
                    </a:ext>
                  </a:extLst>
                </p:cNvPr>
                <p:cNvSpPr/>
                <p:nvPr/>
              </p:nvSpPr>
              <p:spPr>
                <a:xfrm>
                  <a:off x="5948121" y="4661021"/>
                  <a:ext cx="543208" cy="54320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oMath>
                    </m:oMathPara>
                  </a14:m>
                  <a:endParaRPr lang="en-US" dirty="0">
                    <a:solidFill>
                      <a:schemeClr val="bg1"/>
                    </a:solidFill>
                  </a:endParaRPr>
                </a:p>
              </p:txBody>
            </p:sp>
          </mc:Choice>
          <mc:Fallback xmlns="">
            <p:sp>
              <p:nvSpPr>
                <p:cNvPr id="44" name="Oval 43">
                  <a:extLst>
                    <a:ext uri="{FF2B5EF4-FFF2-40B4-BE49-F238E27FC236}">
                      <a16:creationId xmlns:a16="http://schemas.microsoft.com/office/drawing/2014/main" id="{99A19EE2-DCED-104D-9001-4AA2EE619886}"/>
                    </a:ext>
                  </a:extLst>
                </p:cNvPr>
                <p:cNvSpPr>
                  <a:spLocks noRot="1" noChangeAspect="1" noMove="1" noResize="1" noEditPoints="1" noAdjustHandles="1" noChangeArrowheads="1" noChangeShapeType="1" noTextEdit="1"/>
                </p:cNvSpPr>
                <p:nvPr/>
              </p:nvSpPr>
              <p:spPr>
                <a:xfrm>
                  <a:off x="5948121" y="4661021"/>
                  <a:ext cx="543208" cy="543208"/>
                </a:xfrm>
                <a:prstGeom prst="ellipse">
                  <a:avLst/>
                </a:prstGeom>
                <a:blipFill>
                  <a:blip r:embed="rId6"/>
                  <a:stretch>
                    <a:fillRect l="-4651"/>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C73886F6-0A7E-3D42-8EE7-0E8352077966}"/>
                    </a:ext>
                  </a:extLst>
                </p:cNvPr>
                <p:cNvSpPr/>
                <p:nvPr/>
              </p:nvSpPr>
              <p:spPr>
                <a:xfrm>
                  <a:off x="5948121" y="5664447"/>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oMath>
                    </m:oMathPara>
                  </a14:m>
                  <a:endParaRPr lang="en-US" dirty="0">
                    <a:solidFill>
                      <a:schemeClr val="bg1"/>
                    </a:solidFill>
                  </a:endParaRPr>
                </a:p>
              </p:txBody>
            </p:sp>
          </mc:Choice>
          <mc:Fallback xmlns="">
            <p:sp>
              <p:nvSpPr>
                <p:cNvPr id="45" name="Oval 44">
                  <a:extLst>
                    <a:ext uri="{FF2B5EF4-FFF2-40B4-BE49-F238E27FC236}">
                      <a16:creationId xmlns:a16="http://schemas.microsoft.com/office/drawing/2014/main" id="{C73886F6-0A7E-3D42-8EE7-0E8352077966}"/>
                    </a:ext>
                  </a:extLst>
                </p:cNvPr>
                <p:cNvSpPr>
                  <a:spLocks noRot="1" noChangeAspect="1" noMove="1" noResize="1" noEditPoints="1" noAdjustHandles="1" noChangeArrowheads="1" noChangeShapeType="1" noTextEdit="1"/>
                </p:cNvSpPr>
                <p:nvPr/>
              </p:nvSpPr>
              <p:spPr>
                <a:xfrm>
                  <a:off x="5948121" y="5664447"/>
                  <a:ext cx="543208" cy="543208"/>
                </a:xfrm>
                <a:prstGeom prst="ellipse">
                  <a:avLst/>
                </a:prstGeom>
                <a:blipFill>
                  <a:blip r:embed="rId7"/>
                  <a:stretch>
                    <a:fillRect l="-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CBC0B98F-EADF-C640-B049-550A523A75A7}"/>
                    </a:ext>
                  </a:extLst>
                </p:cNvPr>
                <p:cNvSpPr/>
                <p:nvPr/>
              </p:nvSpPr>
              <p:spPr>
                <a:xfrm>
                  <a:off x="10364704" y="3654578"/>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7" name="Oval 46">
                  <a:extLst>
                    <a:ext uri="{FF2B5EF4-FFF2-40B4-BE49-F238E27FC236}">
                      <a16:creationId xmlns:a16="http://schemas.microsoft.com/office/drawing/2014/main" id="{CBC0B98F-EADF-C640-B049-550A523A75A7}"/>
                    </a:ext>
                  </a:extLst>
                </p:cNvPr>
                <p:cNvSpPr>
                  <a:spLocks noRot="1" noChangeAspect="1" noMove="1" noResize="1" noEditPoints="1" noAdjustHandles="1" noChangeArrowheads="1" noChangeShapeType="1" noTextEdit="1"/>
                </p:cNvSpPr>
                <p:nvPr/>
              </p:nvSpPr>
              <p:spPr>
                <a:xfrm>
                  <a:off x="10364704" y="3654578"/>
                  <a:ext cx="543208" cy="543208"/>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45FEABFE-9C8A-A14E-BDA0-1B581644F4A7}"/>
                    </a:ext>
                  </a:extLst>
                </p:cNvPr>
                <p:cNvSpPr/>
                <p:nvPr/>
              </p:nvSpPr>
              <p:spPr>
                <a:xfrm>
                  <a:off x="10364704" y="4658004"/>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48" name="Oval 47">
                  <a:extLst>
                    <a:ext uri="{FF2B5EF4-FFF2-40B4-BE49-F238E27FC236}">
                      <a16:creationId xmlns:a16="http://schemas.microsoft.com/office/drawing/2014/main" id="{45FEABFE-9C8A-A14E-BDA0-1B581644F4A7}"/>
                    </a:ext>
                  </a:extLst>
                </p:cNvPr>
                <p:cNvSpPr>
                  <a:spLocks noRot="1" noChangeAspect="1" noMove="1" noResize="1" noEditPoints="1" noAdjustHandles="1" noChangeArrowheads="1" noChangeShapeType="1" noTextEdit="1"/>
                </p:cNvSpPr>
                <p:nvPr/>
              </p:nvSpPr>
              <p:spPr>
                <a:xfrm>
                  <a:off x="10364704" y="4658004"/>
                  <a:ext cx="543208" cy="543208"/>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A66F8109-458A-934E-B901-3C4AD7E54316}"/>
                    </a:ext>
                  </a:extLst>
                </p:cNvPr>
                <p:cNvSpPr/>
                <p:nvPr/>
              </p:nvSpPr>
              <p:spPr>
                <a:xfrm>
                  <a:off x="10364704" y="5661430"/>
                  <a:ext cx="543208" cy="54320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49" name="Oval 48">
                  <a:extLst>
                    <a:ext uri="{FF2B5EF4-FFF2-40B4-BE49-F238E27FC236}">
                      <a16:creationId xmlns:a16="http://schemas.microsoft.com/office/drawing/2014/main" id="{A66F8109-458A-934E-B901-3C4AD7E54316}"/>
                    </a:ext>
                  </a:extLst>
                </p:cNvPr>
                <p:cNvSpPr>
                  <a:spLocks noRot="1" noChangeAspect="1" noMove="1" noResize="1" noEditPoints="1" noAdjustHandles="1" noChangeArrowheads="1" noChangeShapeType="1" noTextEdit="1"/>
                </p:cNvSpPr>
                <p:nvPr/>
              </p:nvSpPr>
              <p:spPr>
                <a:xfrm>
                  <a:off x="10364704" y="5661430"/>
                  <a:ext cx="543208" cy="543208"/>
                </a:xfrm>
                <a:prstGeom prst="ellipse">
                  <a:avLst/>
                </a:prstGeom>
                <a:blipFill>
                  <a:blip r:embed="rId10"/>
                  <a:stretch>
                    <a:fillRect/>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85CB99A0-B12E-3E4B-BEEE-B8DC7EE9CE9C}"/>
                    </a:ext>
                  </a:extLst>
                </p:cNvPr>
                <p:cNvSpPr/>
                <p:nvPr/>
              </p:nvSpPr>
              <p:spPr>
                <a:xfrm>
                  <a:off x="7014921" y="2640594"/>
                  <a:ext cx="543208" cy="54320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oMath>
                    </m:oMathPara>
                  </a14:m>
                  <a:endParaRPr lang="en-US" dirty="0">
                    <a:solidFill>
                      <a:schemeClr val="bg1"/>
                    </a:solidFill>
                  </a:endParaRPr>
                </a:p>
              </p:txBody>
            </p:sp>
          </mc:Choice>
          <mc:Fallback xmlns="">
            <p:sp>
              <p:nvSpPr>
                <p:cNvPr id="51" name="Oval 50">
                  <a:extLst>
                    <a:ext uri="{FF2B5EF4-FFF2-40B4-BE49-F238E27FC236}">
                      <a16:creationId xmlns:a16="http://schemas.microsoft.com/office/drawing/2014/main" id="{85CB99A0-B12E-3E4B-BEEE-B8DC7EE9CE9C}"/>
                    </a:ext>
                  </a:extLst>
                </p:cNvPr>
                <p:cNvSpPr>
                  <a:spLocks noRot="1" noChangeAspect="1" noMove="1" noResize="1" noEditPoints="1" noAdjustHandles="1" noChangeArrowheads="1" noChangeShapeType="1" noTextEdit="1"/>
                </p:cNvSpPr>
                <p:nvPr/>
              </p:nvSpPr>
              <p:spPr>
                <a:xfrm>
                  <a:off x="7014921" y="2640594"/>
                  <a:ext cx="543208" cy="543208"/>
                </a:xfrm>
                <a:prstGeom prst="ellipse">
                  <a:avLst/>
                </a:prstGeom>
                <a:blipFill>
                  <a:blip r:embed="rId11"/>
                  <a:stretch>
                    <a:fillRect l="-4651"/>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BCF629B9-BCCF-D946-ADE2-06B940838694}"/>
                    </a:ext>
                  </a:extLst>
                </p:cNvPr>
                <p:cNvSpPr/>
                <p:nvPr/>
              </p:nvSpPr>
              <p:spPr>
                <a:xfrm>
                  <a:off x="8181310" y="2640594"/>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52" name="Oval 51">
                  <a:extLst>
                    <a:ext uri="{FF2B5EF4-FFF2-40B4-BE49-F238E27FC236}">
                      <a16:creationId xmlns:a16="http://schemas.microsoft.com/office/drawing/2014/main" id="{BCF629B9-BCCF-D946-ADE2-06B940838694}"/>
                    </a:ext>
                  </a:extLst>
                </p:cNvPr>
                <p:cNvSpPr>
                  <a:spLocks noRot="1" noChangeAspect="1" noMove="1" noResize="1" noEditPoints="1" noAdjustHandles="1" noChangeArrowheads="1" noChangeShapeType="1" noTextEdit="1"/>
                </p:cNvSpPr>
                <p:nvPr/>
              </p:nvSpPr>
              <p:spPr>
                <a:xfrm>
                  <a:off x="8181310" y="2640594"/>
                  <a:ext cx="543208" cy="543208"/>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F9CD9F65-48C4-D749-8F4D-B267C3D19E31}"/>
                    </a:ext>
                  </a:extLst>
                </p:cNvPr>
                <p:cNvSpPr/>
                <p:nvPr/>
              </p:nvSpPr>
              <p:spPr>
                <a:xfrm>
                  <a:off x="9347699" y="2640594"/>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54" name="Oval 53">
                  <a:extLst>
                    <a:ext uri="{FF2B5EF4-FFF2-40B4-BE49-F238E27FC236}">
                      <a16:creationId xmlns:a16="http://schemas.microsoft.com/office/drawing/2014/main" id="{F9CD9F65-48C4-D749-8F4D-B267C3D19E31}"/>
                    </a:ext>
                  </a:extLst>
                </p:cNvPr>
                <p:cNvSpPr>
                  <a:spLocks noRot="1" noChangeAspect="1" noMove="1" noResize="1" noEditPoints="1" noAdjustHandles="1" noChangeArrowheads="1" noChangeShapeType="1" noTextEdit="1"/>
                </p:cNvSpPr>
                <p:nvPr/>
              </p:nvSpPr>
              <p:spPr>
                <a:xfrm>
                  <a:off x="9347699" y="2640594"/>
                  <a:ext cx="543208" cy="543208"/>
                </a:xfrm>
                <a:prstGeom prst="ellipse">
                  <a:avLst/>
                </a:prstGeom>
                <a:blipFill>
                  <a:blip r:embed="rId13"/>
                  <a:stretch>
                    <a:fillRect l="-2222"/>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8D9AB02D-534C-F34C-989C-DF7A6619BF8A}"/>
                </a:ext>
              </a:extLst>
            </p:cNvPr>
            <p:cNvSpPr/>
            <p:nvPr/>
          </p:nvSpPr>
          <p:spPr>
            <a:xfrm>
              <a:off x="5739894" y="2471596"/>
              <a:ext cx="5477346" cy="3974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2">
              <a:extLst>
                <a:ext uri="{FF2B5EF4-FFF2-40B4-BE49-F238E27FC236}">
                  <a16:creationId xmlns:a16="http://schemas.microsoft.com/office/drawing/2014/main" id="{60C31D08-A8E0-AF43-A75A-6DAE79DCB83F}"/>
                </a:ext>
              </a:extLst>
            </p:cNvPr>
            <p:cNvSpPr txBox="1">
              <a:spLocks/>
            </p:cNvSpPr>
            <p:nvPr/>
          </p:nvSpPr>
          <p:spPr>
            <a:xfrm>
              <a:off x="10723820" y="2518071"/>
              <a:ext cx="445962" cy="47863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G</a:t>
              </a:r>
            </a:p>
          </p:txBody>
        </p:sp>
        <p:cxnSp>
          <p:nvCxnSpPr>
            <p:cNvPr id="57" name="Straight Connector 56">
              <a:extLst>
                <a:ext uri="{FF2B5EF4-FFF2-40B4-BE49-F238E27FC236}">
                  <a16:creationId xmlns:a16="http://schemas.microsoft.com/office/drawing/2014/main" id="{7A619927-8679-5B4F-9E57-2AC8896D3341}"/>
                </a:ext>
              </a:extLst>
            </p:cNvPr>
            <p:cNvCxnSpPr>
              <a:cxnSpLocks/>
              <a:stCxn id="42" idx="6"/>
              <a:endCxn id="52" idx="4"/>
            </p:cNvCxnSpPr>
            <p:nvPr/>
          </p:nvCxnSpPr>
          <p:spPr>
            <a:xfrm flipV="1">
              <a:off x="6491329" y="3183802"/>
              <a:ext cx="1961585"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53B9C2-0646-1547-BFA6-A35C784AD3F6}"/>
                </a:ext>
              </a:extLst>
            </p:cNvPr>
            <p:cNvCxnSpPr>
              <a:cxnSpLocks/>
              <a:stCxn id="42" idx="6"/>
              <a:endCxn id="54" idx="4"/>
            </p:cNvCxnSpPr>
            <p:nvPr/>
          </p:nvCxnSpPr>
          <p:spPr>
            <a:xfrm flipV="1">
              <a:off x="6491329" y="3183802"/>
              <a:ext cx="3127974"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8B098DB-F503-5247-B8BD-E160C437D684}"/>
                </a:ext>
              </a:extLst>
            </p:cNvPr>
            <p:cNvCxnSpPr>
              <a:cxnSpLocks/>
              <a:stCxn id="42" idx="6"/>
              <a:endCxn id="47" idx="2"/>
            </p:cNvCxnSpPr>
            <p:nvPr/>
          </p:nvCxnSpPr>
          <p:spPr>
            <a:xfrm flipV="1">
              <a:off x="6491329" y="3926182"/>
              <a:ext cx="3873375" cy="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D7AC460-F132-944A-8C99-5304E15946E2}"/>
                </a:ext>
              </a:extLst>
            </p:cNvPr>
            <p:cNvCxnSpPr>
              <a:cxnSpLocks/>
              <a:stCxn id="42" idx="6"/>
              <a:endCxn id="48" idx="2"/>
            </p:cNvCxnSpPr>
            <p:nvPr/>
          </p:nvCxnSpPr>
          <p:spPr>
            <a:xfrm>
              <a:off x="6491329" y="3929199"/>
              <a:ext cx="3873375" cy="1000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94B50E7-FC90-664B-ACDD-99F628976744}"/>
                </a:ext>
              </a:extLst>
            </p:cNvPr>
            <p:cNvCxnSpPr>
              <a:cxnSpLocks/>
              <a:stCxn id="42" idx="6"/>
              <a:endCxn id="49" idx="2"/>
            </p:cNvCxnSpPr>
            <p:nvPr/>
          </p:nvCxnSpPr>
          <p:spPr>
            <a:xfrm>
              <a:off x="6491329" y="3929199"/>
              <a:ext cx="3873375" cy="200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3485D5A-4F86-1745-823D-C1C1B4AE2480}"/>
                </a:ext>
              </a:extLst>
            </p:cNvPr>
            <p:cNvCxnSpPr>
              <a:cxnSpLocks/>
              <a:stCxn id="44" idx="6"/>
              <a:endCxn id="51" idx="4"/>
            </p:cNvCxnSpPr>
            <p:nvPr/>
          </p:nvCxnSpPr>
          <p:spPr>
            <a:xfrm flipV="1">
              <a:off x="6491329" y="3183802"/>
              <a:ext cx="795196" cy="174882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5A2B95-941B-4649-A529-4E6B5912B50B}"/>
                </a:ext>
              </a:extLst>
            </p:cNvPr>
            <p:cNvCxnSpPr>
              <a:cxnSpLocks/>
              <a:stCxn id="44" idx="6"/>
              <a:endCxn id="54" idx="4"/>
            </p:cNvCxnSpPr>
            <p:nvPr/>
          </p:nvCxnSpPr>
          <p:spPr>
            <a:xfrm flipV="1">
              <a:off x="6491329" y="3183802"/>
              <a:ext cx="3127974" cy="174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00E7117-DFF7-6D46-9CF7-76148A37AF0D}"/>
                </a:ext>
              </a:extLst>
            </p:cNvPr>
            <p:cNvCxnSpPr>
              <a:cxnSpLocks/>
              <a:stCxn id="44" idx="6"/>
              <a:endCxn id="47" idx="2"/>
            </p:cNvCxnSpPr>
            <p:nvPr/>
          </p:nvCxnSpPr>
          <p:spPr>
            <a:xfrm flipV="1">
              <a:off x="6491329" y="3926182"/>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FE57D6D-13AF-0342-89C5-5F69D1248FB7}"/>
                </a:ext>
              </a:extLst>
            </p:cNvPr>
            <p:cNvCxnSpPr>
              <a:cxnSpLocks/>
              <a:stCxn id="44" idx="6"/>
              <a:endCxn id="49" idx="2"/>
            </p:cNvCxnSpPr>
            <p:nvPr/>
          </p:nvCxnSpPr>
          <p:spPr>
            <a:xfrm>
              <a:off x="6491329" y="4932625"/>
              <a:ext cx="3873375" cy="10004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B437C9-654B-124E-886E-01BDB431CDA5}"/>
                </a:ext>
              </a:extLst>
            </p:cNvPr>
            <p:cNvCxnSpPr>
              <a:cxnSpLocks/>
              <a:stCxn id="45" idx="6"/>
              <a:endCxn id="51" idx="4"/>
            </p:cNvCxnSpPr>
            <p:nvPr/>
          </p:nvCxnSpPr>
          <p:spPr>
            <a:xfrm flipV="1">
              <a:off x="6491329" y="3183802"/>
              <a:ext cx="795196"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2C6CA3B-A420-8549-A435-9D7B23502B8F}"/>
                </a:ext>
              </a:extLst>
            </p:cNvPr>
            <p:cNvCxnSpPr>
              <a:cxnSpLocks/>
              <a:stCxn id="45" idx="6"/>
              <a:endCxn id="52" idx="4"/>
            </p:cNvCxnSpPr>
            <p:nvPr/>
          </p:nvCxnSpPr>
          <p:spPr>
            <a:xfrm flipV="1">
              <a:off x="6491329" y="3183802"/>
              <a:ext cx="1961585"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C853D32-B240-A348-A892-11476C0160F2}"/>
                </a:ext>
              </a:extLst>
            </p:cNvPr>
            <p:cNvCxnSpPr>
              <a:cxnSpLocks/>
              <a:stCxn id="45" idx="6"/>
              <a:endCxn id="47" idx="2"/>
            </p:cNvCxnSpPr>
            <p:nvPr/>
          </p:nvCxnSpPr>
          <p:spPr>
            <a:xfrm flipV="1">
              <a:off x="6491329" y="3926182"/>
              <a:ext cx="3873375" cy="2009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0FF65D-995E-FD43-8B07-C32586C105C6}"/>
                </a:ext>
              </a:extLst>
            </p:cNvPr>
            <p:cNvCxnSpPr>
              <a:cxnSpLocks/>
              <a:stCxn id="45" idx="6"/>
              <a:endCxn id="48" idx="2"/>
            </p:cNvCxnSpPr>
            <p:nvPr/>
          </p:nvCxnSpPr>
          <p:spPr>
            <a:xfrm flipV="1">
              <a:off x="6491329" y="4929608"/>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95C104D-C8D5-2445-B1BE-1F001C418614}"/>
                </a:ext>
              </a:extLst>
            </p:cNvPr>
            <p:cNvCxnSpPr>
              <a:cxnSpLocks/>
              <a:stCxn id="48" idx="2"/>
              <a:endCxn id="51" idx="4"/>
            </p:cNvCxnSpPr>
            <p:nvPr/>
          </p:nvCxnSpPr>
          <p:spPr>
            <a:xfrm flipH="1" flipV="1">
              <a:off x="7286525" y="3183802"/>
              <a:ext cx="3078179"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D61B95F-3EA8-3340-A6EA-3148ECF23B82}"/>
                </a:ext>
              </a:extLst>
            </p:cNvPr>
            <p:cNvCxnSpPr>
              <a:cxnSpLocks/>
              <a:stCxn id="49" idx="2"/>
              <a:endCxn id="51" idx="4"/>
            </p:cNvCxnSpPr>
            <p:nvPr/>
          </p:nvCxnSpPr>
          <p:spPr>
            <a:xfrm flipH="1" flipV="1">
              <a:off x="7286525" y="3183802"/>
              <a:ext cx="3078179" cy="27492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992932D-02F0-8643-BD52-D69EEF26986F}"/>
                </a:ext>
              </a:extLst>
            </p:cNvPr>
            <p:cNvCxnSpPr>
              <a:cxnSpLocks/>
              <a:stCxn id="47" idx="2"/>
              <a:endCxn id="52" idx="4"/>
            </p:cNvCxnSpPr>
            <p:nvPr/>
          </p:nvCxnSpPr>
          <p:spPr>
            <a:xfrm flipH="1" flipV="1">
              <a:off x="8452914" y="3183802"/>
              <a:ext cx="1911790"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AE71D92-3FA9-5746-A9E2-E9F585FA5071}"/>
                </a:ext>
              </a:extLst>
            </p:cNvPr>
            <p:cNvCxnSpPr>
              <a:cxnSpLocks/>
              <a:stCxn id="48" idx="2"/>
              <a:endCxn id="52" idx="4"/>
            </p:cNvCxnSpPr>
            <p:nvPr/>
          </p:nvCxnSpPr>
          <p:spPr>
            <a:xfrm flipH="1" flipV="1">
              <a:off x="8452914" y="3183802"/>
              <a:ext cx="1911790"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394F35E-5123-334F-926D-5BAF779E18EC}"/>
                </a:ext>
              </a:extLst>
            </p:cNvPr>
            <p:cNvCxnSpPr>
              <a:cxnSpLocks/>
              <a:stCxn id="49" idx="2"/>
              <a:endCxn id="52" idx="4"/>
            </p:cNvCxnSpPr>
            <p:nvPr/>
          </p:nvCxnSpPr>
          <p:spPr>
            <a:xfrm flipH="1" flipV="1">
              <a:off x="8452914" y="3183802"/>
              <a:ext cx="1911790" cy="274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A4B6B3D-C261-0C49-86B3-9CC4BA86F15C}"/>
                </a:ext>
              </a:extLst>
            </p:cNvPr>
            <p:cNvCxnSpPr>
              <a:cxnSpLocks/>
              <a:stCxn id="47" idx="2"/>
              <a:endCxn id="54" idx="4"/>
            </p:cNvCxnSpPr>
            <p:nvPr/>
          </p:nvCxnSpPr>
          <p:spPr>
            <a:xfrm flipH="1" flipV="1">
              <a:off x="9619303" y="3183802"/>
              <a:ext cx="745401"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F3AC2C9-C8AE-514C-AD21-93A3DA3F0C16}"/>
                </a:ext>
              </a:extLst>
            </p:cNvPr>
            <p:cNvCxnSpPr>
              <a:cxnSpLocks/>
              <a:stCxn id="48" idx="2"/>
              <a:endCxn id="54" idx="4"/>
            </p:cNvCxnSpPr>
            <p:nvPr/>
          </p:nvCxnSpPr>
          <p:spPr>
            <a:xfrm flipH="1" flipV="1">
              <a:off x="9619303" y="3183802"/>
              <a:ext cx="745401"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6C0B03D-BB65-524B-8822-D9B1AC15EB10}"/>
                </a:ext>
              </a:extLst>
            </p:cNvPr>
            <p:cNvCxnSpPr>
              <a:cxnSpLocks/>
              <a:stCxn id="49" idx="2"/>
              <a:endCxn id="54" idx="4"/>
            </p:cNvCxnSpPr>
            <p:nvPr/>
          </p:nvCxnSpPr>
          <p:spPr>
            <a:xfrm flipH="1" flipV="1">
              <a:off x="9619303" y="3183802"/>
              <a:ext cx="745401" cy="2749232"/>
            </a:xfrm>
            <a:prstGeom prst="line">
              <a:avLst/>
            </a:prstGeom>
          </p:spPr>
          <p:style>
            <a:lnRef idx="1">
              <a:schemeClr val="accent1"/>
            </a:lnRef>
            <a:fillRef idx="0">
              <a:schemeClr val="accent1"/>
            </a:fillRef>
            <a:effectRef idx="0">
              <a:schemeClr val="accent1"/>
            </a:effectRef>
            <a:fontRef idx="minor">
              <a:schemeClr val="tx1"/>
            </a:fontRef>
          </p:style>
        </p:cxnSp>
        <p:sp>
          <p:nvSpPr>
            <p:cNvPr id="87" name="Content Placeholder 2">
              <a:extLst>
                <a:ext uri="{FF2B5EF4-FFF2-40B4-BE49-F238E27FC236}">
                  <a16:creationId xmlns:a16="http://schemas.microsoft.com/office/drawing/2014/main" id="{8BFB02D9-9E57-C240-8FC2-971E5E22AA16}"/>
                </a:ext>
              </a:extLst>
            </p:cNvPr>
            <p:cNvSpPr txBox="1">
              <a:spLocks/>
            </p:cNvSpPr>
            <p:nvPr/>
          </p:nvSpPr>
          <p:spPr>
            <a:xfrm>
              <a:off x="10514088" y="2907814"/>
              <a:ext cx="655694" cy="478637"/>
            </a:xfrm>
            <a:prstGeom prst="rect">
              <a:avLst/>
            </a:prstGeom>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k=3</a:t>
              </a:r>
            </a:p>
          </p:txBody>
        </p:sp>
      </p:grpSp>
      <mc:AlternateContent xmlns:mc="http://schemas.openxmlformats.org/markup-compatibility/2006" xmlns:a14="http://schemas.microsoft.com/office/drawing/2010/main">
        <mc:Choice Requires="a14">
          <p:sp>
            <p:nvSpPr>
              <p:cNvPr id="41" name="Content Placeholder 2">
                <a:extLst>
                  <a:ext uri="{FF2B5EF4-FFF2-40B4-BE49-F238E27FC236}">
                    <a16:creationId xmlns:a16="http://schemas.microsoft.com/office/drawing/2014/main" id="{54F3A816-4F3A-2547-B9E2-F1D2AFCCC5CF}"/>
                  </a:ext>
                </a:extLst>
              </p:cNvPr>
              <p:cNvSpPr txBox="1">
                <a:spLocks/>
              </p:cNvSpPr>
              <p:nvPr/>
            </p:nvSpPr>
            <p:spPr>
              <a:xfrm>
                <a:off x="6643640" y="3209625"/>
                <a:ext cx="4953840" cy="3254558"/>
              </a:xfrm>
              <a:prstGeom prst="rect">
                <a:avLst/>
              </a:prstGeom>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a:t>
                </a:r>
                <a:r>
                  <a:rPr lang="en-US" sz="1800" i="1" dirty="0"/>
                  <a:t>:</a:t>
                </a:r>
                <a:br>
                  <a:rPr lang="en-US" sz="1800" i="1" dirty="0"/>
                </a:br>
                <a14:m>
                  <m:oMath xmlns:m="http://schemas.openxmlformats.org/officeDocument/2006/math">
                    <m:r>
                      <a:rPr lang="en-US" sz="1800" i="1" smtClean="0">
                        <a:latin typeface="Cambria Math" panose="02040503050406030204" pitchFamily="18" charset="0"/>
                      </a:rPr>
                      <m:t>𝜃</m:t>
                    </m:r>
                  </m:oMath>
                </a14:m>
                <a:r>
                  <a:rPr lang="en-US" sz="1800" i="1" dirty="0"/>
                  <a:t> is satisfiable</a:t>
                </a:r>
                <a:br>
                  <a:rPr lang="en-US" sz="1800" i="1" dirty="0"/>
                </a:br>
                <a:r>
                  <a:rPr lang="en-US" sz="1800" i="1" dirty="0"/>
                  <a:t>This means at least one variable is true in each clause</a:t>
                </a:r>
                <a:br>
                  <a:rPr lang="en-US" sz="1800" i="1" dirty="0"/>
                </a:br>
                <a:r>
                  <a:rPr lang="en-US" sz="1800" i="1" dirty="0"/>
                  <a:t>Take one true variable from each clause (k total)</a:t>
                </a:r>
                <a:br>
                  <a:rPr lang="en-US" sz="1800" i="1" dirty="0"/>
                </a:br>
                <a:r>
                  <a:rPr lang="en-US" sz="1800" i="1" dirty="0"/>
                  <a:t>Find their nodes in G</a:t>
                </a:r>
                <a:br>
                  <a:rPr lang="en-US" sz="1800" i="1" dirty="0"/>
                </a:br>
                <a:r>
                  <a:rPr lang="en-US" sz="1800" i="1" dirty="0"/>
                  <a:t>These nodes MUST be a clique of size k</a:t>
                </a:r>
                <a:br>
                  <a:rPr lang="en-US" sz="1800" i="1" dirty="0"/>
                </a:br>
                <a:r>
                  <a:rPr lang="en-US" sz="1800" i="1" dirty="0"/>
                  <a:t>   Each of the k nodes is connected to each other:</a:t>
                </a:r>
                <a:br>
                  <a:rPr lang="en-US" sz="1800" i="1" dirty="0"/>
                </a:br>
                <a:r>
                  <a:rPr lang="en-US" sz="1800" i="1" dirty="0"/>
                  <a:t>      They are in a different clause</a:t>
                </a:r>
                <a:br>
                  <a:rPr lang="en-US" sz="1800" i="1" dirty="0"/>
                </a:br>
                <a:r>
                  <a:rPr lang="en-US" sz="1800" i="1" dirty="0"/>
                  <a:t>      They can both be assigned true</a:t>
                </a:r>
                <a:br>
                  <a:rPr lang="en-US" sz="1800" i="1" dirty="0"/>
                </a:br>
                <a:r>
                  <a:rPr lang="en-US" sz="1800" i="1" dirty="0"/>
                  <a:t>Q.E.D.</a:t>
                </a:r>
              </a:p>
            </p:txBody>
          </p:sp>
        </mc:Choice>
        <mc:Fallback xmlns="">
          <p:sp>
            <p:nvSpPr>
              <p:cNvPr id="41" name="Content Placeholder 2">
                <a:extLst>
                  <a:ext uri="{FF2B5EF4-FFF2-40B4-BE49-F238E27FC236}">
                    <a16:creationId xmlns:a16="http://schemas.microsoft.com/office/drawing/2014/main" id="{54F3A816-4F3A-2547-B9E2-F1D2AFCCC5CF}"/>
                  </a:ext>
                </a:extLst>
              </p:cNvPr>
              <p:cNvSpPr txBox="1">
                <a:spLocks noRot="1" noChangeAspect="1" noMove="1" noResize="1" noEditPoints="1" noAdjustHandles="1" noChangeArrowheads="1" noChangeShapeType="1" noTextEdit="1"/>
              </p:cNvSpPr>
              <p:nvPr/>
            </p:nvSpPr>
            <p:spPr>
              <a:xfrm>
                <a:off x="6643640" y="3209625"/>
                <a:ext cx="4953840" cy="3254558"/>
              </a:xfrm>
              <a:prstGeom prst="rect">
                <a:avLst/>
              </a:prstGeom>
              <a:blipFill>
                <a:blip r:embed="rId14"/>
                <a:stretch>
                  <a:fillRect l="-1020" t="-388"/>
                </a:stretch>
              </a:blipFill>
              <a:ln>
                <a:solidFill>
                  <a:schemeClr val="tx1">
                    <a:lumMod val="95000"/>
                  </a:schemeClr>
                </a:solid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B2DBFC0D-5A02-D64C-A99C-DD6F7D69B824}"/>
              </a:ext>
            </a:extLst>
          </p:cNvPr>
          <p:cNvSpPr/>
          <p:nvPr/>
        </p:nvSpPr>
        <p:spPr>
          <a:xfrm>
            <a:off x="1837844" y="1421388"/>
            <a:ext cx="416460" cy="4889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55874E4-997A-6B45-AEEE-BA54C2701FF6}"/>
              </a:ext>
            </a:extLst>
          </p:cNvPr>
          <p:cNvSpPr/>
          <p:nvPr/>
        </p:nvSpPr>
        <p:spPr>
          <a:xfrm>
            <a:off x="3293857" y="1421105"/>
            <a:ext cx="416460" cy="4889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A86952D-B7B3-2E47-B0EE-532D3E171B3A}"/>
              </a:ext>
            </a:extLst>
          </p:cNvPr>
          <p:cNvSpPr/>
          <p:nvPr/>
        </p:nvSpPr>
        <p:spPr>
          <a:xfrm>
            <a:off x="6643640" y="1421104"/>
            <a:ext cx="416460" cy="4889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66756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274490"/>
                <a:ext cx="9905998" cy="612753"/>
              </a:xfrm>
            </p:spPr>
            <p:txBody>
              <a:bodyPr>
                <a:normAutofit fontScale="90000"/>
              </a:bodyPr>
              <a:lstStyle/>
              <a:p>
                <a:pPr algn="ctr"/>
                <a14:m>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𝐶𝑙𝑖𝑞𝑢𝑒</m:t>
                    </m:r>
                  </m:oMath>
                </a14:m>
                <a:r>
                  <a:rPr lang="en-US" dirty="0"/>
                  <a:t>, Proof</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274490"/>
                <a:ext cx="9905998" cy="612753"/>
              </a:xfrm>
              <a:blipFill>
                <a:blip r:embed="rId2"/>
                <a:stretch>
                  <a:fillRect t="-16327"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7668898" y="1366507"/>
                <a:ext cx="3653159" cy="1503170"/>
              </a:xfrm>
              <a:ln>
                <a:solidFill>
                  <a:schemeClr val="tx1">
                    <a:lumMod val="95000"/>
                  </a:schemeClr>
                </a:solidFill>
              </a:ln>
            </p:spPr>
            <p:txBody>
              <a:bodyPr>
                <a:normAutofit/>
              </a:bodyPr>
              <a:lstStyle/>
              <a:p>
                <a:pPr marL="0" indent="0" algn="ctr">
                  <a:buNone/>
                </a:pPr>
                <a:r>
                  <a:rPr lang="en-US" b="1" i="1" u="sng" dirty="0"/>
                  <a:t>Direction 2</a:t>
                </a:r>
                <a:r>
                  <a:rPr lang="en-US" i="1" dirty="0"/>
                  <a:t>:</a:t>
                </a:r>
                <a:br>
                  <a:rPr lang="en-US" i="1" dirty="0"/>
                </a:br>
                <a:r>
                  <a:rPr lang="en-US" i="1" dirty="0"/>
                  <a:t>G contains a clique of size k </a:t>
                </a:r>
                <a:r>
                  <a:rPr lang="en-US" i="1" dirty="0">
                    <a:sym typeface="Wingdings" pitchFamily="2" charset="2"/>
                  </a:rPr>
                  <a:t></a:t>
                </a:r>
                <a:r>
                  <a:rPr lang="en-US" i="1" dirty="0"/>
                  <a:t> </a:t>
                </a:r>
                <a14:m>
                  <m:oMath xmlns:m="http://schemas.openxmlformats.org/officeDocument/2006/math">
                    <m:r>
                      <a:rPr lang="en-US" i="1">
                        <a:latin typeface="Cambria Math" panose="02040503050406030204" pitchFamily="18" charset="0"/>
                      </a:rPr>
                      <m:t>𝜃</m:t>
                    </m:r>
                  </m:oMath>
                </a14:m>
                <a:r>
                  <a:rPr lang="en-US" i="1" dirty="0"/>
                  <a:t> is satisfiable</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7668898" y="1366507"/>
                <a:ext cx="3653159" cy="1503170"/>
              </a:xfrm>
              <a:blipFill>
                <a:blip r:embed="rId3"/>
                <a:stretch>
                  <a:fillRect l="-690" t="-1681" r="-2414"/>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8FD7EC5-F759-3443-A400-8D08882410D9}"/>
                  </a:ext>
                </a:extLst>
              </p:cNvPr>
              <p:cNvSpPr txBox="1">
                <a:spLocks/>
              </p:cNvSpPr>
              <p:nvPr/>
            </p:nvSpPr>
            <p:spPr>
              <a:xfrm>
                <a:off x="516721" y="1366507"/>
                <a:ext cx="6771310" cy="5980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E8FD7EC5-F759-3443-A400-8D08882410D9}"/>
                  </a:ext>
                </a:extLst>
              </p:cNvPr>
              <p:cNvSpPr txBox="1">
                <a:spLocks noRot="1" noChangeAspect="1" noMove="1" noResize="1" noEditPoints="1" noAdjustHandles="1" noChangeArrowheads="1" noChangeShapeType="1" noTextEdit="1"/>
              </p:cNvSpPr>
              <p:nvPr/>
            </p:nvSpPr>
            <p:spPr>
              <a:xfrm>
                <a:off x="516721" y="1366507"/>
                <a:ext cx="6771310" cy="598099"/>
              </a:xfrm>
              <a:prstGeom prst="rect">
                <a:avLst/>
              </a:prstGeom>
              <a:blipFill>
                <a:blip r:embed="rId4"/>
                <a:stretch>
                  <a:fillRect l="-374"/>
                </a:stretch>
              </a:blipFill>
              <a:ln>
                <a:solidFill>
                  <a:schemeClr val="bg1"/>
                </a:solidFill>
              </a:ln>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F448FEF-4075-E342-87D1-5ACB33834248}"/>
              </a:ext>
            </a:extLst>
          </p:cNvPr>
          <p:cNvSpPr txBox="1">
            <a:spLocks/>
          </p:cNvSpPr>
          <p:nvPr/>
        </p:nvSpPr>
        <p:spPr>
          <a:xfrm>
            <a:off x="516720" y="1046939"/>
            <a:ext cx="6771311" cy="356343"/>
          </a:xfrm>
          <a:prstGeom prst="rect">
            <a:avLst/>
          </a:prstGeom>
          <a:noFill/>
          <a:ln>
            <a:no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tx1">
                    <a:lumMod val="95000"/>
                  </a:schemeClr>
                </a:solidFill>
              </a:rPr>
              <a:t>Consider this 3-SAT formula:</a:t>
            </a:r>
          </a:p>
        </p:txBody>
      </p:sp>
      <p:grpSp>
        <p:nvGrpSpPr>
          <p:cNvPr id="17" name="Group 16">
            <a:extLst>
              <a:ext uri="{FF2B5EF4-FFF2-40B4-BE49-F238E27FC236}">
                <a16:creationId xmlns:a16="http://schemas.microsoft.com/office/drawing/2014/main" id="{3906D9CC-3F1A-384E-894F-E2F7F41ED5EA}"/>
              </a:ext>
            </a:extLst>
          </p:cNvPr>
          <p:cNvGrpSpPr/>
          <p:nvPr/>
        </p:nvGrpSpPr>
        <p:grpSpPr>
          <a:xfrm>
            <a:off x="852441" y="2181891"/>
            <a:ext cx="5477346" cy="3974471"/>
            <a:chOff x="5739894" y="2471596"/>
            <a:chExt cx="5477346" cy="3974471"/>
          </a:xfrm>
        </p:grpSpPr>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EBC588D3-1610-BB46-90DD-92C05B1E0A97}"/>
                    </a:ext>
                  </a:extLst>
                </p:cNvPr>
                <p:cNvSpPr/>
                <p:nvPr/>
              </p:nvSpPr>
              <p:spPr>
                <a:xfrm>
                  <a:off x="5948121" y="3657595"/>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2" name="Oval 41">
                  <a:extLst>
                    <a:ext uri="{FF2B5EF4-FFF2-40B4-BE49-F238E27FC236}">
                      <a16:creationId xmlns:a16="http://schemas.microsoft.com/office/drawing/2014/main" id="{EBC588D3-1610-BB46-90DD-92C05B1E0A97}"/>
                    </a:ext>
                  </a:extLst>
                </p:cNvPr>
                <p:cNvSpPr>
                  <a:spLocks noRot="1" noChangeAspect="1" noMove="1" noResize="1" noEditPoints="1" noAdjustHandles="1" noChangeArrowheads="1" noChangeShapeType="1" noTextEdit="1"/>
                </p:cNvSpPr>
                <p:nvPr/>
              </p:nvSpPr>
              <p:spPr>
                <a:xfrm>
                  <a:off x="5948121" y="3657595"/>
                  <a:ext cx="543208" cy="543208"/>
                </a:xfrm>
                <a:prstGeom prst="ellipse">
                  <a:avLst/>
                </a:prstGeom>
                <a:blipFill>
                  <a:blip r:embed="rId5"/>
                  <a:stretch>
                    <a:fillRect l="-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Oval 43">
                  <a:extLst>
                    <a:ext uri="{FF2B5EF4-FFF2-40B4-BE49-F238E27FC236}">
                      <a16:creationId xmlns:a16="http://schemas.microsoft.com/office/drawing/2014/main" id="{99A19EE2-DCED-104D-9001-4AA2EE619886}"/>
                    </a:ext>
                  </a:extLst>
                </p:cNvPr>
                <p:cNvSpPr/>
                <p:nvPr/>
              </p:nvSpPr>
              <p:spPr>
                <a:xfrm>
                  <a:off x="5948121" y="4661021"/>
                  <a:ext cx="543208" cy="54320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i="1">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acc>
                      </m:oMath>
                    </m:oMathPara>
                  </a14:m>
                  <a:endParaRPr lang="en-US" dirty="0">
                    <a:solidFill>
                      <a:schemeClr val="bg1"/>
                    </a:solidFill>
                  </a:endParaRPr>
                </a:p>
              </p:txBody>
            </p:sp>
          </mc:Choice>
          <mc:Fallback xmlns="">
            <p:sp>
              <p:nvSpPr>
                <p:cNvPr id="44" name="Oval 43">
                  <a:extLst>
                    <a:ext uri="{FF2B5EF4-FFF2-40B4-BE49-F238E27FC236}">
                      <a16:creationId xmlns:a16="http://schemas.microsoft.com/office/drawing/2014/main" id="{99A19EE2-DCED-104D-9001-4AA2EE619886}"/>
                    </a:ext>
                  </a:extLst>
                </p:cNvPr>
                <p:cNvSpPr>
                  <a:spLocks noRot="1" noChangeAspect="1" noMove="1" noResize="1" noEditPoints="1" noAdjustHandles="1" noChangeArrowheads="1" noChangeShapeType="1" noTextEdit="1"/>
                </p:cNvSpPr>
                <p:nvPr/>
              </p:nvSpPr>
              <p:spPr>
                <a:xfrm>
                  <a:off x="5948121" y="4661021"/>
                  <a:ext cx="543208" cy="543208"/>
                </a:xfrm>
                <a:prstGeom prst="ellipse">
                  <a:avLst/>
                </a:prstGeom>
                <a:blipFill>
                  <a:blip r:embed="rId6"/>
                  <a:stretch>
                    <a:fillRect l="-4651"/>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Oval 44">
                  <a:extLst>
                    <a:ext uri="{FF2B5EF4-FFF2-40B4-BE49-F238E27FC236}">
                      <a16:creationId xmlns:a16="http://schemas.microsoft.com/office/drawing/2014/main" id="{C73886F6-0A7E-3D42-8EE7-0E8352077966}"/>
                    </a:ext>
                  </a:extLst>
                </p:cNvPr>
                <p:cNvSpPr/>
                <p:nvPr/>
              </p:nvSpPr>
              <p:spPr>
                <a:xfrm>
                  <a:off x="5948121" y="5664447"/>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e>
                        </m:acc>
                      </m:oMath>
                    </m:oMathPara>
                  </a14:m>
                  <a:endParaRPr lang="en-US" dirty="0">
                    <a:solidFill>
                      <a:schemeClr val="bg1"/>
                    </a:solidFill>
                  </a:endParaRPr>
                </a:p>
              </p:txBody>
            </p:sp>
          </mc:Choice>
          <mc:Fallback xmlns="">
            <p:sp>
              <p:nvSpPr>
                <p:cNvPr id="45" name="Oval 44">
                  <a:extLst>
                    <a:ext uri="{FF2B5EF4-FFF2-40B4-BE49-F238E27FC236}">
                      <a16:creationId xmlns:a16="http://schemas.microsoft.com/office/drawing/2014/main" id="{C73886F6-0A7E-3D42-8EE7-0E8352077966}"/>
                    </a:ext>
                  </a:extLst>
                </p:cNvPr>
                <p:cNvSpPr>
                  <a:spLocks noRot="1" noChangeAspect="1" noMove="1" noResize="1" noEditPoints="1" noAdjustHandles="1" noChangeArrowheads="1" noChangeShapeType="1" noTextEdit="1"/>
                </p:cNvSpPr>
                <p:nvPr/>
              </p:nvSpPr>
              <p:spPr>
                <a:xfrm>
                  <a:off x="5948121" y="5664447"/>
                  <a:ext cx="543208" cy="543208"/>
                </a:xfrm>
                <a:prstGeom prst="ellipse">
                  <a:avLst/>
                </a:prstGeom>
                <a:blipFill>
                  <a:blip r:embed="rId7"/>
                  <a:stretch>
                    <a:fillRect l="-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CBC0B98F-EADF-C640-B049-550A523A75A7}"/>
                    </a:ext>
                  </a:extLst>
                </p:cNvPr>
                <p:cNvSpPr/>
                <p:nvPr/>
              </p:nvSpPr>
              <p:spPr>
                <a:xfrm>
                  <a:off x="10364704" y="3654578"/>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oMath>
                    </m:oMathPara>
                  </a14:m>
                  <a:endParaRPr lang="en-US" dirty="0">
                    <a:solidFill>
                      <a:schemeClr val="bg1"/>
                    </a:solidFill>
                  </a:endParaRPr>
                </a:p>
              </p:txBody>
            </p:sp>
          </mc:Choice>
          <mc:Fallback xmlns="">
            <p:sp>
              <p:nvSpPr>
                <p:cNvPr id="47" name="Oval 46">
                  <a:extLst>
                    <a:ext uri="{FF2B5EF4-FFF2-40B4-BE49-F238E27FC236}">
                      <a16:creationId xmlns:a16="http://schemas.microsoft.com/office/drawing/2014/main" id="{CBC0B98F-EADF-C640-B049-550A523A75A7}"/>
                    </a:ext>
                  </a:extLst>
                </p:cNvPr>
                <p:cNvSpPr>
                  <a:spLocks noRot="1" noChangeAspect="1" noMove="1" noResize="1" noEditPoints="1" noAdjustHandles="1" noChangeArrowheads="1" noChangeShapeType="1" noTextEdit="1"/>
                </p:cNvSpPr>
                <p:nvPr/>
              </p:nvSpPr>
              <p:spPr>
                <a:xfrm>
                  <a:off x="10364704" y="3654578"/>
                  <a:ext cx="543208" cy="543208"/>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Oval 47">
                  <a:extLst>
                    <a:ext uri="{FF2B5EF4-FFF2-40B4-BE49-F238E27FC236}">
                      <a16:creationId xmlns:a16="http://schemas.microsoft.com/office/drawing/2014/main" id="{45FEABFE-9C8A-A14E-BDA0-1B581644F4A7}"/>
                    </a:ext>
                  </a:extLst>
                </p:cNvPr>
                <p:cNvSpPr/>
                <p:nvPr/>
              </p:nvSpPr>
              <p:spPr>
                <a:xfrm>
                  <a:off x="10364704" y="4658004"/>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48" name="Oval 47">
                  <a:extLst>
                    <a:ext uri="{FF2B5EF4-FFF2-40B4-BE49-F238E27FC236}">
                      <a16:creationId xmlns:a16="http://schemas.microsoft.com/office/drawing/2014/main" id="{45FEABFE-9C8A-A14E-BDA0-1B581644F4A7}"/>
                    </a:ext>
                  </a:extLst>
                </p:cNvPr>
                <p:cNvSpPr>
                  <a:spLocks noRot="1" noChangeAspect="1" noMove="1" noResize="1" noEditPoints="1" noAdjustHandles="1" noChangeArrowheads="1" noChangeShapeType="1" noTextEdit="1"/>
                </p:cNvSpPr>
                <p:nvPr/>
              </p:nvSpPr>
              <p:spPr>
                <a:xfrm>
                  <a:off x="10364704" y="4658004"/>
                  <a:ext cx="543208" cy="543208"/>
                </a:xfrm>
                <a:prstGeom prst="ellipse">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Oval 48">
                  <a:extLst>
                    <a:ext uri="{FF2B5EF4-FFF2-40B4-BE49-F238E27FC236}">
                      <a16:creationId xmlns:a16="http://schemas.microsoft.com/office/drawing/2014/main" id="{A66F8109-458A-934E-B901-3C4AD7E54316}"/>
                    </a:ext>
                  </a:extLst>
                </p:cNvPr>
                <p:cNvSpPr/>
                <p:nvPr/>
              </p:nvSpPr>
              <p:spPr>
                <a:xfrm>
                  <a:off x="10364704" y="5661430"/>
                  <a:ext cx="543208" cy="54320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49" name="Oval 48">
                  <a:extLst>
                    <a:ext uri="{FF2B5EF4-FFF2-40B4-BE49-F238E27FC236}">
                      <a16:creationId xmlns:a16="http://schemas.microsoft.com/office/drawing/2014/main" id="{A66F8109-458A-934E-B901-3C4AD7E54316}"/>
                    </a:ext>
                  </a:extLst>
                </p:cNvPr>
                <p:cNvSpPr>
                  <a:spLocks noRot="1" noChangeAspect="1" noMove="1" noResize="1" noEditPoints="1" noAdjustHandles="1" noChangeArrowheads="1" noChangeShapeType="1" noTextEdit="1"/>
                </p:cNvSpPr>
                <p:nvPr/>
              </p:nvSpPr>
              <p:spPr>
                <a:xfrm>
                  <a:off x="10364704" y="5661430"/>
                  <a:ext cx="543208" cy="543208"/>
                </a:xfrm>
                <a:prstGeom prst="ellipse">
                  <a:avLst/>
                </a:prstGeom>
                <a:blipFill>
                  <a:blip r:embed="rId10"/>
                  <a:stretch>
                    <a:fillRect/>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Oval 50">
                  <a:extLst>
                    <a:ext uri="{FF2B5EF4-FFF2-40B4-BE49-F238E27FC236}">
                      <a16:creationId xmlns:a16="http://schemas.microsoft.com/office/drawing/2014/main" id="{85CB99A0-B12E-3E4B-BEEE-B8DC7EE9CE9C}"/>
                    </a:ext>
                  </a:extLst>
                </p:cNvPr>
                <p:cNvSpPr/>
                <p:nvPr/>
              </p:nvSpPr>
              <p:spPr>
                <a:xfrm>
                  <a:off x="7014921" y="2640594"/>
                  <a:ext cx="543208" cy="543208"/>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acc>
                      </m:oMath>
                    </m:oMathPara>
                  </a14:m>
                  <a:endParaRPr lang="en-US" dirty="0">
                    <a:solidFill>
                      <a:schemeClr val="bg1"/>
                    </a:solidFill>
                  </a:endParaRPr>
                </a:p>
              </p:txBody>
            </p:sp>
          </mc:Choice>
          <mc:Fallback xmlns="">
            <p:sp>
              <p:nvSpPr>
                <p:cNvPr id="51" name="Oval 50">
                  <a:extLst>
                    <a:ext uri="{FF2B5EF4-FFF2-40B4-BE49-F238E27FC236}">
                      <a16:creationId xmlns:a16="http://schemas.microsoft.com/office/drawing/2014/main" id="{85CB99A0-B12E-3E4B-BEEE-B8DC7EE9CE9C}"/>
                    </a:ext>
                  </a:extLst>
                </p:cNvPr>
                <p:cNvSpPr>
                  <a:spLocks noRot="1" noChangeAspect="1" noMove="1" noResize="1" noEditPoints="1" noAdjustHandles="1" noChangeArrowheads="1" noChangeShapeType="1" noTextEdit="1"/>
                </p:cNvSpPr>
                <p:nvPr/>
              </p:nvSpPr>
              <p:spPr>
                <a:xfrm>
                  <a:off x="7014921" y="2640594"/>
                  <a:ext cx="543208" cy="543208"/>
                </a:xfrm>
                <a:prstGeom prst="ellipse">
                  <a:avLst/>
                </a:prstGeom>
                <a:blipFill>
                  <a:blip r:embed="rId11"/>
                  <a:stretch>
                    <a:fillRect l="-4651"/>
                  </a:stretch>
                </a:blipFill>
                <a:ln>
                  <a:solidFill>
                    <a:schemeClr val="accent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BCF629B9-BCCF-D946-ADE2-06B940838694}"/>
                    </a:ext>
                  </a:extLst>
                </p:cNvPr>
                <p:cNvSpPr/>
                <p:nvPr/>
              </p:nvSpPr>
              <p:spPr>
                <a:xfrm>
                  <a:off x="8181310" y="2640594"/>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52" name="Oval 51">
                  <a:extLst>
                    <a:ext uri="{FF2B5EF4-FFF2-40B4-BE49-F238E27FC236}">
                      <a16:creationId xmlns:a16="http://schemas.microsoft.com/office/drawing/2014/main" id="{BCF629B9-BCCF-D946-ADE2-06B940838694}"/>
                    </a:ext>
                  </a:extLst>
                </p:cNvPr>
                <p:cNvSpPr>
                  <a:spLocks noRot="1" noChangeAspect="1" noMove="1" noResize="1" noEditPoints="1" noAdjustHandles="1" noChangeArrowheads="1" noChangeShapeType="1" noTextEdit="1"/>
                </p:cNvSpPr>
                <p:nvPr/>
              </p:nvSpPr>
              <p:spPr>
                <a:xfrm>
                  <a:off x="8181310" y="2640594"/>
                  <a:ext cx="543208" cy="543208"/>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Oval 53">
                  <a:extLst>
                    <a:ext uri="{FF2B5EF4-FFF2-40B4-BE49-F238E27FC236}">
                      <a16:creationId xmlns:a16="http://schemas.microsoft.com/office/drawing/2014/main" id="{F9CD9F65-48C4-D749-8F4D-B267C3D19E31}"/>
                    </a:ext>
                  </a:extLst>
                </p:cNvPr>
                <p:cNvSpPr/>
                <p:nvPr/>
              </p:nvSpPr>
              <p:spPr>
                <a:xfrm>
                  <a:off x="9347699" y="2640594"/>
                  <a:ext cx="543208" cy="543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54" name="Oval 53">
                  <a:extLst>
                    <a:ext uri="{FF2B5EF4-FFF2-40B4-BE49-F238E27FC236}">
                      <a16:creationId xmlns:a16="http://schemas.microsoft.com/office/drawing/2014/main" id="{F9CD9F65-48C4-D749-8F4D-B267C3D19E31}"/>
                    </a:ext>
                  </a:extLst>
                </p:cNvPr>
                <p:cNvSpPr>
                  <a:spLocks noRot="1" noChangeAspect="1" noMove="1" noResize="1" noEditPoints="1" noAdjustHandles="1" noChangeArrowheads="1" noChangeShapeType="1" noTextEdit="1"/>
                </p:cNvSpPr>
                <p:nvPr/>
              </p:nvSpPr>
              <p:spPr>
                <a:xfrm>
                  <a:off x="9347699" y="2640594"/>
                  <a:ext cx="543208" cy="543208"/>
                </a:xfrm>
                <a:prstGeom prst="ellipse">
                  <a:avLst/>
                </a:prstGeom>
                <a:blipFill>
                  <a:blip r:embed="rId13"/>
                  <a:stretch>
                    <a:fillRect l="-2222"/>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8D9AB02D-534C-F34C-989C-DF7A6619BF8A}"/>
                </a:ext>
              </a:extLst>
            </p:cNvPr>
            <p:cNvSpPr/>
            <p:nvPr/>
          </p:nvSpPr>
          <p:spPr>
            <a:xfrm>
              <a:off x="5739894" y="2471596"/>
              <a:ext cx="5477346" cy="397447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Content Placeholder 2">
              <a:extLst>
                <a:ext uri="{FF2B5EF4-FFF2-40B4-BE49-F238E27FC236}">
                  <a16:creationId xmlns:a16="http://schemas.microsoft.com/office/drawing/2014/main" id="{60C31D08-A8E0-AF43-A75A-6DAE79DCB83F}"/>
                </a:ext>
              </a:extLst>
            </p:cNvPr>
            <p:cNvSpPr txBox="1">
              <a:spLocks/>
            </p:cNvSpPr>
            <p:nvPr/>
          </p:nvSpPr>
          <p:spPr>
            <a:xfrm>
              <a:off x="10723820" y="2518071"/>
              <a:ext cx="445962" cy="47863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G</a:t>
              </a:r>
            </a:p>
          </p:txBody>
        </p:sp>
        <p:cxnSp>
          <p:nvCxnSpPr>
            <p:cNvPr id="57" name="Straight Connector 56">
              <a:extLst>
                <a:ext uri="{FF2B5EF4-FFF2-40B4-BE49-F238E27FC236}">
                  <a16:creationId xmlns:a16="http://schemas.microsoft.com/office/drawing/2014/main" id="{7A619927-8679-5B4F-9E57-2AC8896D3341}"/>
                </a:ext>
              </a:extLst>
            </p:cNvPr>
            <p:cNvCxnSpPr>
              <a:cxnSpLocks/>
              <a:stCxn id="42" idx="6"/>
              <a:endCxn id="52" idx="4"/>
            </p:cNvCxnSpPr>
            <p:nvPr/>
          </p:nvCxnSpPr>
          <p:spPr>
            <a:xfrm flipV="1">
              <a:off x="6491329" y="3183802"/>
              <a:ext cx="1961585"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A53B9C2-0646-1547-BFA6-A35C784AD3F6}"/>
                </a:ext>
              </a:extLst>
            </p:cNvPr>
            <p:cNvCxnSpPr>
              <a:cxnSpLocks/>
              <a:stCxn id="42" idx="6"/>
              <a:endCxn id="54" idx="4"/>
            </p:cNvCxnSpPr>
            <p:nvPr/>
          </p:nvCxnSpPr>
          <p:spPr>
            <a:xfrm flipV="1">
              <a:off x="6491329" y="3183802"/>
              <a:ext cx="3127974" cy="745397"/>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8B098DB-F503-5247-B8BD-E160C437D684}"/>
                </a:ext>
              </a:extLst>
            </p:cNvPr>
            <p:cNvCxnSpPr>
              <a:cxnSpLocks/>
              <a:stCxn id="42" idx="6"/>
              <a:endCxn id="47" idx="2"/>
            </p:cNvCxnSpPr>
            <p:nvPr/>
          </p:nvCxnSpPr>
          <p:spPr>
            <a:xfrm flipV="1">
              <a:off x="6491329" y="3926182"/>
              <a:ext cx="3873375" cy="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D7AC460-F132-944A-8C99-5304E15946E2}"/>
                </a:ext>
              </a:extLst>
            </p:cNvPr>
            <p:cNvCxnSpPr>
              <a:cxnSpLocks/>
              <a:stCxn id="42" idx="6"/>
              <a:endCxn id="48" idx="2"/>
            </p:cNvCxnSpPr>
            <p:nvPr/>
          </p:nvCxnSpPr>
          <p:spPr>
            <a:xfrm>
              <a:off x="6491329" y="3929199"/>
              <a:ext cx="3873375" cy="10004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94B50E7-FC90-664B-ACDD-99F628976744}"/>
                </a:ext>
              </a:extLst>
            </p:cNvPr>
            <p:cNvCxnSpPr>
              <a:cxnSpLocks/>
              <a:stCxn id="42" idx="6"/>
              <a:endCxn id="49" idx="2"/>
            </p:cNvCxnSpPr>
            <p:nvPr/>
          </p:nvCxnSpPr>
          <p:spPr>
            <a:xfrm>
              <a:off x="6491329" y="3929199"/>
              <a:ext cx="3873375" cy="20038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3485D5A-4F86-1745-823D-C1C1B4AE2480}"/>
                </a:ext>
              </a:extLst>
            </p:cNvPr>
            <p:cNvCxnSpPr>
              <a:cxnSpLocks/>
              <a:stCxn id="44" idx="6"/>
              <a:endCxn id="51" idx="4"/>
            </p:cNvCxnSpPr>
            <p:nvPr/>
          </p:nvCxnSpPr>
          <p:spPr>
            <a:xfrm flipV="1">
              <a:off x="6491329" y="3183802"/>
              <a:ext cx="795196" cy="174882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55A2B95-941B-4649-A529-4E6B5912B50B}"/>
                </a:ext>
              </a:extLst>
            </p:cNvPr>
            <p:cNvCxnSpPr>
              <a:cxnSpLocks/>
              <a:stCxn id="44" idx="6"/>
              <a:endCxn id="54" idx="4"/>
            </p:cNvCxnSpPr>
            <p:nvPr/>
          </p:nvCxnSpPr>
          <p:spPr>
            <a:xfrm flipV="1">
              <a:off x="6491329" y="3183802"/>
              <a:ext cx="3127974" cy="174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00E7117-DFF7-6D46-9CF7-76148A37AF0D}"/>
                </a:ext>
              </a:extLst>
            </p:cNvPr>
            <p:cNvCxnSpPr>
              <a:cxnSpLocks/>
              <a:stCxn id="44" idx="6"/>
              <a:endCxn id="47" idx="2"/>
            </p:cNvCxnSpPr>
            <p:nvPr/>
          </p:nvCxnSpPr>
          <p:spPr>
            <a:xfrm flipV="1">
              <a:off x="6491329" y="3926182"/>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FE57D6D-13AF-0342-89C5-5F69D1248FB7}"/>
                </a:ext>
              </a:extLst>
            </p:cNvPr>
            <p:cNvCxnSpPr>
              <a:cxnSpLocks/>
              <a:stCxn id="44" idx="6"/>
              <a:endCxn id="49" idx="2"/>
            </p:cNvCxnSpPr>
            <p:nvPr/>
          </p:nvCxnSpPr>
          <p:spPr>
            <a:xfrm>
              <a:off x="6491329" y="4932625"/>
              <a:ext cx="3873375" cy="10004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3B437C9-654B-124E-886E-01BDB431CDA5}"/>
                </a:ext>
              </a:extLst>
            </p:cNvPr>
            <p:cNvCxnSpPr>
              <a:cxnSpLocks/>
              <a:stCxn id="45" idx="6"/>
              <a:endCxn id="51" idx="4"/>
            </p:cNvCxnSpPr>
            <p:nvPr/>
          </p:nvCxnSpPr>
          <p:spPr>
            <a:xfrm flipV="1">
              <a:off x="6491329" y="3183802"/>
              <a:ext cx="795196"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2C6CA3B-A420-8549-A435-9D7B23502B8F}"/>
                </a:ext>
              </a:extLst>
            </p:cNvPr>
            <p:cNvCxnSpPr>
              <a:cxnSpLocks/>
              <a:stCxn id="45" idx="6"/>
              <a:endCxn id="52" idx="4"/>
            </p:cNvCxnSpPr>
            <p:nvPr/>
          </p:nvCxnSpPr>
          <p:spPr>
            <a:xfrm flipV="1">
              <a:off x="6491329" y="3183802"/>
              <a:ext cx="1961585" cy="2752249"/>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C853D32-B240-A348-A892-11476C0160F2}"/>
                </a:ext>
              </a:extLst>
            </p:cNvPr>
            <p:cNvCxnSpPr>
              <a:cxnSpLocks/>
              <a:stCxn id="45" idx="6"/>
              <a:endCxn id="47" idx="2"/>
            </p:cNvCxnSpPr>
            <p:nvPr/>
          </p:nvCxnSpPr>
          <p:spPr>
            <a:xfrm flipV="1">
              <a:off x="6491329" y="3926182"/>
              <a:ext cx="3873375" cy="2009869"/>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0FF65D-995E-FD43-8B07-C32586C105C6}"/>
                </a:ext>
              </a:extLst>
            </p:cNvPr>
            <p:cNvCxnSpPr>
              <a:cxnSpLocks/>
              <a:stCxn id="45" idx="6"/>
              <a:endCxn id="48" idx="2"/>
            </p:cNvCxnSpPr>
            <p:nvPr/>
          </p:nvCxnSpPr>
          <p:spPr>
            <a:xfrm flipV="1">
              <a:off x="6491329" y="4929608"/>
              <a:ext cx="3873375" cy="100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95C104D-C8D5-2445-B1BE-1F001C418614}"/>
                </a:ext>
              </a:extLst>
            </p:cNvPr>
            <p:cNvCxnSpPr>
              <a:cxnSpLocks/>
              <a:stCxn id="48" idx="2"/>
              <a:endCxn id="51" idx="4"/>
            </p:cNvCxnSpPr>
            <p:nvPr/>
          </p:nvCxnSpPr>
          <p:spPr>
            <a:xfrm flipH="1" flipV="1">
              <a:off x="7286525" y="3183802"/>
              <a:ext cx="3078179"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D61B95F-3EA8-3340-A6EA-3148ECF23B82}"/>
                </a:ext>
              </a:extLst>
            </p:cNvPr>
            <p:cNvCxnSpPr>
              <a:cxnSpLocks/>
              <a:stCxn id="49" idx="2"/>
              <a:endCxn id="51" idx="4"/>
            </p:cNvCxnSpPr>
            <p:nvPr/>
          </p:nvCxnSpPr>
          <p:spPr>
            <a:xfrm flipH="1" flipV="1">
              <a:off x="7286525" y="3183802"/>
              <a:ext cx="3078179" cy="27492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992932D-02F0-8643-BD52-D69EEF26986F}"/>
                </a:ext>
              </a:extLst>
            </p:cNvPr>
            <p:cNvCxnSpPr>
              <a:cxnSpLocks/>
              <a:stCxn id="47" idx="2"/>
              <a:endCxn id="52" idx="4"/>
            </p:cNvCxnSpPr>
            <p:nvPr/>
          </p:nvCxnSpPr>
          <p:spPr>
            <a:xfrm flipH="1" flipV="1">
              <a:off x="8452914" y="3183802"/>
              <a:ext cx="1911790"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AE71D92-3FA9-5746-A9E2-E9F585FA5071}"/>
                </a:ext>
              </a:extLst>
            </p:cNvPr>
            <p:cNvCxnSpPr>
              <a:cxnSpLocks/>
              <a:stCxn id="48" idx="2"/>
              <a:endCxn id="52" idx="4"/>
            </p:cNvCxnSpPr>
            <p:nvPr/>
          </p:nvCxnSpPr>
          <p:spPr>
            <a:xfrm flipH="1" flipV="1">
              <a:off x="8452914" y="3183802"/>
              <a:ext cx="1911790"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394F35E-5123-334F-926D-5BAF779E18EC}"/>
                </a:ext>
              </a:extLst>
            </p:cNvPr>
            <p:cNvCxnSpPr>
              <a:cxnSpLocks/>
              <a:stCxn id="49" idx="2"/>
              <a:endCxn id="52" idx="4"/>
            </p:cNvCxnSpPr>
            <p:nvPr/>
          </p:nvCxnSpPr>
          <p:spPr>
            <a:xfrm flipH="1" flipV="1">
              <a:off x="8452914" y="3183802"/>
              <a:ext cx="1911790" cy="274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A4B6B3D-C261-0C49-86B3-9CC4BA86F15C}"/>
                </a:ext>
              </a:extLst>
            </p:cNvPr>
            <p:cNvCxnSpPr>
              <a:cxnSpLocks/>
              <a:stCxn id="47" idx="2"/>
              <a:endCxn id="54" idx="4"/>
            </p:cNvCxnSpPr>
            <p:nvPr/>
          </p:nvCxnSpPr>
          <p:spPr>
            <a:xfrm flipH="1" flipV="1">
              <a:off x="9619303" y="3183802"/>
              <a:ext cx="745401" cy="742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5F3AC2C9-C8AE-514C-AD21-93A3DA3F0C16}"/>
                </a:ext>
              </a:extLst>
            </p:cNvPr>
            <p:cNvCxnSpPr>
              <a:cxnSpLocks/>
              <a:stCxn id="48" idx="2"/>
              <a:endCxn id="54" idx="4"/>
            </p:cNvCxnSpPr>
            <p:nvPr/>
          </p:nvCxnSpPr>
          <p:spPr>
            <a:xfrm flipH="1" flipV="1">
              <a:off x="9619303" y="3183802"/>
              <a:ext cx="745401" cy="17458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6C0B03D-BB65-524B-8822-D9B1AC15EB10}"/>
                </a:ext>
              </a:extLst>
            </p:cNvPr>
            <p:cNvCxnSpPr>
              <a:cxnSpLocks/>
              <a:stCxn id="49" idx="2"/>
              <a:endCxn id="54" idx="4"/>
            </p:cNvCxnSpPr>
            <p:nvPr/>
          </p:nvCxnSpPr>
          <p:spPr>
            <a:xfrm flipH="1" flipV="1">
              <a:off x="9619303" y="3183802"/>
              <a:ext cx="745401" cy="2749232"/>
            </a:xfrm>
            <a:prstGeom prst="line">
              <a:avLst/>
            </a:prstGeom>
          </p:spPr>
          <p:style>
            <a:lnRef idx="1">
              <a:schemeClr val="accent1"/>
            </a:lnRef>
            <a:fillRef idx="0">
              <a:schemeClr val="accent1"/>
            </a:fillRef>
            <a:effectRef idx="0">
              <a:schemeClr val="accent1"/>
            </a:effectRef>
            <a:fontRef idx="minor">
              <a:schemeClr val="tx1"/>
            </a:fontRef>
          </p:style>
        </p:cxnSp>
        <p:sp>
          <p:nvSpPr>
            <p:cNvPr id="87" name="Content Placeholder 2">
              <a:extLst>
                <a:ext uri="{FF2B5EF4-FFF2-40B4-BE49-F238E27FC236}">
                  <a16:creationId xmlns:a16="http://schemas.microsoft.com/office/drawing/2014/main" id="{8BFB02D9-9E57-C240-8FC2-971E5E22AA16}"/>
                </a:ext>
              </a:extLst>
            </p:cNvPr>
            <p:cNvSpPr txBox="1">
              <a:spLocks/>
            </p:cNvSpPr>
            <p:nvPr/>
          </p:nvSpPr>
          <p:spPr>
            <a:xfrm>
              <a:off x="10514088" y="2907814"/>
              <a:ext cx="655694" cy="478637"/>
            </a:xfrm>
            <a:prstGeom prst="rect">
              <a:avLst/>
            </a:prstGeom>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accent1"/>
                  </a:solidFill>
                </a:rPr>
                <a:t>k=3</a:t>
              </a:r>
            </a:p>
          </p:txBody>
        </p:sp>
      </p:grpSp>
      <mc:AlternateContent xmlns:mc="http://schemas.openxmlformats.org/markup-compatibility/2006" xmlns:a14="http://schemas.microsoft.com/office/drawing/2010/main">
        <mc:Choice Requires="a14">
          <p:sp>
            <p:nvSpPr>
              <p:cNvPr id="41" name="Content Placeholder 2">
                <a:extLst>
                  <a:ext uri="{FF2B5EF4-FFF2-40B4-BE49-F238E27FC236}">
                    <a16:creationId xmlns:a16="http://schemas.microsoft.com/office/drawing/2014/main" id="{54F3A816-4F3A-2547-B9E2-F1D2AFCCC5CF}"/>
                  </a:ext>
                </a:extLst>
              </p:cNvPr>
              <p:cNvSpPr txBox="1">
                <a:spLocks/>
              </p:cNvSpPr>
              <p:nvPr/>
            </p:nvSpPr>
            <p:spPr>
              <a:xfrm>
                <a:off x="6643640" y="3209625"/>
                <a:ext cx="4953840" cy="3254558"/>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a:t>
                </a:r>
                <a:r>
                  <a:rPr lang="en-US" sz="1800" i="1" dirty="0"/>
                  <a:t>:</a:t>
                </a:r>
                <a:br>
                  <a:rPr lang="en-US" sz="1800" i="1" dirty="0"/>
                </a:br>
                <a:r>
                  <a:rPr lang="en-US" sz="1800" i="1" dirty="0"/>
                  <a:t>G contains a clique of size k</a:t>
                </a:r>
                <a:br>
                  <a:rPr lang="en-US" sz="1800" i="1" dirty="0"/>
                </a:br>
                <a:r>
                  <a:rPr lang="en-US" sz="1800" i="1" dirty="0"/>
                  <a:t>Select the k nodes</a:t>
                </a:r>
                <a:br>
                  <a:rPr lang="en-US" sz="1800" i="1" dirty="0"/>
                </a:br>
                <a:r>
                  <a:rPr lang="en-US" sz="1800" i="1" dirty="0"/>
                  <a:t>Find their respective variables in </a:t>
                </a:r>
                <a14:m>
                  <m:oMath xmlns:m="http://schemas.openxmlformats.org/officeDocument/2006/math">
                    <m:r>
                      <a:rPr lang="en-US" sz="1800" b="0" i="1" smtClean="0">
                        <a:latin typeface="Cambria Math" panose="02040503050406030204" pitchFamily="18" charset="0"/>
                      </a:rPr>
                      <m:t>𝜃</m:t>
                    </m:r>
                  </m:oMath>
                </a14:m>
                <a:br>
                  <a:rPr lang="en-US" sz="1800" i="1" dirty="0"/>
                </a:br>
                <a:r>
                  <a:rPr lang="en-US" sz="1800" i="1" dirty="0"/>
                  <a:t>Each of these variables must be in a different clause</a:t>
                </a:r>
                <a:br>
                  <a:rPr lang="en-US" sz="1800" i="1" dirty="0"/>
                </a:br>
                <a:r>
                  <a:rPr lang="en-US" sz="1800" i="1" dirty="0"/>
                  <a:t>   By how G was constructed</a:t>
                </a:r>
                <a:br>
                  <a:rPr lang="en-US" sz="1800" i="1" dirty="0"/>
                </a:br>
                <a:r>
                  <a:rPr lang="en-US" sz="1800" i="1" dirty="0"/>
                  <a:t>Each variable can be set to TRUE without issue</a:t>
                </a:r>
                <a:br>
                  <a:rPr lang="en-US" sz="1800" i="1" dirty="0"/>
                </a:br>
                <a:r>
                  <a:rPr lang="en-US" sz="1800" i="1" dirty="0"/>
                  <a:t>   By definition of how edges were added to G</a:t>
                </a:r>
                <a:br>
                  <a:rPr lang="en-US" sz="1800" i="1" dirty="0"/>
                </a:br>
                <a:r>
                  <a:rPr lang="en-US" sz="1800" i="1" dirty="0"/>
                  <a:t>Thus, these variables must satisfy </a:t>
                </a:r>
                <a14:m>
                  <m:oMath xmlns:m="http://schemas.openxmlformats.org/officeDocument/2006/math">
                    <m:r>
                      <a:rPr lang="en-US" sz="1800" b="0" i="1" smtClean="0">
                        <a:latin typeface="Cambria Math" panose="02040503050406030204" pitchFamily="18" charset="0"/>
                      </a:rPr>
                      <m:t>𝜃</m:t>
                    </m:r>
                  </m:oMath>
                </a14:m>
                <a:endParaRPr lang="en-US" sz="1800" i="1" dirty="0"/>
              </a:p>
            </p:txBody>
          </p:sp>
        </mc:Choice>
        <mc:Fallback xmlns="">
          <p:sp>
            <p:nvSpPr>
              <p:cNvPr id="41" name="Content Placeholder 2">
                <a:extLst>
                  <a:ext uri="{FF2B5EF4-FFF2-40B4-BE49-F238E27FC236}">
                    <a16:creationId xmlns:a16="http://schemas.microsoft.com/office/drawing/2014/main" id="{54F3A816-4F3A-2547-B9E2-F1D2AFCCC5CF}"/>
                  </a:ext>
                </a:extLst>
              </p:cNvPr>
              <p:cNvSpPr txBox="1">
                <a:spLocks noRot="1" noChangeAspect="1" noMove="1" noResize="1" noEditPoints="1" noAdjustHandles="1" noChangeArrowheads="1" noChangeShapeType="1" noTextEdit="1"/>
              </p:cNvSpPr>
              <p:nvPr/>
            </p:nvSpPr>
            <p:spPr>
              <a:xfrm>
                <a:off x="6643640" y="3209625"/>
                <a:ext cx="4953840" cy="3254558"/>
              </a:xfrm>
              <a:prstGeom prst="rect">
                <a:avLst/>
              </a:prstGeom>
              <a:blipFill>
                <a:blip r:embed="rId14"/>
                <a:stretch>
                  <a:fillRect l="-1020"/>
                </a:stretch>
              </a:blipFill>
              <a:ln>
                <a:solidFill>
                  <a:schemeClr val="tx1">
                    <a:lumMod val="95000"/>
                  </a:schemeClr>
                </a:solidFill>
              </a:ln>
            </p:spPr>
            <p:txBody>
              <a:bodyPr/>
              <a:lstStyle/>
              <a:p>
                <a:r>
                  <a:rPr lang="en-US">
                    <a:noFill/>
                  </a:rPr>
                  <a:t> </a:t>
                </a:r>
              </a:p>
            </p:txBody>
          </p:sp>
        </mc:Fallback>
      </mc:AlternateContent>
      <p:sp>
        <p:nvSpPr>
          <p:cNvPr id="4" name="Rectangle 3">
            <a:extLst>
              <a:ext uri="{FF2B5EF4-FFF2-40B4-BE49-F238E27FC236}">
                <a16:creationId xmlns:a16="http://schemas.microsoft.com/office/drawing/2014/main" id="{B2DBFC0D-5A02-D64C-A99C-DD6F7D69B824}"/>
              </a:ext>
            </a:extLst>
          </p:cNvPr>
          <p:cNvSpPr/>
          <p:nvPr/>
        </p:nvSpPr>
        <p:spPr>
          <a:xfrm>
            <a:off x="1837844" y="1421388"/>
            <a:ext cx="416460" cy="4889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55874E4-997A-6B45-AEEE-BA54C2701FF6}"/>
              </a:ext>
            </a:extLst>
          </p:cNvPr>
          <p:cNvSpPr/>
          <p:nvPr/>
        </p:nvSpPr>
        <p:spPr>
          <a:xfrm>
            <a:off x="3293857" y="1421105"/>
            <a:ext cx="416460" cy="4889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A86952D-B7B3-2E47-B0EE-532D3E171B3A}"/>
              </a:ext>
            </a:extLst>
          </p:cNvPr>
          <p:cNvSpPr/>
          <p:nvPr/>
        </p:nvSpPr>
        <p:spPr>
          <a:xfrm>
            <a:off x="6643640" y="1421104"/>
            <a:ext cx="416460" cy="4889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74453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Vertex Cover</a:t>
            </a:r>
          </a:p>
        </p:txBody>
      </p:sp>
    </p:spTree>
    <p:extLst>
      <p:ext uri="{BB962C8B-B14F-4D97-AF65-F5344CB8AC3E}">
        <p14:creationId xmlns:p14="http://schemas.microsoft.com/office/powerpoint/2010/main" val="31030231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193009"/>
            <a:ext cx="9905998" cy="630860"/>
          </a:xfrm>
        </p:spPr>
        <p:txBody>
          <a:bodyPr/>
          <a:lstStyle/>
          <a:p>
            <a:pPr algn="ctr"/>
            <a:r>
              <a:rPr lang="en-US" dirty="0"/>
              <a:t>Vertex Cover</a:t>
            </a:r>
          </a:p>
        </p:txBody>
      </p:sp>
      <p:sp>
        <p:nvSpPr>
          <p:cNvPr id="6" name="Content Placeholder 5"/>
          <p:cNvSpPr>
            <a:spLocks noGrp="1"/>
          </p:cNvSpPr>
          <p:nvPr>
            <p:ph sz="quarter" idx="1"/>
          </p:nvPr>
        </p:nvSpPr>
        <p:spPr>
          <a:xfrm>
            <a:off x="1004935" y="1117800"/>
            <a:ext cx="10330003" cy="1064083"/>
          </a:xfrm>
          <a:solidFill>
            <a:schemeClr val="tx1">
              <a:lumMod val="95000"/>
            </a:schemeClr>
          </a:solidFill>
        </p:spPr>
        <p:txBody>
          <a:bodyPr>
            <a:normAutofit/>
          </a:bodyPr>
          <a:lstStyle/>
          <a:p>
            <a:pPr marL="0" indent="0">
              <a:buNone/>
            </a:pPr>
            <a:r>
              <a:rPr lang="en-US" dirty="0">
                <a:solidFill>
                  <a:schemeClr val="bg1"/>
                </a:solidFill>
              </a:rPr>
              <a:t>A </a:t>
            </a:r>
            <a:r>
              <a:rPr lang="en-US" b="1" i="1" u="sng" dirty="0">
                <a:solidFill>
                  <a:schemeClr val="bg1"/>
                </a:solidFill>
              </a:rPr>
              <a:t>Vertex Cover (VC)</a:t>
            </a:r>
            <a:r>
              <a:rPr lang="en-US" dirty="0">
                <a:solidFill>
                  <a:schemeClr val="bg1"/>
                </a:solidFill>
              </a:rPr>
              <a:t> on a graph G = (V,E) is a subset of vertices S </a:t>
            </a:r>
            <a:r>
              <a:rPr lang="en-US" dirty="0">
                <a:solidFill>
                  <a:schemeClr val="bg1"/>
                </a:solidFill>
                <a:sym typeface="Symbol"/>
              </a:rPr>
              <a:t> V such that every edge in the graph is connected to at least one vertex in S</a:t>
            </a:r>
          </a:p>
        </p:txBody>
      </p:sp>
      <p:sp>
        <p:nvSpPr>
          <p:cNvPr id="7" name="Content Placeholder 5">
            <a:extLst>
              <a:ext uri="{FF2B5EF4-FFF2-40B4-BE49-F238E27FC236}">
                <a16:creationId xmlns:a16="http://schemas.microsoft.com/office/drawing/2014/main" id="{F017D3EB-8A13-6C44-A0D0-22E4290F36A9}"/>
              </a:ext>
            </a:extLst>
          </p:cNvPr>
          <p:cNvSpPr txBox="1">
            <a:spLocks/>
          </p:cNvSpPr>
          <p:nvPr/>
        </p:nvSpPr>
        <p:spPr>
          <a:xfrm>
            <a:off x="9234534" y="4648813"/>
            <a:ext cx="1901228" cy="194903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i="1" dirty="0">
                <a:sym typeface="Symbol"/>
              </a:rPr>
              <a:t>The purple nodes represent a vertex cover of size 3 on this graph. Notice that every edge touches one of these nodes</a:t>
            </a:r>
          </a:p>
        </p:txBody>
      </p:sp>
      <p:sp>
        <p:nvSpPr>
          <p:cNvPr id="9" name="Content Placeholder 5">
            <a:extLst>
              <a:ext uri="{FF2B5EF4-FFF2-40B4-BE49-F238E27FC236}">
                <a16:creationId xmlns:a16="http://schemas.microsoft.com/office/drawing/2014/main" id="{44355DE1-8F88-7B49-B0F8-6EBFE5804231}"/>
              </a:ext>
            </a:extLst>
          </p:cNvPr>
          <p:cNvSpPr txBox="1">
            <a:spLocks/>
          </p:cNvSpPr>
          <p:nvPr/>
        </p:nvSpPr>
        <p:spPr>
          <a:xfrm>
            <a:off x="1004935" y="2290534"/>
            <a:ext cx="10330003" cy="651844"/>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1" i="1" u="sng" dirty="0">
                <a:sym typeface="Symbol"/>
              </a:rPr>
              <a:t>Decision Problem</a:t>
            </a:r>
            <a:r>
              <a:rPr lang="en-US" dirty="0">
                <a:sym typeface="Symbol"/>
              </a:rPr>
              <a:t>: Does a given graph G have a vertex cover of size k or smaller?</a:t>
            </a:r>
          </a:p>
        </p:txBody>
      </p:sp>
      <p:grpSp>
        <p:nvGrpSpPr>
          <p:cNvPr id="55" name="Group 54">
            <a:extLst>
              <a:ext uri="{FF2B5EF4-FFF2-40B4-BE49-F238E27FC236}">
                <a16:creationId xmlns:a16="http://schemas.microsoft.com/office/drawing/2014/main" id="{FC881A52-814E-AD43-90B5-C8EB82DC1A2A}"/>
              </a:ext>
            </a:extLst>
          </p:cNvPr>
          <p:cNvGrpSpPr/>
          <p:nvPr/>
        </p:nvGrpSpPr>
        <p:grpSpPr>
          <a:xfrm>
            <a:off x="3433654" y="3413157"/>
            <a:ext cx="3975729" cy="2853867"/>
            <a:chOff x="3198266" y="3413157"/>
            <a:chExt cx="3975729" cy="2853867"/>
          </a:xfrm>
        </p:grpSpPr>
        <p:sp>
          <p:nvSpPr>
            <p:cNvPr id="2" name="Oval 1">
              <a:extLst>
                <a:ext uri="{FF2B5EF4-FFF2-40B4-BE49-F238E27FC236}">
                  <a16:creationId xmlns:a16="http://schemas.microsoft.com/office/drawing/2014/main" id="{4BED76C8-656C-7343-9E94-CCBDAB39DE21}"/>
                </a:ext>
              </a:extLst>
            </p:cNvPr>
            <p:cNvSpPr/>
            <p:nvPr/>
          </p:nvSpPr>
          <p:spPr>
            <a:xfrm>
              <a:off x="3974475" y="3413157"/>
              <a:ext cx="579422" cy="57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10" name="Oval 9">
              <a:extLst>
                <a:ext uri="{FF2B5EF4-FFF2-40B4-BE49-F238E27FC236}">
                  <a16:creationId xmlns:a16="http://schemas.microsoft.com/office/drawing/2014/main" id="{B7D36592-3413-4A44-A26C-BF943CD1246E}"/>
                </a:ext>
              </a:extLst>
            </p:cNvPr>
            <p:cNvSpPr/>
            <p:nvPr/>
          </p:nvSpPr>
          <p:spPr>
            <a:xfrm>
              <a:off x="5817484" y="3413157"/>
              <a:ext cx="579422" cy="57942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11" name="Oval 10">
              <a:extLst>
                <a:ext uri="{FF2B5EF4-FFF2-40B4-BE49-F238E27FC236}">
                  <a16:creationId xmlns:a16="http://schemas.microsoft.com/office/drawing/2014/main" id="{48604104-46F3-6148-8ABD-557FBAF0B278}"/>
                </a:ext>
              </a:extLst>
            </p:cNvPr>
            <p:cNvSpPr/>
            <p:nvPr/>
          </p:nvSpPr>
          <p:spPr>
            <a:xfrm>
              <a:off x="5238062" y="4563959"/>
              <a:ext cx="579422" cy="57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2" name="Oval 11">
              <a:extLst>
                <a:ext uri="{FF2B5EF4-FFF2-40B4-BE49-F238E27FC236}">
                  <a16:creationId xmlns:a16="http://schemas.microsoft.com/office/drawing/2014/main" id="{1F03549D-B16B-8746-9D66-7EF5D639FE04}"/>
                </a:ext>
              </a:extLst>
            </p:cNvPr>
            <p:cNvSpPr/>
            <p:nvPr/>
          </p:nvSpPr>
          <p:spPr>
            <a:xfrm>
              <a:off x="6594573" y="4563959"/>
              <a:ext cx="579422" cy="57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3" name="Oval 12">
              <a:extLst>
                <a:ext uri="{FF2B5EF4-FFF2-40B4-BE49-F238E27FC236}">
                  <a16:creationId xmlns:a16="http://schemas.microsoft.com/office/drawing/2014/main" id="{2F2531F4-A7EC-8C43-97F2-0602D51F66D2}"/>
                </a:ext>
              </a:extLst>
            </p:cNvPr>
            <p:cNvSpPr/>
            <p:nvPr/>
          </p:nvSpPr>
          <p:spPr>
            <a:xfrm>
              <a:off x="5908015" y="5687602"/>
              <a:ext cx="579422" cy="57942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7</a:t>
              </a:r>
            </a:p>
          </p:txBody>
        </p:sp>
        <p:sp>
          <p:nvSpPr>
            <p:cNvPr id="14" name="Oval 13">
              <a:extLst>
                <a:ext uri="{FF2B5EF4-FFF2-40B4-BE49-F238E27FC236}">
                  <a16:creationId xmlns:a16="http://schemas.microsoft.com/office/drawing/2014/main" id="{58DEE891-7963-174A-8BCB-20388FD42E80}"/>
                </a:ext>
              </a:extLst>
            </p:cNvPr>
            <p:cNvSpPr/>
            <p:nvPr/>
          </p:nvSpPr>
          <p:spPr>
            <a:xfrm>
              <a:off x="4073308" y="5687602"/>
              <a:ext cx="579422" cy="5794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5" name="Oval 14">
              <a:extLst>
                <a:ext uri="{FF2B5EF4-FFF2-40B4-BE49-F238E27FC236}">
                  <a16:creationId xmlns:a16="http://schemas.microsoft.com/office/drawing/2014/main" id="{2724377C-330C-604B-BA90-8D74BC6A53F1}"/>
                </a:ext>
              </a:extLst>
            </p:cNvPr>
            <p:cNvSpPr/>
            <p:nvPr/>
          </p:nvSpPr>
          <p:spPr>
            <a:xfrm>
              <a:off x="3198266" y="4563959"/>
              <a:ext cx="579422" cy="579422"/>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cxnSp>
          <p:nvCxnSpPr>
            <p:cNvPr id="16" name="Straight Connector 15">
              <a:extLst>
                <a:ext uri="{FF2B5EF4-FFF2-40B4-BE49-F238E27FC236}">
                  <a16:creationId xmlns:a16="http://schemas.microsoft.com/office/drawing/2014/main" id="{2EE468A7-D4E3-E64D-9BCD-06C73073D4E4}"/>
                </a:ext>
              </a:extLst>
            </p:cNvPr>
            <p:cNvCxnSpPr>
              <a:stCxn id="2" idx="6"/>
              <a:endCxn id="10" idx="2"/>
            </p:cNvCxnSpPr>
            <p:nvPr/>
          </p:nvCxnSpPr>
          <p:spPr>
            <a:xfrm>
              <a:off x="4553897" y="3702868"/>
              <a:ext cx="12635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8FF63DB-4507-8843-87C6-DB49743DB316}"/>
                </a:ext>
              </a:extLst>
            </p:cNvPr>
            <p:cNvCxnSpPr>
              <a:cxnSpLocks/>
              <a:stCxn id="2" idx="3"/>
              <a:endCxn id="15" idx="7"/>
            </p:cNvCxnSpPr>
            <p:nvPr/>
          </p:nvCxnSpPr>
          <p:spPr>
            <a:xfrm flipH="1">
              <a:off x="3692834" y="3907725"/>
              <a:ext cx="366495" cy="741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4EE7843-D074-1147-AAA2-2835D73BC6D8}"/>
                </a:ext>
              </a:extLst>
            </p:cNvPr>
            <p:cNvCxnSpPr>
              <a:cxnSpLocks/>
              <a:stCxn id="10" idx="3"/>
              <a:endCxn id="15" idx="6"/>
            </p:cNvCxnSpPr>
            <p:nvPr/>
          </p:nvCxnSpPr>
          <p:spPr>
            <a:xfrm flipH="1">
              <a:off x="3777688" y="3907725"/>
              <a:ext cx="2124650" cy="945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AF45808-7189-BE42-B5CD-1D77F4F052BC}"/>
                </a:ext>
              </a:extLst>
            </p:cNvPr>
            <p:cNvCxnSpPr>
              <a:cxnSpLocks/>
              <a:stCxn id="10" idx="4"/>
              <a:endCxn id="11" idx="7"/>
            </p:cNvCxnSpPr>
            <p:nvPr/>
          </p:nvCxnSpPr>
          <p:spPr>
            <a:xfrm flipH="1">
              <a:off x="5732630" y="3992579"/>
              <a:ext cx="374565" cy="656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12AFF5-2357-8D46-A78F-2632014A8F48}"/>
                </a:ext>
              </a:extLst>
            </p:cNvPr>
            <p:cNvCxnSpPr>
              <a:cxnSpLocks/>
              <a:stCxn id="10" idx="4"/>
              <a:endCxn id="12" idx="1"/>
            </p:cNvCxnSpPr>
            <p:nvPr/>
          </p:nvCxnSpPr>
          <p:spPr>
            <a:xfrm>
              <a:off x="6107195" y="3992579"/>
              <a:ext cx="572232" cy="656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24E7756-5FAD-F845-81E0-7FF16BCCFE5E}"/>
                </a:ext>
              </a:extLst>
            </p:cNvPr>
            <p:cNvCxnSpPr>
              <a:cxnSpLocks/>
              <a:stCxn id="12" idx="3"/>
              <a:endCxn id="13" idx="0"/>
            </p:cNvCxnSpPr>
            <p:nvPr/>
          </p:nvCxnSpPr>
          <p:spPr>
            <a:xfrm flipH="1">
              <a:off x="6197726" y="5058527"/>
              <a:ext cx="481701" cy="629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1950962-9CF1-7D46-AF5F-4D0F57B7BA6C}"/>
                </a:ext>
              </a:extLst>
            </p:cNvPr>
            <p:cNvCxnSpPr>
              <a:cxnSpLocks/>
              <a:stCxn id="11" idx="5"/>
              <a:endCxn id="13" idx="0"/>
            </p:cNvCxnSpPr>
            <p:nvPr/>
          </p:nvCxnSpPr>
          <p:spPr>
            <a:xfrm>
              <a:off x="5732630" y="5058527"/>
              <a:ext cx="465096" cy="6290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1D4ECEB-158D-4B44-A32F-003842C8EE09}"/>
                </a:ext>
              </a:extLst>
            </p:cNvPr>
            <p:cNvCxnSpPr>
              <a:cxnSpLocks/>
              <a:stCxn id="14" idx="6"/>
              <a:endCxn id="13" idx="2"/>
            </p:cNvCxnSpPr>
            <p:nvPr/>
          </p:nvCxnSpPr>
          <p:spPr>
            <a:xfrm>
              <a:off x="4652730" y="5977313"/>
              <a:ext cx="12552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BF97C2E-26E8-044F-86ED-DB6CC5B74E6F}"/>
                </a:ext>
              </a:extLst>
            </p:cNvPr>
            <p:cNvCxnSpPr>
              <a:cxnSpLocks/>
              <a:stCxn id="15" idx="5"/>
              <a:endCxn id="13" idx="2"/>
            </p:cNvCxnSpPr>
            <p:nvPr/>
          </p:nvCxnSpPr>
          <p:spPr>
            <a:xfrm>
              <a:off x="3692834" y="5058527"/>
              <a:ext cx="2215181" cy="918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05DA1C0-6E30-8948-A31A-20C6D34006A4}"/>
                </a:ext>
              </a:extLst>
            </p:cNvPr>
            <p:cNvCxnSpPr>
              <a:cxnSpLocks/>
              <a:stCxn id="15" idx="5"/>
              <a:endCxn id="14" idx="1"/>
            </p:cNvCxnSpPr>
            <p:nvPr/>
          </p:nvCxnSpPr>
          <p:spPr>
            <a:xfrm>
              <a:off x="3692834" y="5058527"/>
              <a:ext cx="465328" cy="713929"/>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9A2B8E8E-E747-4F4C-AB0D-07B6C70614B0}"/>
              </a:ext>
            </a:extLst>
          </p:cNvPr>
          <p:cNvCxnSpPr/>
          <p:nvPr/>
        </p:nvCxnSpPr>
        <p:spPr>
          <a:xfrm>
            <a:off x="8020010" y="5016099"/>
            <a:ext cx="1214524" cy="39939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80932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070468" y="1744991"/>
                <a:ext cx="9905999" cy="477948"/>
              </a:xfrm>
            </p:spPr>
            <p:txBody>
              <a:bodyPr>
                <a:normAutofit/>
              </a:bodyPr>
              <a:lstStyle/>
              <a:p>
                <a:pPr marL="0" indent="0">
                  <a:buNone/>
                </a:pPr>
                <a:r>
                  <a:rPr lang="en-US" sz="1800" dirty="0"/>
                  <a:t>To show that </a:t>
                </a:r>
                <a14:m>
                  <m:oMath xmlns:m="http://schemas.openxmlformats.org/officeDocument/2006/math">
                    <m:r>
                      <a:rPr lang="en-US" sz="1800" b="0" i="1" smtClean="0">
                        <a:latin typeface="Cambria Math" panose="02040503050406030204" pitchFamily="18" charset="0"/>
                      </a:rPr>
                      <m:t>𝑉𝐶</m:t>
                    </m:r>
                    <m:r>
                      <a:rPr lang="en-US" sz="1800" b="0" i="1" smtClean="0">
                        <a:latin typeface="Cambria Math" panose="02040503050406030204" pitchFamily="18" charset="0"/>
                      </a:rPr>
                      <m:t>∈</m:t>
                    </m:r>
                    <m:r>
                      <a:rPr lang="en-US" sz="1800" b="0" i="1" smtClean="0">
                        <a:latin typeface="Cambria Math" panose="02040503050406030204" pitchFamily="18" charset="0"/>
                      </a:rPr>
                      <m:t>𝑁𝑃𝐶</m:t>
                    </m:r>
                  </m:oMath>
                </a14:m>
                <a:r>
                  <a:rPr lang="en-US" sz="1800" dirty="0"/>
                  <a:t>, we must show both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070468" y="1744991"/>
                <a:ext cx="9905999" cy="477948"/>
              </a:xfrm>
              <a:blipFill>
                <a:blip r:embed="rId3"/>
                <a:stretch>
                  <a:fillRect l="-513"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2177887"/>
                <a:ext cx="4423817" cy="177973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m:rPr>
                          <m:sty m:val="p"/>
                        </m:rPr>
                        <a:rPr lang="en-US" sz="1800" i="1" smtClean="0">
                          <a:solidFill>
                            <a:schemeClr val="bg1"/>
                          </a:solidFill>
                          <a:latin typeface="Cambria Math" panose="02040503050406030204" pitchFamily="18" charset="0"/>
                        </a:rPr>
                        <m:t>V</m:t>
                      </m:r>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2177887"/>
                <a:ext cx="4423817" cy="1779735"/>
              </a:xfrm>
              <a:prstGeom prst="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6238048" y="2177886"/>
                <a:ext cx="4423817" cy="177973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𝑉𝐶</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𝑪𝒍𝒊𝒒𝒖𝒆</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𝑽𝑪</m:t>
                      </m:r>
                    </m:oMath>
                  </m:oMathPara>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6238048" y="2177886"/>
                <a:ext cx="4423817" cy="1779735"/>
              </a:xfrm>
              <a:prstGeom prst="rect">
                <a:avLst/>
              </a:prstGeom>
              <a:blipFill>
                <a:blip r:embed="rId5"/>
                <a:stretch>
                  <a:fillRect/>
                </a:stretch>
              </a:blipFill>
              <a:ln>
                <a:solidFill>
                  <a:schemeClr val="bg1"/>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A28EFFD-022F-1E4E-9149-D8B803B3D932}"/>
              </a:ext>
            </a:extLst>
          </p:cNvPr>
          <p:cNvSpPr txBox="1">
            <a:spLocks/>
          </p:cNvSpPr>
          <p:nvPr/>
        </p:nvSpPr>
        <p:spPr>
          <a:xfrm>
            <a:off x="2030075" y="4883440"/>
            <a:ext cx="1835755" cy="983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As usual, this one is pretty simple</a:t>
            </a:r>
          </a:p>
        </p:txBody>
      </p:sp>
      <p:cxnSp>
        <p:nvCxnSpPr>
          <p:cNvPr id="8" name="Straight Connector 7">
            <a:extLst>
              <a:ext uri="{FF2B5EF4-FFF2-40B4-BE49-F238E27FC236}">
                <a16:creationId xmlns:a16="http://schemas.microsoft.com/office/drawing/2014/main" id="{30E16DAD-3F7A-1949-893B-94CA289CB518}"/>
              </a:ext>
            </a:extLst>
          </p:cNvPr>
          <p:cNvCxnSpPr>
            <a:cxnSpLocks/>
          </p:cNvCxnSpPr>
          <p:nvPr/>
        </p:nvCxnSpPr>
        <p:spPr>
          <a:xfrm flipV="1">
            <a:off x="2946664" y="4074059"/>
            <a:ext cx="330690" cy="73454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F859B45-EF18-B345-AECB-BD00FC6A9752}"/>
              </a:ext>
            </a:extLst>
          </p:cNvPr>
          <p:cNvSpPr txBox="1">
            <a:spLocks/>
          </p:cNvSpPr>
          <p:nvPr/>
        </p:nvSpPr>
        <p:spPr>
          <a:xfrm>
            <a:off x="8411259" y="5375043"/>
            <a:ext cx="1835755" cy="983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Let’s use Clique this time</a:t>
            </a:r>
          </a:p>
        </p:txBody>
      </p:sp>
      <p:cxnSp>
        <p:nvCxnSpPr>
          <p:cNvPr id="13" name="Straight Connector 12">
            <a:extLst>
              <a:ext uri="{FF2B5EF4-FFF2-40B4-BE49-F238E27FC236}">
                <a16:creationId xmlns:a16="http://schemas.microsoft.com/office/drawing/2014/main" id="{C412F500-D627-DD46-A859-2E5854E7A90D}"/>
              </a:ext>
            </a:extLst>
          </p:cNvPr>
          <p:cNvCxnSpPr>
            <a:cxnSpLocks/>
          </p:cNvCxnSpPr>
          <p:nvPr/>
        </p:nvCxnSpPr>
        <p:spPr>
          <a:xfrm flipH="1" flipV="1">
            <a:off x="8682273" y="4146487"/>
            <a:ext cx="645575" cy="115372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2341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3882503" y="1317808"/>
                <a:ext cx="4423817" cy="1779735"/>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m:rPr>
                          <m:sty m:val="p"/>
                        </m:rPr>
                        <a:rPr lang="en-US" sz="1800" i="1" smtClean="0">
                          <a:solidFill>
                            <a:schemeClr val="bg1"/>
                          </a:solidFill>
                          <a:latin typeface="Cambria Math" panose="02040503050406030204" pitchFamily="18" charset="0"/>
                        </a:rPr>
                        <m:t>V</m:t>
                      </m:r>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3882503" y="1317808"/>
                <a:ext cx="4423817" cy="1779735"/>
              </a:xfrm>
              <a:prstGeom prst="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3604813" y="3663913"/>
                <a:ext cx="4979196" cy="2203991"/>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dirty="0">
                    <a:solidFill>
                      <a:schemeClr val="bg1"/>
                    </a:solidFill>
                  </a:rPr>
                  <a:t>Given graph </a:t>
                </a:r>
                <a14:m>
                  <m:oMath xmlns:m="http://schemas.openxmlformats.org/officeDocument/2006/math">
                    <m:r>
                      <a:rPr lang="en-US" sz="1800" b="1" i="1" smtClean="0">
                        <a:solidFill>
                          <a:schemeClr val="bg1"/>
                        </a:solidFill>
                        <a:latin typeface="Cambria Math" panose="02040503050406030204" pitchFamily="18" charset="0"/>
                      </a:rPr>
                      <m:t>𝑮</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𝑽</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𝑬</m:t>
                    </m:r>
                    <m:r>
                      <a:rPr lang="en-US" sz="1800" b="1" i="1" smtClean="0">
                        <a:solidFill>
                          <a:schemeClr val="bg1"/>
                        </a:solidFill>
                        <a:latin typeface="Cambria Math" panose="02040503050406030204" pitchFamily="18" charset="0"/>
                      </a:rPr>
                      <m:t>)</m:t>
                    </m:r>
                  </m:oMath>
                </a14:m>
                <a:r>
                  <a:rPr lang="en-US" sz="1800" b="1" i="1" dirty="0">
                    <a:solidFill>
                      <a:schemeClr val="bg1"/>
                    </a:solidFill>
                  </a:rPr>
                  <a:t>, integer k and subset </a:t>
                </a:r>
                <a14:m>
                  <m:oMath xmlns:m="http://schemas.openxmlformats.org/officeDocument/2006/math">
                    <m:sSup>
                      <m:sSupPr>
                        <m:ctrlPr>
                          <a:rPr lang="en-US" sz="1800" b="1" i="1" smtClean="0">
                            <a:solidFill>
                              <a:schemeClr val="bg1"/>
                            </a:solidFill>
                            <a:latin typeface="Cambria Math" panose="02040503050406030204" pitchFamily="18" charset="0"/>
                          </a:rPr>
                        </m:ctrlPr>
                      </m:sSupPr>
                      <m:e>
                        <m:r>
                          <a:rPr lang="en-US" sz="1800" b="1" i="1" smtClean="0">
                            <a:solidFill>
                              <a:schemeClr val="bg1"/>
                            </a:solidFill>
                            <a:latin typeface="Cambria Math" panose="02040503050406030204" pitchFamily="18" charset="0"/>
                          </a:rPr>
                          <m:t>𝑽</m:t>
                        </m:r>
                      </m:e>
                      <m:sup>
                        <m:r>
                          <a:rPr lang="en-US" sz="1800" b="1" i="1" smtClean="0">
                            <a:solidFill>
                              <a:schemeClr val="bg1"/>
                            </a:solidFill>
                            <a:latin typeface="Cambria Math" panose="02040503050406030204" pitchFamily="18" charset="0"/>
                          </a:rPr>
                          <m:t>′</m:t>
                        </m:r>
                      </m:sup>
                    </m:sSup>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𝑽</m:t>
                    </m:r>
                  </m:oMath>
                </a14:m>
                <a:r>
                  <a:rPr lang="en-US" sz="1800" b="1" i="1" dirty="0">
                    <a:solidFill>
                      <a:schemeClr val="bg1"/>
                    </a:solidFill>
                  </a:rPr>
                  <a:t>:</a:t>
                </a:r>
              </a:p>
              <a:p>
                <a:pPr marL="0" indent="0">
                  <a:buFont typeface="Arial" panose="020B0604020202020204" pitchFamily="34" charset="0"/>
                  <a:buNone/>
                </a:pPr>
                <a:r>
                  <a:rPr lang="en-US" sz="1800" i="1" dirty="0">
                    <a:solidFill>
                      <a:schemeClr val="bg1"/>
                    </a:solidFill>
                  </a:rPr>
                  <a:t>Verify that </a:t>
                </a:r>
                <a14:m>
                  <m:oMath xmlns:m="http://schemas.openxmlformats.org/officeDocument/2006/math">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𝑉</m:t>
                            </m:r>
                          </m:e>
                          <m:sup>
                            <m:r>
                              <a:rPr lang="en-US" sz="1800" b="0" i="1" smtClean="0">
                                <a:solidFill>
                                  <a:schemeClr val="bg1"/>
                                </a:solidFill>
                                <a:latin typeface="Cambria Math" panose="02040503050406030204" pitchFamily="18" charset="0"/>
                              </a:rPr>
                              <m:t>′</m:t>
                            </m:r>
                          </m:sup>
                        </m:sSup>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𝑘</m:t>
                    </m:r>
                  </m:oMath>
                </a14:m>
                <a:r>
                  <a:rPr lang="en-US" sz="1800" i="1" dirty="0">
                    <a:solidFill>
                      <a:schemeClr val="bg1"/>
                    </a:solidFill>
                  </a:rPr>
                  <a:t>, if not </a:t>
                </a:r>
                <a:r>
                  <a:rPr lang="en-US" sz="1800" i="1" u="sng" dirty="0">
                    <a:solidFill>
                      <a:schemeClr val="bg1"/>
                    </a:solidFill>
                  </a:rPr>
                  <a:t>reject</a:t>
                </a:r>
                <a:br>
                  <a:rPr lang="en-US" sz="1800" i="1" dirty="0">
                    <a:solidFill>
                      <a:schemeClr val="bg1"/>
                    </a:solidFill>
                  </a:rPr>
                </a:br>
                <a:r>
                  <a:rPr lang="en-US" sz="1800" i="1" dirty="0">
                    <a:solidFill>
                      <a:schemeClr val="bg1"/>
                    </a:solidFill>
                  </a:rPr>
                  <a:t>For each edge </a:t>
                </a:r>
                <a14:m>
                  <m:oMath xmlns:m="http://schemas.openxmlformats.org/officeDocument/2006/math">
                    <m:r>
                      <a:rPr lang="en-US" sz="1800" b="0" i="1" smtClean="0">
                        <a:solidFill>
                          <a:schemeClr val="bg1"/>
                        </a:solidFill>
                        <a:latin typeface="Cambria Math" panose="02040503050406030204" pitchFamily="18" charset="0"/>
                      </a:rPr>
                      <m:t>𝑒</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𝑢</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𝑣</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𝐸</m:t>
                    </m:r>
                  </m:oMath>
                </a14:m>
                <a:br>
                  <a:rPr lang="en-US" sz="1800" b="0" i="1" dirty="0">
                    <a:solidFill>
                      <a:schemeClr val="bg1"/>
                    </a:solidFill>
                  </a:rPr>
                </a:br>
                <a:r>
                  <a:rPr lang="en-US" sz="1800" b="0" i="1" dirty="0">
                    <a:solidFill>
                      <a:schemeClr val="bg1"/>
                    </a:solidFill>
                  </a:rPr>
                  <a:t>    Check that </a:t>
                </a:r>
                <a14:m>
                  <m:oMath xmlns:m="http://schemas.openxmlformats.org/officeDocument/2006/math">
                    <m:r>
                      <a:rPr lang="en-US" sz="1800" b="0" i="1" smtClean="0">
                        <a:solidFill>
                          <a:schemeClr val="bg1"/>
                        </a:solidFill>
                        <a:latin typeface="Cambria Math" panose="02040503050406030204" pitchFamily="18" charset="0"/>
                      </a:rPr>
                      <m:t>𝑢</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𝑉</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𝑣</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𝑉</m:t>
                    </m:r>
                    <m:r>
                      <a:rPr lang="en-US" sz="1800" b="0" i="1" smtClean="0">
                        <a:solidFill>
                          <a:schemeClr val="bg1"/>
                        </a:solidFill>
                        <a:latin typeface="Cambria Math" panose="02040503050406030204" pitchFamily="18" charset="0"/>
                      </a:rPr>
                      <m:t>′</m:t>
                    </m:r>
                  </m:oMath>
                </a14:m>
                <a:r>
                  <a:rPr lang="en-US" sz="1800" i="1" dirty="0">
                    <a:solidFill>
                      <a:schemeClr val="bg1"/>
                    </a:solidFill>
                  </a:rPr>
                  <a:t>, if not </a:t>
                </a:r>
                <a:r>
                  <a:rPr lang="en-US" sz="1800" i="1" u="sng" dirty="0">
                    <a:solidFill>
                      <a:schemeClr val="bg1"/>
                    </a:solidFill>
                  </a:rPr>
                  <a:t>reject</a:t>
                </a:r>
              </a:p>
              <a:p>
                <a:pPr marL="0" indent="0">
                  <a:buFont typeface="Arial" panose="020B0604020202020204" pitchFamily="34" charset="0"/>
                  <a:buNone/>
                </a:pPr>
                <a:r>
                  <a:rPr lang="en-US" sz="1800" i="1" dirty="0">
                    <a:solidFill>
                      <a:schemeClr val="bg1"/>
                    </a:solidFill>
                  </a:rPr>
                  <a:t>else </a:t>
                </a:r>
                <a:r>
                  <a:rPr lang="en-US" sz="1800" i="1" u="sng" dirty="0">
                    <a:solidFill>
                      <a:schemeClr val="bg1"/>
                    </a:solidFill>
                  </a:rPr>
                  <a:t>accept</a:t>
                </a: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3604813" y="3663913"/>
                <a:ext cx="4979196" cy="2203991"/>
              </a:xfrm>
              <a:prstGeom prst="rect">
                <a:avLst/>
              </a:prstGeom>
              <a:blipFill>
                <a:blip r:embed="rId4"/>
                <a:stretch>
                  <a:fillRect l="-1015"/>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467249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4695757" y="1109580"/>
                <a:ext cx="2797310" cy="1343912"/>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𝑉𝐶</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𝑪𝒍𝒊𝒒𝒖𝒆</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𝑽𝑪</m:t>
                      </m:r>
                    </m:oMath>
                  </m:oMathPara>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4695757" y="1109580"/>
                <a:ext cx="2797310" cy="1343912"/>
              </a:xfrm>
              <a:prstGeom prst="rect">
                <a:avLst/>
              </a:prstGeom>
              <a:blipFill>
                <a:blip r:embed="rId3"/>
                <a:stretch>
                  <a:fillRect/>
                </a:stretch>
              </a:blipFill>
              <a:ln>
                <a:solidFill>
                  <a:schemeClr val="bg1"/>
                </a:solidFill>
              </a:ln>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EF859B45-EF18-B345-AECB-BD00FC6A9752}"/>
              </a:ext>
            </a:extLst>
          </p:cNvPr>
          <p:cNvSpPr txBox="1">
            <a:spLocks/>
          </p:cNvSpPr>
          <p:nvPr/>
        </p:nvSpPr>
        <p:spPr>
          <a:xfrm>
            <a:off x="2297178" y="2832088"/>
            <a:ext cx="2824091" cy="983206"/>
          </a:xfrm>
          <a:prstGeom prst="rect">
            <a:avLst/>
          </a:prstGeom>
          <a:solidFill>
            <a:schemeClr val="accent1"/>
          </a:solidFill>
          <a:ln>
            <a:solidFill>
              <a:schemeClr val="bg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solidFill>
              </a:rPr>
              <a:t>Given a graph G, integer k, and looking for a clique of size k </a:t>
            </a:r>
          </a:p>
        </p:txBody>
      </p:sp>
      <p:sp>
        <p:nvSpPr>
          <p:cNvPr id="14" name="Content Placeholder 2">
            <a:extLst>
              <a:ext uri="{FF2B5EF4-FFF2-40B4-BE49-F238E27FC236}">
                <a16:creationId xmlns:a16="http://schemas.microsoft.com/office/drawing/2014/main" id="{8F469F0E-B5F5-904E-A3B9-3394A402CDB3}"/>
              </a:ext>
            </a:extLst>
          </p:cNvPr>
          <p:cNvSpPr txBox="1">
            <a:spLocks/>
          </p:cNvSpPr>
          <p:nvPr/>
        </p:nvSpPr>
        <p:spPr>
          <a:xfrm>
            <a:off x="7157380" y="2832088"/>
            <a:ext cx="2824091" cy="983206"/>
          </a:xfrm>
          <a:prstGeom prst="rect">
            <a:avLst/>
          </a:prstGeom>
          <a:solidFill>
            <a:schemeClr val="accent1"/>
          </a:solidFill>
          <a:ln>
            <a:solidFill>
              <a:schemeClr val="bg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solidFill>
              </a:rPr>
              <a:t>graph G’, integer k’, and looking for a vertex cover of size k’</a:t>
            </a:r>
          </a:p>
        </p:txBody>
      </p:sp>
      <p:sp>
        <p:nvSpPr>
          <p:cNvPr id="9" name="Right Arrow 8">
            <a:extLst>
              <a:ext uri="{FF2B5EF4-FFF2-40B4-BE49-F238E27FC236}">
                <a16:creationId xmlns:a16="http://schemas.microsoft.com/office/drawing/2014/main" id="{9BD62CDE-1F15-4042-9EA6-2FFCE5E6D04D}"/>
              </a:ext>
            </a:extLst>
          </p:cNvPr>
          <p:cNvSpPr/>
          <p:nvPr/>
        </p:nvSpPr>
        <p:spPr>
          <a:xfrm>
            <a:off x="5378833" y="3160728"/>
            <a:ext cx="1520982" cy="32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FC5802DC-BC04-DE41-887A-6C09CC32C387}"/>
              </a:ext>
            </a:extLst>
          </p:cNvPr>
          <p:cNvGrpSpPr/>
          <p:nvPr/>
        </p:nvGrpSpPr>
        <p:grpSpPr>
          <a:xfrm>
            <a:off x="1557203" y="4028792"/>
            <a:ext cx="4200807" cy="2679826"/>
            <a:chOff x="2154728" y="4028792"/>
            <a:chExt cx="4200807" cy="2679826"/>
          </a:xfrm>
        </p:grpSpPr>
        <p:sp>
          <p:nvSpPr>
            <p:cNvPr id="58" name="Rectangle 57">
              <a:extLst>
                <a:ext uri="{FF2B5EF4-FFF2-40B4-BE49-F238E27FC236}">
                  <a16:creationId xmlns:a16="http://schemas.microsoft.com/office/drawing/2014/main" id="{52B1A68B-677E-4C4F-A58B-285960ED2E3E}"/>
                </a:ext>
              </a:extLst>
            </p:cNvPr>
            <p:cNvSpPr/>
            <p:nvPr/>
          </p:nvSpPr>
          <p:spPr>
            <a:xfrm>
              <a:off x="2154728" y="4028792"/>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0A4B83-4CB6-3E46-9F8A-0306DBC686D3}"/>
                </a:ext>
              </a:extLst>
            </p:cNvPr>
            <p:cNvSpPr/>
            <p:nvPr/>
          </p:nvSpPr>
          <p:spPr>
            <a:xfrm>
              <a:off x="3296243" y="419389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3" name="Oval 22">
              <a:extLst>
                <a:ext uri="{FF2B5EF4-FFF2-40B4-BE49-F238E27FC236}">
                  <a16:creationId xmlns:a16="http://schemas.microsoft.com/office/drawing/2014/main" id="{3FBBD169-F2CB-9C4B-8FF6-A770D421CE08}"/>
                </a:ext>
              </a:extLst>
            </p:cNvPr>
            <p:cNvSpPr/>
            <p:nvPr/>
          </p:nvSpPr>
          <p:spPr>
            <a:xfrm>
              <a:off x="4778301" y="419389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4" name="Oval 23">
              <a:extLst>
                <a:ext uri="{FF2B5EF4-FFF2-40B4-BE49-F238E27FC236}">
                  <a16:creationId xmlns:a16="http://schemas.microsoft.com/office/drawing/2014/main" id="{C995F22B-2B74-7E4F-8635-20BEDD5E1BF6}"/>
                </a:ext>
              </a:extLst>
            </p:cNvPr>
            <p:cNvSpPr/>
            <p:nvPr/>
          </p:nvSpPr>
          <p:spPr>
            <a:xfrm>
              <a:off x="2419487" y="518520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5" name="Oval 24">
              <a:extLst>
                <a:ext uri="{FF2B5EF4-FFF2-40B4-BE49-F238E27FC236}">
                  <a16:creationId xmlns:a16="http://schemas.microsoft.com/office/drawing/2014/main" id="{B76A0903-9EB0-D44D-B6A0-08D651F65DC4}"/>
                </a:ext>
              </a:extLst>
            </p:cNvPr>
            <p:cNvSpPr/>
            <p:nvPr/>
          </p:nvSpPr>
          <p:spPr>
            <a:xfrm>
              <a:off x="5671214" y="518520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6" name="Oval 25">
              <a:extLst>
                <a:ext uri="{FF2B5EF4-FFF2-40B4-BE49-F238E27FC236}">
                  <a16:creationId xmlns:a16="http://schemas.microsoft.com/office/drawing/2014/main" id="{553DFFE1-926C-3A46-A69E-28F422017FD5}"/>
                </a:ext>
              </a:extLst>
            </p:cNvPr>
            <p:cNvSpPr/>
            <p:nvPr/>
          </p:nvSpPr>
          <p:spPr>
            <a:xfrm>
              <a:off x="3296242" y="600756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27" name="Oval 26">
              <a:extLst>
                <a:ext uri="{FF2B5EF4-FFF2-40B4-BE49-F238E27FC236}">
                  <a16:creationId xmlns:a16="http://schemas.microsoft.com/office/drawing/2014/main" id="{7C39BCCB-A6F2-7348-855E-003491E529E9}"/>
                </a:ext>
              </a:extLst>
            </p:cNvPr>
            <p:cNvSpPr/>
            <p:nvPr/>
          </p:nvSpPr>
          <p:spPr>
            <a:xfrm>
              <a:off x="4778300" y="600756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29" name="Straight Connector 28">
              <a:extLst>
                <a:ext uri="{FF2B5EF4-FFF2-40B4-BE49-F238E27FC236}">
                  <a16:creationId xmlns:a16="http://schemas.microsoft.com/office/drawing/2014/main" id="{688F8695-7A8B-A647-B4FE-24A5538AE867}"/>
                </a:ext>
              </a:extLst>
            </p:cNvPr>
            <p:cNvCxnSpPr>
              <a:stCxn id="24" idx="7"/>
              <a:endCxn id="10" idx="3"/>
            </p:cNvCxnSpPr>
            <p:nvPr/>
          </p:nvCxnSpPr>
          <p:spPr>
            <a:xfrm flipV="1">
              <a:off x="2836778" y="4611181"/>
              <a:ext cx="531061"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170FF9-E530-9542-AD9B-0322EE0CDBEB}"/>
                </a:ext>
              </a:extLst>
            </p:cNvPr>
            <p:cNvCxnSpPr>
              <a:cxnSpLocks/>
              <a:stCxn id="26" idx="0"/>
              <a:endCxn id="10" idx="4"/>
            </p:cNvCxnSpPr>
            <p:nvPr/>
          </p:nvCxnSpPr>
          <p:spPr>
            <a:xfrm flipV="1">
              <a:off x="3540686" y="4682777"/>
              <a:ext cx="1" cy="1324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824425-3D77-B944-8DA2-ED6F7F73CBC7}"/>
                </a:ext>
              </a:extLst>
            </p:cNvPr>
            <p:cNvCxnSpPr>
              <a:cxnSpLocks/>
              <a:stCxn id="23" idx="2"/>
              <a:endCxn id="10" idx="6"/>
            </p:cNvCxnSpPr>
            <p:nvPr/>
          </p:nvCxnSpPr>
          <p:spPr>
            <a:xfrm flipH="1">
              <a:off x="3785130" y="4438334"/>
              <a:ext cx="993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A21A7A-2AFA-F04C-BCAC-0E33835F7DF9}"/>
                </a:ext>
              </a:extLst>
            </p:cNvPr>
            <p:cNvCxnSpPr>
              <a:cxnSpLocks/>
              <a:stCxn id="23" idx="4"/>
              <a:endCxn id="27" idx="0"/>
            </p:cNvCxnSpPr>
            <p:nvPr/>
          </p:nvCxnSpPr>
          <p:spPr>
            <a:xfrm flipH="1">
              <a:off x="5022744" y="4682777"/>
              <a:ext cx="1" cy="1324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726C680-39E1-FB47-98D0-68B899E306BC}"/>
                </a:ext>
              </a:extLst>
            </p:cNvPr>
            <p:cNvCxnSpPr>
              <a:cxnSpLocks/>
              <a:stCxn id="26" idx="6"/>
              <a:endCxn id="27" idx="2"/>
            </p:cNvCxnSpPr>
            <p:nvPr/>
          </p:nvCxnSpPr>
          <p:spPr>
            <a:xfrm>
              <a:off x="3785129" y="6252005"/>
              <a:ext cx="993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D5946C-B6E7-EC4F-AD2D-43EF979840DA}"/>
                </a:ext>
              </a:extLst>
            </p:cNvPr>
            <p:cNvCxnSpPr>
              <a:cxnSpLocks/>
              <a:stCxn id="10" idx="5"/>
              <a:endCxn id="27" idx="1"/>
            </p:cNvCxnSpPr>
            <p:nvPr/>
          </p:nvCxnSpPr>
          <p:spPr>
            <a:xfrm>
              <a:off x="3713534" y="4611181"/>
              <a:ext cx="1136362" cy="1467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49B488-5E58-0D4B-95D5-2D524D20FFCC}"/>
                </a:ext>
              </a:extLst>
            </p:cNvPr>
            <p:cNvCxnSpPr>
              <a:cxnSpLocks/>
              <a:stCxn id="26" idx="7"/>
              <a:endCxn id="23" idx="3"/>
            </p:cNvCxnSpPr>
            <p:nvPr/>
          </p:nvCxnSpPr>
          <p:spPr>
            <a:xfrm flipV="1">
              <a:off x="3713533" y="4611181"/>
              <a:ext cx="1136364" cy="1467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4AAF52-EA29-5F43-858C-A25934203265}"/>
                </a:ext>
              </a:extLst>
            </p:cNvPr>
            <p:cNvCxnSpPr>
              <a:cxnSpLocks/>
              <a:stCxn id="24" idx="6"/>
              <a:endCxn id="25" idx="2"/>
            </p:cNvCxnSpPr>
            <p:nvPr/>
          </p:nvCxnSpPr>
          <p:spPr>
            <a:xfrm>
              <a:off x="2908374" y="5429649"/>
              <a:ext cx="2762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17B8CF-522E-A049-9736-50A681E83269}"/>
                </a:ext>
              </a:extLst>
            </p:cNvPr>
            <p:cNvCxnSpPr>
              <a:cxnSpLocks/>
              <a:stCxn id="24" idx="6"/>
              <a:endCxn id="27" idx="1"/>
            </p:cNvCxnSpPr>
            <p:nvPr/>
          </p:nvCxnSpPr>
          <p:spPr>
            <a:xfrm>
              <a:off x="2908374" y="5429649"/>
              <a:ext cx="1941522" cy="64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4107DE-6A10-CC45-9C46-3A54FEA1BD43}"/>
                </a:ext>
              </a:extLst>
            </p:cNvPr>
            <p:cNvCxnSpPr>
              <a:cxnSpLocks/>
              <a:stCxn id="26" idx="7"/>
              <a:endCxn id="25" idx="2"/>
            </p:cNvCxnSpPr>
            <p:nvPr/>
          </p:nvCxnSpPr>
          <p:spPr>
            <a:xfrm flipV="1">
              <a:off x="3713533" y="5429649"/>
              <a:ext cx="1957681" cy="649508"/>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FFC3504-160F-8840-989E-203207C3813A}"/>
                </a:ext>
              </a:extLst>
            </p:cNvPr>
            <p:cNvSpPr txBox="1"/>
            <p:nvPr/>
          </p:nvSpPr>
          <p:spPr>
            <a:xfrm>
              <a:off x="5933175" y="4070564"/>
              <a:ext cx="362600" cy="369332"/>
            </a:xfrm>
            <a:prstGeom prst="rect">
              <a:avLst/>
            </a:prstGeom>
            <a:noFill/>
          </p:spPr>
          <p:txBody>
            <a:bodyPr wrap="none" rtlCol="0">
              <a:spAutoFit/>
            </a:bodyPr>
            <a:lstStyle/>
            <a:p>
              <a:r>
                <a:rPr lang="en-US" dirty="0">
                  <a:solidFill>
                    <a:schemeClr val="accent1"/>
                  </a:solidFill>
                </a:rPr>
                <a:t>G</a:t>
              </a:r>
            </a:p>
          </p:txBody>
        </p:sp>
        <p:sp>
          <p:nvSpPr>
            <p:cNvPr id="60" name="TextBox 59">
              <a:extLst>
                <a:ext uri="{FF2B5EF4-FFF2-40B4-BE49-F238E27FC236}">
                  <a16:creationId xmlns:a16="http://schemas.microsoft.com/office/drawing/2014/main" id="{2AD8A967-5C47-8541-BBA2-170D99393732}"/>
                </a:ext>
              </a:extLst>
            </p:cNvPr>
            <p:cNvSpPr txBox="1"/>
            <p:nvPr/>
          </p:nvSpPr>
          <p:spPr>
            <a:xfrm>
              <a:off x="5784490" y="4350007"/>
              <a:ext cx="566181" cy="369332"/>
            </a:xfrm>
            <a:prstGeom prst="rect">
              <a:avLst/>
            </a:prstGeom>
            <a:noFill/>
          </p:spPr>
          <p:txBody>
            <a:bodyPr wrap="none" rtlCol="0">
              <a:spAutoFit/>
            </a:bodyPr>
            <a:lstStyle/>
            <a:p>
              <a:r>
                <a:rPr lang="en-US" dirty="0">
                  <a:solidFill>
                    <a:schemeClr val="accent1"/>
                  </a:solidFill>
                </a:rPr>
                <a:t>k=4</a:t>
              </a:r>
            </a:p>
          </p:txBody>
        </p:sp>
      </p:grpSp>
      <p:sp>
        <p:nvSpPr>
          <p:cNvPr id="62" name="Right Arrow 61">
            <a:extLst>
              <a:ext uri="{FF2B5EF4-FFF2-40B4-BE49-F238E27FC236}">
                <a16:creationId xmlns:a16="http://schemas.microsoft.com/office/drawing/2014/main" id="{6A534F3C-6991-8845-83AA-9C5FC061C0D5}"/>
              </a:ext>
            </a:extLst>
          </p:cNvPr>
          <p:cNvSpPr/>
          <p:nvPr/>
        </p:nvSpPr>
        <p:spPr>
          <a:xfrm>
            <a:off x="5930857" y="5256801"/>
            <a:ext cx="886402" cy="32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61B8BD7-61BA-5F44-ADB9-1381B28EE2CA}"/>
              </a:ext>
            </a:extLst>
          </p:cNvPr>
          <p:cNvSpPr/>
          <p:nvPr/>
        </p:nvSpPr>
        <p:spPr>
          <a:xfrm>
            <a:off x="6990106" y="4005256"/>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32DCF173-D7FB-3349-A2E5-B16B1C68689F}"/>
              </a:ext>
            </a:extLst>
          </p:cNvPr>
          <p:cNvSpPr txBox="1"/>
          <p:nvPr/>
        </p:nvSpPr>
        <p:spPr>
          <a:xfrm>
            <a:off x="10768553" y="4047028"/>
            <a:ext cx="413896" cy="369332"/>
          </a:xfrm>
          <a:prstGeom prst="rect">
            <a:avLst/>
          </a:prstGeom>
          <a:noFill/>
        </p:spPr>
        <p:txBody>
          <a:bodyPr wrap="none" rtlCol="0">
            <a:spAutoFit/>
          </a:bodyPr>
          <a:lstStyle/>
          <a:p>
            <a:r>
              <a:rPr lang="en-US" dirty="0">
                <a:solidFill>
                  <a:schemeClr val="accent1"/>
                </a:solidFill>
              </a:rPr>
              <a:t>G’</a:t>
            </a:r>
          </a:p>
        </p:txBody>
      </p:sp>
      <p:sp>
        <p:nvSpPr>
          <p:cNvPr id="82" name="TextBox 81">
            <a:extLst>
              <a:ext uri="{FF2B5EF4-FFF2-40B4-BE49-F238E27FC236}">
                <a16:creationId xmlns:a16="http://schemas.microsoft.com/office/drawing/2014/main" id="{20E0DE65-7BE3-0440-82BB-8B8BE8A8352F}"/>
              </a:ext>
            </a:extLst>
          </p:cNvPr>
          <p:cNvSpPr txBox="1"/>
          <p:nvPr/>
        </p:nvSpPr>
        <p:spPr>
          <a:xfrm>
            <a:off x="10619868" y="4326471"/>
            <a:ext cx="527709" cy="369332"/>
          </a:xfrm>
          <a:prstGeom prst="rect">
            <a:avLst/>
          </a:prstGeom>
          <a:noFill/>
        </p:spPr>
        <p:txBody>
          <a:bodyPr wrap="none" rtlCol="0">
            <a:spAutoFit/>
          </a:bodyPr>
          <a:lstStyle/>
          <a:p>
            <a:r>
              <a:rPr lang="en-US" dirty="0">
                <a:solidFill>
                  <a:schemeClr val="accent1"/>
                </a:solidFill>
              </a:rPr>
              <a:t>k=?</a:t>
            </a:r>
          </a:p>
        </p:txBody>
      </p:sp>
      <p:sp>
        <p:nvSpPr>
          <p:cNvPr id="83" name="TextBox 82">
            <a:extLst>
              <a:ext uri="{FF2B5EF4-FFF2-40B4-BE49-F238E27FC236}">
                <a16:creationId xmlns:a16="http://schemas.microsoft.com/office/drawing/2014/main" id="{88934593-1608-AE4A-905A-4E195A51F7F5}"/>
              </a:ext>
            </a:extLst>
          </p:cNvPr>
          <p:cNvSpPr txBox="1"/>
          <p:nvPr/>
        </p:nvSpPr>
        <p:spPr>
          <a:xfrm>
            <a:off x="8970628" y="5055504"/>
            <a:ext cx="381601" cy="661720"/>
          </a:xfrm>
          <a:prstGeom prst="rect">
            <a:avLst/>
          </a:prstGeom>
          <a:noFill/>
        </p:spPr>
        <p:txBody>
          <a:bodyPr wrap="square" rtlCol="0">
            <a:spAutoFit/>
          </a:bodyPr>
          <a:lstStyle/>
          <a:p>
            <a:r>
              <a:rPr lang="en-US" sz="3700" dirty="0">
                <a:solidFill>
                  <a:schemeClr val="accent1"/>
                </a:solidFill>
              </a:rPr>
              <a:t>?</a:t>
            </a:r>
          </a:p>
        </p:txBody>
      </p:sp>
    </p:spTree>
    <p:extLst>
      <p:ext uri="{BB962C8B-B14F-4D97-AF65-F5344CB8AC3E}">
        <p14:creationId xmlns:p14="http://schemas.microsoft.com/office/powerpoint/2010/main" val="31638424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EF859B45-EF18-B345-AECB-BD00FC6A9752}"/>
              </a:ext>
            </a:extLst>
          </p:cNvPr>
          <p:cNvSpPr txBox="1">
            <a:spLocks/>
          </p:cNvSpPr>
          <p:nvPr/>
        </p:nvSpPr>
        <p:spPr>
          <a:xfrm>
            <a:off x="2297178" y="1111938"/>
            <a:ext cx="2824091" cy="983206"/>
          </a:xfrm>
          <a:prstGeom prst="rect">
            <a:avLst/>
          </a:prstGeom>
          <a:solidFill>
            <a:schemeClr val="tx1">
              <a:lumMod val="95000"/>
            </a:schemeClr>
          </a:solidFill>
          <a:ln>
            <a:solidFill>
              <a:schemeClr val="bg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solidFill>
              </a:rPr>
              <a:t>Given a graph G, integer k, and looking for a clique of size k </a:t>
            </a:r>
          </a:p>
        </p:txBody>
      </p:sp>
      <p:sp>
        <p:nvSpPr>
          <p:cNvPr id="14" name="Content Placeholder 2">
            <a:extLst>
              <a:ext uri="{FF2B5EF4-FFF2-40B4-BE49-F238E27FC236}">
                <a16:creationId xmlns:a16="http://schemas.microsoft.com/office/drawing/2014/main" id="{8F469F0E-B5F5-904E-A3B9-3394A402CDB3}"/>
              </a:ext>
            </a:extLst>
          </p:cNvPr>
          <p:cNvSpPr txBox="1">
            <a:spLocks/>
          </p:cNvSpPr>
          <p:nvPr/>
        </p:nvSpPr>
        <p:spPr>
          <a:xfrm>
            <a:off x="7157380" y="1111938"/>
            <a:ext cx="2824091" cy="983206"/>
          </a:xfrm>
          <a:prstGeom prst="rect">
            <a:avLst/>
          </a:prstGeom>
          <a:solidFill>
            <a:schemeClr val="tx1">
              <a:lumMod val="95000"/>
            </a:schemeClr>
          </a:solidFill>
          <a:ln>
            <a:solidFill>
              <a:schemeClr val="bg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solidFill>
              </a:rPr>
              <a:t>graph G’, integer k’, and looking for a vertex cover of size k’</a:t>
            </a:r>
          </a:p>
        </p:txBody>
      </p:sp>
      <p:sp>
        <p:nvSpPr>
          <p:cNvPr id="9" name="Right Arrow 8">
            <a:extLst>
              <a:ext uri="{FF2B5EF4-FFF2-40B4-BE49-F238E27FC236}">
                <a16:creationId xmlns:a16="http://schemas.microsoft.com/office/drawing/2014/main" id="{9BD62CDE-1F15-4042-9EA6-2FFCE5E6D04D}"/>
              </a:ext>
            </a:extLst>
          </p:cNvPr>
          <p:cNvSpPr/>
          <p:nvPr/>
        </p:nvSpPr>
        <p:spPr>
          <a:xfrm>
            <a:off x="5378833" y="1440578"/>
            <a:ext cx="1520982" cy="325925"/>
          </a:xfrm>
          <a:prstGeom prst="rightArrow">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FC5802DC-BC04-DE41-887A-6C09CC32C387}"/>
              </a:ext>
            </a:extLst>
          </p:cNvPr>
          <p:cNvGrpSpPr/>
          <p:nvPr/>
        </p:nvGrpSpPr>
        <p:grpSpPr>
          <a:xfrm>
            <a:off x="1321813" y="3449376"/>
            <a:ext cx="4200807" cy="2679826"/>
            <a:chOff x="2154728" y="4028792"/>
            <a:chExt cx="4200807" cy="2679826"/>
          </a:xfrm>
        </p:grpSpPr>
        <p:sp>
          <p:nvSpPr>
            <p:cNvPr id="58" name="Rectangle 57">
              <a:extLst>
                <a:ext uri="{FF2B5EF4-FFF2-40B4-BE49-F238E27FC236}">
                  <a16:creationId xmlns:a16="http://schemas.microsoft.com/office/drawing/2014/main" id="{52B1A68B-677E-4C4F-A58B-285960ED2E3E}"/>
                </a:ext>
              </a:extLst>
            </p:cNvPr>
            <p:cNvSpPr/>
            <p:nvPr/>
          </p:nvSpPr>
          <p:spPr>
            <a:xfrm>
              <a:off x="2154728" y="4028792"/>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0A4B83-4CB6-3E46-9F8A-0306DBC686D3}"/>
                </a:ext>
              </a:extLst>
            </p:cNvPr>
            <p:cNvSpPr/>
            <p:nvPr/>
          </p:nvSpPr>
          <p:spPr>
            <a:xfrm>
              <a:off x="3296243" y="419389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3" name="Oval 22">
              <a:extLst>
                <a:ext uri="{FF2B5EF4-FFF2-40B4-BE49-F238E27FC236}">
                  <a16:creationId xmlns:a16="http://schemas.microsoft.com/office/drawing/2014/main" id="{3FBBD169-F2CB-9C4B-8FF6-A770D421CE08}"/>
                </a:ext>
              </a:extLst>
            </p:cNvPr>
            <p:cNvSpPr/>
            <p:nvPr/>
          </p:nvSpPr>
          <p:spPr>
            <a:xfrm>
              <a:off x="4778301" y="419389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4" name="Oval 23">
              <a:extLst>
                <a:ext uri="{FF2B5EF4-FFF2-40B4-BE49-F238E27FC236}">
                  <a16:creationId xmlns:a16="http://schemas.microsoft.com/office/drawing/2014/main" id="{C995F22B-2B74-7E4F-8635-20BEDD5E1BF6}"/>
                </a:ext>
              </a:extLst>
            </p:cNvPr>
            <p:cNvSpPr/>
            <p:nvPr/>
          </p:nvSpPr>
          <p:spPr>
            <a:xfrm>
              <a:off x="2419487" y="518520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5" name="Oval 24">
              <a:extLst>
                <a:ext uri="{FF2B5EF4-FFF2-40B4-BE49-F238E27FC236}">
                  <a16:creationId xmlns:a16="http://schemas.microsoft.com/office/drawing/2014/main" id="{B76A0903-9EB0-D44D-B6A0-08D651F65DC4}"/>
                </a:ext>
              </a:extLst>
            </p:cNvPr>
            <p:cNvSpPr/>
            <p:nvPr/>
          </p:nvSpPr>
          <p:spPr>
            <a:xfrm>
              <a:off x="5671214" y="518520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6" name="Oval 25">
              <a:extLst>
                <a:ext uri="{FF2B5EF4-FFF2-40B4-BE49-F238E27FC236}">
                  <a16:creationId xmlns:a16="http://schemas.microsoft.com/office/drawing/2014/main" id="{553DFFE1-926C-3A46-A69E-28F422017FD5}"/>
                </a:ext>
              </a:extLst>
            </p:cNvPr>
            <p:cNvSpPr/>
            <p:nvPr/>
          </p:nvSpPr>
          <p:spPr>
            <a:xfrm>
              <a:off x="3296242" y="600756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27" name="Oval 26">
              <a:extLst>
                <a:ext uri="{FF2B5EF4-FFF2-40B4-BE49-F238E27FC236}">
                  <a16:creationId xmlns:a16="http://schemas.microsoft.com/office/drawing/2014/main" id="{7C39BCCB-A6F2-7348-855E-003491E529E9}"/>
                </a:ext>
              </a:extLst>
            </p:cNvPr>
            <p:cNvSpPr/>
            <p:nvPr/>
          </p:nvSpPr>
          <p:spPr>
            <a:xfrm>
              <a:off x="4778300" y="600756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29" name="Straight Connector 28">
              <a:extLst>
                <a:ext uri="{FF2B5EF4-FFF2-40B4-BE49-F238E27FC236}">
                  <a16:creationId xmlns:a16="http://schemas.microsoft.com/office/drawing/2014/main" id="{688F8695-7A8B-A647-B4FE-24A5538AE867}"/>
                </a:ext>
              </a:extLst>
            </p:cNvPr>
            <p:cNvCxnSpPr>
              <a:stCxn id="24" idx="7"/>
              <a:endCxn id="10" idx="3"/>
            </p:cNvCxnSpPr>
            <p:nvPr/>
          </p:nvCxnSpPr>
          <p:spPr>
            <a:xfrm flipV="1">
              <a:off x="2836778" y="4611181"/>
              <a:ext cx="531061"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170FF9-E530-9542-AD9B-0322EE0CDBEB}"/>
                </a:ext>
              </a:extLst>
            </p:cNvPr>
            <p:cNvCxnSpPr>
              <a:cxnSpLocks/>
              <a:stCxn id="26" idx="0"/>
              <a:endCxn id="10" idx="4"/>
            </p:cNvCxnSpPr>
            <p:nvPr/>
          </p:nvCxnSpPr>
          <p:spPr>
            <a:xfrm flipV="1">
              <a:off x="3540686" y="4682777"/>
              <a:ext cx="1" cy="1324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824425-3D77-B944-8DA2-ED6F7F73CBC7}"/>
                </a:ext>
              </a:extLst>
            </p:cNvPr>
            <p:cNvCxnSpPr>
              <a:cxnSpLocks/>
              <a:stCxn id="23" idx="2"/>
              <a:endCxn id="10" idx="6"/>
            </p:cNvCxnSpPr>
            <p:nvPr/>
          </p:nvCxnSpPr>
          <p:spPr>
            <a:xfrm flipH="1">
              <a:off x="3785130" y="4438334"/>
              <a:ext cx="993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A21A7A-2AFA-F04C-BCAC-0E33835F7DF9}"/>
                </a:ext>
              </a:extLst>
            </p:cNvPr>
            <p:cNvCxnSpPr>
              <a:cxnSpLocks/>
              <a:stCxn id="23" idx="4"/>
              <a:endCxn id="27" idx="0"/>
            </p:cNvCxnSpPr>
            <p:nvPr/>
          </p:nvCxnSpPr>
          <p:spPr>
            <a:xfrm flipH="1">
              <a:off x="5022744" y="4682777"/>
              <a:ext cx="1" cy="13247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726C680-39E1-FB47-98D0-68B899E306BC}"/>
                </a:ext>
              </a:extLst>
            </p:cNvPr>
            <p:cNvCxnSpPr>
              <a:cxnSpLocks/>
              <a:stCxn id="26" idx="6"/>
              <a:endCxn id="27" idx="2"/>
            </p:cNvCxnSpPr>
            <p:nvPr/>
          </p:nvCxnSpPr>
          <p:spPr>
            <a:xfrm>
              <a:off x="3785129" y="6252005"/>
              <a:ext cx="9931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D5946C-B6E7-EC4F-AD2D-43EF979840DA}"/>
                </a:ext>
              </a:extLst>
            </p:cNvPr>
            <p:cNvCxnSpPr>
              <a:cxnSpLocks/>
              <a:stCxn id="10" idx="5"/>
              <a:endCxn id="27" idx="1"/>
            </p:cNvCxnSpPr>
            <p:nvPr/>
          </p:nvCxnSpPr>
          <p:spPr>
            <a:xfrm>
              <a:off x="3713534" y="4611181"/>
              <a:ext cx="1136362" cy="1467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49B488-5E58-0D4B-95D5-2D524D20FFCC}"/>
                </a:ext>
              </a:extLst>
            </p:cNvPr>
            <p:cNvCxnSpPr>
              <a:cxnSpLocks/>
              <a:stCxn id="26" idx="7"/>
              <a:endCxn id="23" idx="3"/>
            </p:cNvCxnSpPr>
            <p:nvPr/>
          </p:nvCxnSpPr>
          <p:spPr>
            <a:xfrm flipV="1">
              <a:off x="3713533" y="4611181"/>
              <a:ext cx="1136364" cy="1467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4AAF52-EA29-5F43-858C-A25934203265}"/>
                </a:ext>
              </a:extLst>
            </p:cNvPr>
            <p:cNvCxnSpPr>
              <a:cxnSpLocks/>
              <a:stCxn id="24" idx="6"/>
              <a:endCxn id="25" idx="2"/>
            </p:cNvCxnSpPr>
            <p:nvPr/>
          </p:nvCxnSpPr>
          <p:spPr>
            <a:xfrm>
              <a:off x="2908374" y="5429649"/>
              <a:ext cx="2762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17B8CF-522E-A049-9736-50A681E83269}"/>
                </a:ext>
              </a:extLst>
            </p:cNvPr>
            <p:cNvCxnSpPr>
              <a:cxnSpLocks/>
              <a:stCxn id="24" idx="6"/>
              <a:endCxn id="27" idx="1"/>
            </p:cNvCxnSpPr>
            <p:nvPr/>
          </p:nvCxnSpPr>
          <p:spPr>
            <a:xfrm>
              <a:off x="2908374" y="5429649"/>
              <a:ext cx="1941522" cy="64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4107DE-6A10-CC45-9C46-3A54FEA1BD43}"/>
                </a:ext>
              </a:extLst>
            </p:cNvPr>
            <p:cNvCxnSpPr>
              <a:cxnSpLocks/>
              <a:stCxn id="26" idx="7"/>
              <a:endCxn id="25" idx="2"/>
            </p:cNvCxnSpPr>
            <p:nvPr/>
          </p:nvCxnSpPr>
          <p:spPr>
            <a:xfrm flipV="1">
              <a:off x="3713533" y="5429649"/>
              <a:ext cx="1957681" cy="649508"/>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FFC3504-160F-8840-989E-203207C3813A}"/>
                </a:ext>
              </a:extLst>
            </p:cNvPr>
            <p:cNvSpPr txBox="1"/>
            <p:nvPr/>
          </p:nvSpPr>
          <p:spPr>
            <a:xfrm>
              <a:off x="5933175" y="4070564"/>
              <a:ext cx="362600" cy="369332"/>
            </a:xfrm>
            <a:prstGeom prst="rect">
              <a:avLst/>
            </a:prstGeom>
            <a:noFill/>
          </p:spPr>
          <p:txBody>
            <a:bodyPr wrap="none" rtlCol="0">
              <a:spAutoFit/>
            </a:bodyPr>
            <a:lstStyle/>
            <a:p>
              <a:r>
                <a:rPr lang="en-US" dirty="0">
                  <a:solidFill>
                    <a:schemeClr val="accent1"/>
                  </a:solidFill>
                </a:rPr>
                <a:t>G</a:t>
              </a:r>
            </a:p>
          </p:txBody>
        </p:sp>
        <p:sp>
          <p:nvSpPr>
            <p:cNvPr id="60" name="TextBox 59">
              <a:extLst>
                <a:ext uri="{FF2B5EF4-FFF2-40B4-BE49-F238E27FC236}">
                  <a16:creationId xmlns:a16="http://schemas.microsoft.com/office/drawing/2014/main" id="{2AD8A967-5C47-8541-BBA2-170D99393732}"/>
                </a:ext>
              </a:extLst>
            </p:cNvPr>
            <p:cNvSpPr txBox="1"/>
            <p:nvPr/>
          </p:nvSpPr>
          <p:spPr>
            <a:xfrm>
              <a:off x="5784490" y="4350007"/>
              <a:ext cx="566181" cy="369332"/>
            </a:xfrm>
            <a:prstGeom prst="rect">
              <a:avLst/>
            </a:prstGeom>
            <a:noFill/>
          </p:spPr>
          <p:txBody>
            <a:bodyPr wrap="none" rtlCol="0">
              <a:spAutoFit/>
            </a:bodyPr>
            <a:lstStyle/>
            <a:p>
              <a:r>
                <a:rPr lang="en-US" dirty="0">
                  <a:solidFill>
                    <a:schemeClr val="accent1"/>
                  </a:solidFill>
                </a:rPr>
                <a:t>k=4</a:t>
              </a:r>
            </a:p>
          </p:txBody>
        </p:sp>
      </p:grpSp>
      <p:sp>
        <p:nvSpPr>
          <p:cNvPr id="62" name="Right Arrow 61">
            <a:extLst>
              <a:ext uri="{FF2B5EF4-FFF2-40B4-BE49-F238E27FC236}">
                <a16:creationId xmlns:a16="http://schemas.microsoft.com/office/drawing/2014/main" id="{6A534F3C-6991-8845-83AA-9C5FC061C0D5}"/>
              </a:ext>
            </a:extLst>
          </p:cNvPr>
          <p:cNvSpPr/>
          <p:nvPr/>
        </p:nvSpPr>
        <p:spPr>
          <a:xfrm>
            <a:off x="5695467" y="4677385"/>
            <a:ext cx="886402" cy="32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034F391B-9FFD-1F4B-96ED-B56807869288}"/>
                  </a:ext>
                </a:extLst>
              </p:cNvPr>
              <p:cNvSpPr txBox="1">
                <a:spLocks/>
              </p:cNvSpPr>
              <p:nvPr/>
            </p:nvSpPr>
            <p:spPr>
              <a:xfrm>
                <a:off x="1321814" y="2712962"/>
                <a:ext cx="9625246" cy="4531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tx1">
                        <a:lumMod val="95000"/>
                      </a:schemeClr>
                    </a:solidFill>
                  </a:rPr>
                  <a:t>Simply flip the edges that exist in G and set k to </a:t>
                </a:r>
                <a14:m>
                  <m:oMath xmlns:m="http://schemas.openxmlformats.org/officeDocument/2006/math">
                    <m:d>
                      <m:dPr>
                        <m:begChr m:val="|"/>
                        <m:endChr m:val="|"/>
                        <m:ctrlPr>
                          <a:rPr lang="en-US" sz="1800" b="0" i="1" smtClean="0">
                            <a:solidFill>
                              <a:schemeClr val="tx1">
                                <a:lumMod val="95000"/>
                              </a:schemeClr>
                            </a:solidFill>
                            <a:latin typeface="Cambria Math" panose="02040503050406030204" pitchFamily="18" charset="0"/>
                          </a:rPr>
                        </m:ctrlPr>
                      </m:dPr>
                      <m:e>
                        <m:r>
                          <a:rPr lang="en-US" sz="1800" b="0" i="1" smtClean="0">
                            <a:solidFill>
                              <a:schemeClr val="tx1">
                                <a:lumMod val="95000"/>
                              </a:schemeClr>
                            </a:solidFill>
                            <a:latin typeface="Cambria Math" panose="02040503050406030204" pitchFamily="18" charset="0"/>
                          </a:rPr>
                          <m:t>𝑉</m:t>
                        </m:r>
                      </m:e>
                    </m:d>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𝑘</m:t>
                    </m:r>
                  </m:oMath>
                </a14:m>
                <a:endParaRPr lang="en-US" sz="1800" dirty="0">
                  <a:solidFill>
                    <a:schemeClr val="tx1">
                      <a:lumMod val="95000"/>
                    </a:schemeClr>
                  </a:solidFill>
                </a:endParaRPr>
              </a:p>
            </p:txBody>
          </p:sp>
        </mc:Choice>
        <mc:Fallback xmlns="">
          <p:sp>
            <p:nvSpPr>
              <p:cNvPr id="32" name="Content Placeholder 2">
                <a:extLst>
                  <a:ext uri="{FF2B5EF4-FFF2-40B4-BE49-F238E27FC236}">
                    <a16:creationId xmlns:a16="http://schemas.microsoft.com/office/drawing/2014/main" id="{034F391B-9FFD-1F4B-96ED-B56807869288}"/>
                  </a:ext>
                </a:extLst>
              </p:cNvPr>
              <p:cNvSpPr txBox="1">
                <a:spLocks noRot="1" noChangeAspect="1" noMove="1" noResize="1" noEditPoints="1" noAdjustHandles="1" noChangeArrowheads="1" noChangeShapeType="1" noTextEdit="1"/>
              </p:cNvSpPr>
              <p:nvPr/>
            </p:nvSpPr>
            <p:spPr>
              <a:xfrm>
                <a:off x="1321814" y="2712962"/>
                <a:ext cx="9625246" cy="453124"/>
              </a:xfrm>
              <a:prstGeom prst="rect">
                <a:avLst/>
              </a:prstGeom>
              <a:blipFill>
                <a:blip r:embed="rId3"/>
                <a:stretch>
                  <a:fillRect b="-5405"/>
                </a:stretch>
              </a:blipFill>
              <a:ln>
                <a:solidFill>
                  <a:schemeClr val="tx1">
                    <a:lumMod val="95000"/>
                  </a:schemeClr>
                </a:solidFill>
              </a:ln>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B0040974-91DE-3049-B0FC-010E101387A1}"/>
              </a:ext>
            </a:extLst>
          </p:cNvPr>
          <p:cNvGrpSpPr/>
          <p:nvPr/>
        </p:nvGrpSpPr>
        <p:grpSpPr>
          <a:xfrm>
            <a:off x="6730661" y="3449376"/>
            <a:ext cx="4200807" cy="2679826"/>
            <a:chOff x="6730661" y="3449376"/>
            <a:chExt cx="4200807" cy="2679826"/>
          </a:xfrm>
        </p:grpSpPr>
        <p:sp>
          <p:nvSpPr>
            <p:cNvPr id="35" name="Rectangle 34">
              <a:extLst>
                <a:ext uri="{FF2B5EF4-FFF2-40B4-BE49-F238E27FC236}">
                  <a16:creationId xmlns:a16="http://schemas.microsoft.com/office/drawing/2014/main" id="{53E42735-58C1-9544-B146-9E2893975413}"/>
                </a:ext>
              </a:extLst>
            </p:cNvPr>
            <p:cNvSpPr/>
            <p:nvPr/>
          </p:nvSpPr>
          <p:spPr>
            <a:xfrm>
              <a:off x="6730661" y="3449376"/>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342735-5573-0F45-B281-C6809641AF5E}"/>
                </a:ext>
              </a:extLst>
            </p:cNvPr>
            <p:cNvSpPr/>
            <p:nvPr/>
          </p:nvSpPr>
          <p:spPr>
            <a:xfrm>
              <a:off x="7872176" y="3614474"/>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8" name="Oval 37">
              <a:extLst>
                <a:ext uri="{FF2B5EF4-FFF2-40B4-BE49-F238E27FC236}">
                  <a16:creationId xmlns:a16="http://schemas.microsoft.com/office/drawing/2014/main" id="{A11E7672-2211-214F-A0D0-62289A6EBD9B}"/>
                </a:ext>
              </a:extLst>
            </p:cNvPr>
            <p:cNvSpPr/>
            <p:nvPr/>
          </p:nvSpPr>
          <p:spPr>
            <a:xfrm>
              <a:off x="9354234" y="3614474"/>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39" name="Oval 38">
              <a:extLst>
                <a:ext uri="{FF2B5EF4-FFF2-40B4-BE49-F238E27FC236}">
                  <a16:creationId xmlns:a16="http://schemas.microsoft.com/office/drawing/2014/main" id="{E2E21B37-C9C2-7640-B0FB-709FF81E35E1}"/>
                </a:ext>
              </a:extLst>
            </p:cNvPr>
            <p:cNvSpPr/>
            <p:nvPr/>
          </p:nvSpPr>
          <p:spPr>
            <a:xfrm>
              <a:off x="6995420" y="4605789"/>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41" name="Oval 40">
              <a:extLst>
                <a:ext uri="{FF2B5EF4-FFF2-40B4-BE49-F238E27FC236}">
                  <a16:creationId xmlns:a16="http://schemas.microsoft.com/office/drawing/2014/main" id="{814010A0-F18B-6A4C-B0AD-6AE90988D79A}"/>
                </a:ext>
              </a:extLst>
            </p:cNvPr>
            <p:cNvSpPr/>
            <p:nvPr/>
          </p:nvSpPr>
          <p:spPr>
            <a:xfrm>
              <a:off x="10247147" y="4605789"/>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42" name="Oval 41">
              <a:extLst>
                <a:ext uri="{FF2B5EF4-FFF2-40B4-BE49-F238E27FC236}">
                  <a16:creationId xmlns:a16="http://schemas.microsoft.com/office/drawing/2014/main" id="{6DD9791A-8B0F-7E4C-94D5-E62BB9A01002}"/>
                </a:ext>
              </a:extLst>
            </p:cNvPr>
            <p:cNvSpPr/>
            <p:nvPr/>
          </p:nvSpPr>
          <p:spPr>
            <a:xfrm>
              <a:off x="7872175" y="542814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44" name="Oval 43">
              <a:extLst>
                <a:ext uri="{FF2B5EF4-FFF2-40B4-BE49-F238E27FC236}">
                  <a16:creationId xmlns:a16="http://schemas.microsoft.com/office/drawing/2014/main" id="{10D40AB0-3169-D94D-B24B-E68826BF2001}"/>
                </a:ext>
              </a:extLst>
            </p:cNvPr>
            <p:cNvSpPr/>
            <p:nvPr/>
          </p:nvSpPr>
          <p:spPr>
            <a:xfrm>
              <a:off x="9354233" y="542814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51" name="Straight Connector 50">
              <a:extLst>
                <a:ext uri="{FF2B5EF4-FFF2-40B4-BE49-F238E27FC236}">
                  <a16:creationId xmlns:a16="http://schemas.microsoft.com/office/drawing/2014/main" id="{9C626810-6ECD-7540-B233-F540D16CDEAC}"/>
                </a:ext>
              </a:extLst>
            </p:cNvPr>
            <p:cNvCxnSpPr>
              <a:cxnSpLocks/>
              <a:stCxn id="39" idx="7"/>
              <a:endCxn id="38" idx="3"/>
            </p:cNvCxnSpPr>
            <p:nvPr/>
          </p:nvCxnSpPr>
          <p:spPr>
            <a:xfrm flipV="1">
              <a:off x="7412711" y="4031765"/>
              <a:ext cx="2013119"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4647CC-9975-054F-9B94-7FFF2611EABB}"/>
                </a:ext>
              </a:extLst>
            </p:cNvPr>
            <p:cNvCxnSpPr>
              <a:cxnSpLocks/>
              <a:stCxn id="42" idx="1"/>
              <a:endCxn id="39" idx="5"/>
            </p:cNvCxnSpPr>
            <p:nvPr/>
          </p:nvCxnSpPr>
          <p:spPr>
            <a:xfrm flipH="1" flipV="1">
              <a:off x="7412711" y="5023080"/>
              <a:ext cx="531060" cy="476661"/>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0F2170B-3E18-1346-B1A8-A33BF2F4D5D2}"/>
                </a:ext>
              </a:extLst>
            </p:cNvPr>
            <p:cNvSpPr txBox="1"/>
            <p:nvPr/>
          </p:nvSpPr>
          <p:spPr>
            <a:xfrm>
              <a:off x="10509108" y="3491148"/>
              <a:ext cx="362600" cy="369332"/>
            </a:xfrm>
            <a:prstGeom prst="rect">
              <a:avLst/>
            </a:prstGeom>
            <a:noFill/>
          </p:spPr>
          <p:txBody>
            <a:bodyPr wrap="none" rtlCol="0">
              <a:spAutoFit/>
            </a:bodyPr>
            <a:lstStyle/>
            <a:p>
              <a:r>
                <a:rPr lang="en-US" dirty="0">
                  <a:solidFill>
                    <a:schemeClr val="accent1"/>
                  </a:solidFill>
                </a:rPr>
                <a:t>G</a:t>
              </a:r>
            </a:p>
          </p:txBody>
        </p:sp>
        <p:sp>
          <p:nvSpPr>
            <p:cNvPr id="66" name="TextBox 65">
              <a:extLst>
                <a:ext uri="{FF2B5EF4-FFF2-40B4-BE49-F238E27FC236}">
                  <a16:creationId xmlns:a16="http://schemas.microsoft.com/office/drawing/2014/main" id="{5047B17C-7945-694B-9D61-811066590EE5}"/>
                </a:ext>
              </a:extLst>
            </p:cNvPr>
            <p:cNvSpPr txBox="1"/>
            <p:nvPr/>
          </p:nvSpPr>
          <p:spPr>
            <a:xfrm>
              <a:off x="10360423" y="3770591"/>
              <a:ext cx="566181" cy="369332"/>
            </a:xfrm>
            <a:prstGeom prst="rect">
              <a:avLst/>
            </a:prstGeom>
            <a:noFill/>
          </p:spPr>
          <p:txBody>
            <a:bodyPr wrap="none" rtlCol="0">
              <a:spAutoFit/>
            </a:bodyPr>
            <a:lstStyle/>
            <a:p>
              <a:r>
                <a:rPr lang="en-US" dirty="0">
                  <a:solidFill>
                    <a:schemeClr val="accent1"/>
                  </a:solidFill>
                </a:rPr>
                <a:t>k=2</a:t>
              </a:r>
            </a:p>
          </p:txBody>
        </p:sp>
        <p:cxnSp>
          <p:nvCxnSpPr>
            <p:cNvPr id="67" name="Straight Connector 66">
              <a:extLst>
                <a:ext uri="{FF2B5EF4-FFF2-40B4-BE49-F238E27FC236}">
                  <a16:creationId xmlns:a16="http://schemas.microsoft.com/office/drawing/2014/main" id="{8417E185-503F-9848-A8A3-CA5EBC68F787}"/>
                </a:ext>
              </a:extLst>
            </p:cNvPr>
            <p:cNvCxnSpPr>
              <a:cxnSpLocks/>
              <a:stCxn id="37" idx="5"/>
              <a:endCxn id="41" idx="2"/>
            </p:cNvCxnSpPr>
            <p:nvPr/>
          </p:nvCxnSpPr>
          <p:spPr>
            <a:xfrm>
              <a:off x="8289467" y="4031765"/>
              <a:ext cx="1957680" cy="818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01AC7DA-7191-B74F-AE06-2DA26738DF56}"/>
                </a:ext>
              </a:extLst>
            </p:cNvPr>
            <p:cNvCxnSpPr>
              <a:cxnSpLocks/>
              <a:stCxn id="41" idx="1"/>
              <a:endCxn id="38" idx="5"/>
            </p:cNvCxnSpPr>
            <p:nvPr/>
          </p:nvCxnSpPr>
          <p:spPr>
            <a:xfrm flipH="1" flipV="1">
              <a:off x="9771525" y="4031765"/>
              <a:ext cx="547218"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711E76-7D6F-D643-B25D-53CBEE936FD4}"/>
                </a:ext>
              </a:extLst>
            </p:cNvPr>
            <p:cNvCxnSpPr>
              <a:cxnSpLocks/>
              <a:stCxn id="44" idx="7"/>
              <a:endCxn id="41" idx="3"/>
            </p:cNvCxnSpPr>
            <p:nvPr/>
          </p:nvCxnSpPr>
          <p:spPr>
            <a:xfrm flipV="1">
              <a:off x="9771524" y="5023080"/>
              <a:ext cx="547219" cy="47666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57568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BA7C1DC-1C1F-C04D-B2D7-995BEB6406CF}"/>
              </a:ext>
            </a:extLst>
          </p:cNvPr>
          <p:cNvGrpSpPr/>
          <p:nvPr/>
        </p:nvGrpSpPr>
        <p:grpSpPr>
          <a:xfrm>
            <a:off x="1321813" y="1928402"/>
            <a:ext cx="4200807" cy="2679826"/>
            <a:chOff x="1321813" y="1928402"/>
            <a:chExt cx="4200807" cy="2679826"/>
          </a:xfrm>
        </p:grpSpPr>
        <p:sp>
          <p:nvSpPr>
            <p:cNvPr id="58" name="Rectangle 57">
              <a:extLst>
                <a:ext uri="{FF2B5EF4-FFF2-40B4-BE49-F238E27FC236}">
                  <a16:creationId xmlns:a16="http://schemas.microsoft.com/office/drawing/2014/main" id="{52B1A68B-677E-4C4F-A58B-285960ED2E3E}"/>
                </a:ext>
              </a:extLst>
            </p:cNvPr>
            <p:cNvSpPr/>
            <p:nvPr/>
          </p:nvSpPr>
          <p:spPr>
            <a:xfrm>
              <a:off x="1321813" y="1928402"/>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0A4B83-4CB6-3E46-9F8A-0306DBC686D3}"/>
                </a:ext>
              </a:extLst>
            </p:cNvPr>
            <p:cNvSpPr/>
            <p:nvPr/>
          </p:nvSpPr>
          <p:spPr>
            <a:xfrm>
              <a:off x="2463328" y="2093500"/>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3" name="Oval 22">
              <a:extLst>
                <a:ext uri="{FF2B5EF4-FFF2-40B4-BE49-F238E27FC236}">
                  <a16:creationId xmlns:a16="http://schemas.microsoft.com/office/drawing/2014/main" id="{3FBBD169-F2CB-9C4B-8FF6-A770D421CE08}"/>
                </a:ext>
              </a:extLst>
            </p:cNvPr>
            <p:cNvSpPr/>
            <p:nvPr/>
          </p:nvSpPr>
          <p:spPr>
            <a:xfrm>
              <a:off x="3945386" y="2093500"/>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4" name="Oval 23">
              <a:extLst>
                <a:ext uri="{FF2B5EF4-FFF2-40B4-BE49-F238E27FC236}">
                  <a16:creationId xmlns:a16="http://schemas.microsoft.com/office/drawing/2014/main" id="{C995F22B-2B74-7E4F-8635-20BEDD5E1BF6}"/>
                </a:ext>
              </a:extLst>
            </p:cNvPr>
            <p:cNvSpPr/>
            <p:nvPr/>
          </p:nvSpPr>
          <p:spPr>
            <a:xfrm>
              <a:off x="1586572" y="308481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5" name="Oval 24">
              <a:extLst>
                <a:ext uri="{FF2B5EF4-FFF2-40B4-BE49-F238E27FC236}">
                  <a16:creationId xmlns:a16="http://schemas.microsoft.com/office/drawing/2014/main" id="{B76A0903-9EB0-D44D-B6A0-08D651F65DC4}"/>
                </a:ext>
              </a:extLst>
            </p:cNvPr>
            <p:cNvSpPr/>
            <p:nvPr/>
          </p:nvSpPr>
          <p:spPr>
            <a:xfrm>
              <a:off x="4838299" y="308481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6" name="Oval 25">
              <a:extLst>
                <a:ext uri="{FF2B5EF4-FFF2-40B4-BE49-F238E27FC236}">
                  <a16:creationId xmlns:a16="http://schemas.microsoft.com/office/drawing/2014/main" id="{553DFFE1-926C-3A46-A69E-28F422017FD5}"/>
                </a:ext>
              </a:extLst>
            </p:cNvPr>
            <p:cNvSpPr/>
            <p:nvPr/>
          </p:nvSpPr>
          <p:spPr>
            <a:xfrm>
              <a:off x="2463327" y="3907171"/>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27" name="Oval 26">
              <a:extLst>
                <a:ext uri="{FF2B5EF4-FFF2-40B4-BE49-F238E27FC236}">
                  <a16:creationId xmlns:a16="http://schemas.microsoft.com/office/drawing/2014/main" id="{7C39BCCB-A6F2-7348-855E-003491E529E9}"/>
                </a:ext>
              </a:extLst>
            </p:cNvPr>
            <p:cNvSpPr/>
            <p:nvPr/>
          </p:nvSpPr>
          <p:spPr>
            <a:xfrm>
              <a:off x="3945385" y="3907171"/>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29" name="Straight Connector 28">
              <a:extLst>
                <a:ext uri="{FF2B5EF4-FFF2-40B4-BE49-F238E27FC236}">
                  <a16:creationId xmlns:a16="http://schemas.microsoft.com/office/drawing/2014/main" id="{688F8695-7A8B-A647-B4FE-24A5538AE867}"/>
                </a:ext>
              </a:extLst>
            </p:cNvPr>
            <p:cNvCxnSpPr>
              <a:stCxn id="24" idx="7"/>
              <a:endCxn id="10" idx="3"/>
            </p:cNvCxnSpPr>
            <p:nvPr/>
          </p:nvCxnSpPr>
          <p:spPr>
            <a:xfrm flipV="1">
              <a:off x="2003863" y="2510791"/>
              <a:ext cx="531061"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170FF9-E530-9542-AD9B-0322EE0CDBEB}"/>
                </a:ext>
              </a:extLst>
            </p:cNvPr>
            <p:cNvCxnSpPr>
              <a:cxnSpLocks/>
              <a:stCxn id="26" idx="0"/>
              <a:endCxn id="10" idx="4"/>
            </p:cNvCxnSpPr>
            <p:nvPr/>
          </p:nvCxnSpPr>
          <p:spPr>
            <a:xfrm flipV="1">
              <a:off x="2707771" y="2582387"/>
              <a:ext cx="1" cy="132478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824425-3D77-B944-8DA2-ED6F7F73CBC7}"/>
                </a:ext>
              </a:extLst>
            </p:cNvPr>
            <p:cNvCxnSpPr>
              <a:cxnSpLocks/>
              <a:stCxn id="23" idx="2"/>
              <a:endCxn id="10" idx="6"/>
            </p:cNvCxnSpPr>
            <p:nvPr/>
          </p:nvCxnSpPr>
          <p:spPr>
            <a:xfrm flipH="1">
              <a:off x="2952215" y="2337944"/>
              <a:ext cx="9931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A21A7A-2AFA-F04C-BCAC-0E33835F7DF9}"/>
                </a:ext>
              </a:extLst>
            </p:cNvPr>
            <p:cNvCxnSpPr>
              <a:cxnSpLocks/>
              <a:stCxn id="23" idx="4"/>
              <a:endCxn id="27" idx="0"/>
            </p:cNvCxnSpPr>
            <p:nvPr/>
          </p:nvCxnSpPr>
          <p:spPr>
            <a:xfrm flipH="1">
              <a:off x="4189829" y="2582387"/>
              <a:ext cx="1" cy="132478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726C680-39E1-FB47-98D0-68B899E306BC}"/>
                </a:ext>
              </a:extLst>
            </p:cNvPr>
            <p:cNvCxnSpPr>
              <a:cxnSpLocks/>
              <a:stCxn id="26" idx="6"/>
              <a:endCxn id="27" idx="2"/>
            </p:cNvCxnSpPr>
            <p:nvPr/>
          </p:nvCxnSpPr>
          <p:spPr>
            <a:xfrm>
              <a:off x="2952214" y="4151615"/>
              <a:ext cx="9931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D5946C-B6E7-EC4F-AD2D-43EF979840DA}"/>
                </a:ext>
              </a:extLst>
            </p:cNvPr>
            <p:cNvCxnSpPr>
              <a:cxnSpLocks/>
              <a:stCxn id="10" idx="5"/>
              <a:endCxn id="27" idx="1"/>
            </p:cNvCxnSpPr>
            <p:nvPr/>
          </p:nvCxnSpPr>
          <p:spPr>
            <a:xfrm>
              <a:off x="2880619" y="2510791"/>
              <a:ext cx="1136362" cy="146797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49B488-5E58-0D4B-95D5-2D524D20FFCC}"/>
                </a:ext>
              </a:extLst>
            </p:cNvPr>
            <p:cNvCxnSpPr>
              <a:cxnSpLocks/>
              <a:stCxn id="26" idx="7"/>
              <a:endCxn id="23" idx="3"/>
            </p:cNvCxnSpPr>
            <p:nvPr/>
          </p:nvCxnSpPr>
          <p:spPr>
            <a:xfrm flipV="1">
              <a:off x="2880618" y="2510791"/>
              <a:ext cx="1136364" cy="146797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4AAF52-EA29-5F43-858C-A25934203265}"/>
                </a:ext>
              </a:extLst>
            </p:cNvPr>
            <p:cNvCxnSpPr>
              <a:cxnSpLocks/>
              <a:stCxn id="24" idx="6"/>
              <a:endCxn id="25" idx="2"/>
            </p:cNvCxnSpPr>
            <p:nvPr/>
          </p:nvCxnSpPr>
          <p:spPr>
            <a:xfrm>
              <a:off x="2075459" y="3329259"/>
              <a:ext cx="2762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17B8CF-522E-A049-9736-50A681E83269}"/>
                </a:ext>
              </a:extLst>
            </p:cNvPr>
            <p:cNvCxnSpPr>
              <a:cxnSpLocks/>
              <a:stCxn id="24" idx="6"/>
              <a:endCxn id="27" idx="1"/>
            </p:cNvCxnSpPr>
            <p:nvPr/>
          </p:nvCxnSpPr>
          <p:spPr>
            <a:xfrm>
              <a:off x="2075459" y="3329259"/>
              <a:ext cx="1941522" cy="64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4107DE-6A10-CC45-9C46-3A54FEA1BD43}"/>
                </a:ext>
              </a:extLst>
            </p:cNvPr>
            <p:cNvCxnSpPr>
              <a:cxnSpLocks/>
              <a:stCxn id="26" idx="7"/>
              <a:endCxn id="25" idx="2"/>
            </p:cNvCxnSpPr>
            <p:nvPr/>
          </p:nvCxnSpPr>
          <p:spPr>
            <a:xfrm flipV="1">
              <a:off x="2880618" y="3329259"/>
              <a:ext cx="1957681" cy="649508"/>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FFC3504-160F-8840-989E-203207C3813A}"/>
                </a:ext>
              </a:extLst>
            </p:cNvPr>
            <p:cNvSpPr txBox="1"/>
            <p:nvPr/>
          </p:nvSpPr>
          <p:spPr>
            <a:xfrm>
              <a:off x="5100260" y="1970174"/>
              <a:ext cx="362600" cy="369332"/>
            </a:xfrm>
            <a:prstGeom prst="rect">
              <a:avLst/>
            </a:prstGeom>
            <a:noFill/>
          </p:spPr>
          <p:txBody>
            <a:bodyPr wrap="none" rtlCol="0">
              <a:spAutoFit/>
            </a:bodyPr>
            <a:lstStyle/>
            <a:p>
              <a:r>
                <a:rPr lang="en-US" dirty="0">
                  <a:solidFill>
                    <a:schemeClr val="accent1"/>
                  </a:solidFill>
                </a:rPr>
                <a:t>G</a:t>
              </a:r>
            </a:p>
          </p:txBody>
        </p:sp>
        <p:sp>
          <p:nvSpPr>
            <p:cNvPr id="60" name="TextBox 59">
              <a:extLst>
                <a:ext uri="{FF2B5EF4-FFF2-40B4-BE49-F238E27FC236}">
                  <a16:creationId xmlns:a16="http://schemas.microsoft.com/office/drawing/2014/main" id="{2AD8A967-5C47-8541-BBA2-170D99393732}"/>
                </a:ext>
              </a:extLst>
            </p:cNvPr>
            <p:cNvSpPr txBox="1"/>
            <p:nvPr/>
          </p:nvSpPr>
          <p:spPr>
            <a:xfrm>
              <a:off x="4951575" y="2249617"/>
              <a:ext cx="566181" cy="369332"/>
            </a:xfrm>
            <a:prstGeom prst="rect">
              <a:avLst/>
            </a:prstGeom>
            <a:noFill/>
          </p:spPr>
          <p:txBody>
            <a:bodyPr wrap="none" rtlCol="0">
              <a:spAutoFit/>
            </a:bodyPr>
            <a:lstStyle/>
            <a:p>
              <a:r>
                <a:rPr lang="en-US" dirty="0">
                  <a:solidFill>
                    <a:schemeClr val="accent1"/>
                  </a:solidFill>
                </a:rPr>
                <a:t>k=4</a:t>
              </a:r>
            </a:p>
          </p:txBody>
        </p:sp>
      </p:grpSp>
      <p:sp>
        <p:nvSpPr>
          <p:cNvPr id="62" name="Right Arrow 61">
            <a:extLst>
              <a:ext uri="{FF2B5EF4-FFF2-40B4-BE49-F238E27FC236}">
                <a16:creationId xmlns:a16="http://schemas.microsoft.com/office/drawing/2014/main" id="{6A534F3C-6991-8845-83AA-9C5FC061C0D5}"/>
              </a:ext>
            </a:extLst>
          </p:cNvPr>
          <p:cNvSpPr/>
          <p:nvPr/>
        </p:nvSpPr>
        <p:spPr>
          <a:xfrm>
            <a:off x="5695467" y="3156411"/>
            <a:ext cx="886402" cy="32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034F391B-9FFD-1F4B-96ED-B56807869288}"/>
                  </a:ext>
                </a:extLst>
              </p:cNvPr>
              <p:cNvSpPr txBox="1">
                <a:spLocks/>
              </p:cNvSpPr>
              <p:nvPr/>
            </p:nvSpPr>
            <p:spPr>
              <a:xfrm>
                <a:off x="1321814" y="1191988"/>
                <a:ext cx="9625246" cy="4531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tx1">
                        <a:lumMod val="95000"/>
                      </a:schemeClr>
                    </a:solidFill>
                  </a:rPr>
                  <a:t>Claim</a:t>
                </a:r>
                <a:r>
                  <a:rPr lang="en-US" sz="1800" dirty="0">
                    <a:solidFill>
                      <a:schemeClr val="tx1">
                        <a:lumMod val="95000"/>
                      </a:schemeClr>
                    </a:solidFill>
                  </a:rPr>
                  <a:t>: G has a clique of size k IFF G’ has a VC of size </a:t>
                </a:r>
                <a14:m>
                  <m:oMath xmlns:m="http://schemas.openxmlformats.org/officeDocument/2006/math">
                    <m:d>
                      <m:dPr>
                        <m:begChr m:val="|"/>
                        <m:endChr m:val="|"/>
                        <m:ctrlPr>
                          <a:rPr lang="en-US" sz="1800" b="0" i="1" smtClean="0">
                            <a:solidFill>
                              <a:schemeClr val="tx1">
                                <a:lumMod val="95000"/>
                              </a:schemeClr>
                            </a:solidFill>
                            <a:latin typeface="Cambria Math" panose="02040503050406030204" pitchFamily="18" charset="0"/>
                          </a:rPr>
                        </m:ctrlPr>
                      </m:dPr>
                      <m:e>
                        <m:r>
                          <a:rPr lang="en-US" sz="1800" b="0" i="1" smtClean="0">
                            <a:solidFill>
                              <a:schemeClr val="tx1">
                                <a:lumMod val="95000"/>
                              </a:schemeClr>
                            </a:solidFill>
                            <a:latin typeface="Cambria Math" panose="02040503050406030204" pitchFamily="18" charset="0"/>
                          </a:rPr>
                          <m:t>𝑉</m:t>
                        </m:r>
                      </m:e>
                    </m:d>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𝑘</m:t>
                    </m:r>
                  </m:oMath>
                </a14:m>
                <a:endParaRPr lang="en-US" sz="1800" dirty="0">
                  <a:solidFill>
                    <a:schemeClr val="tx1">
                      <a:lumMod val="95000"/>
                    </a:schemeClr>
                  </a:solidFill>
                </a:endParaRPr>
              </a:p>
            </p:txBody>
          </p:sp>
        </mc:Choice>
        <mc:Fallback xmlns="">
          <p:sp>
            <p:nvSpPr>
              <p:cNvPr id="32" name="Content Placeholder 2">
                <a:extLst>
                  <a:ext uri="{FF2B5EF4-FFF2-40B4-BE49-F238E27FC236}">
                    <a16:creationId xmlns:a16="http://schemas.microsoft.com/office/drawing/2014/main" id="{034F391B-9FFD-1F4B-96ED-B56807869288}"/>
                  </a:ext>
                </a:extLst>
              </p:cNvPr>
              <p:cNvSpPr txBox="1">
                <a:spLocks noRot="1" noChangeAspect="1" noMove="1" noResize="1" noEditPoints="1" noAdjustHandles="1" noChangeArrowheads="1" noChangeShapeType="1" noTextEdit="1"/>
              </p:cNvSpPr>
              <p:nvPr/>
            </p:nvSpPr>
            <p:spPr>
              <a:xfrm>
                <a:off x="1321814" y="1191988"/>
                <a:ext cx="9625246" cy="453124"/>
              </a:xfrm>
              <a:prstGeom prst="rect">
                <a:avLst/>
              </a:prstGeom>
              <a:blipFill>
                <a:blip r:embed="rId3"/>
                <a:stretch>
                  <a:fillRect b="-2632"/>
                </a:stretch>
              </a:blipFill>
              <a:ln>
                <a:solidFill>
                  <a:schemeClr val="tx1">
                    <a:lumMod val="95000"/>
                  </a:schemeClr>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7326999-BFD5-334B-BAEA-C1E4E421A05D}"/>
              </a:ext>
            </a:extLst>
          </p:cNvPr>
          <p:cNvGrpSpPr/>
          <p:nvPr/>
        </p:nvGrpSpPr>
        <p:grpSpPr>
          <a:xfrm>
            <a:off x="6730661" y="1928402"/>
            <a:ext cx="4200807" cy="2679826"/>
            <a:chOff x="6730661" y="1928402"/>
            <a:chExt cx="4200807" cy="2679826"/>
          </a:xfrm>
        </p:grpSpPr>
        <p:sp>
          <p:nvSpPr>
            <p:cNvPr id="35" name="Rectangle 34">
              <a:extLst>
                <a:ext uri="{FF2B5EF4-FFF2-40B4-BE49-F238E27FC236}">
                  <a16:creationId xmlns:a16="http://schemas.microsoft.com/office/drawing/2014/main" id="{53E42735-58C1-9544-B146-9E2893975413}"/>
                </a:ext>
              </a:extLst>
            </p:cNvPr>
            <p:cNvSpPr/>
            <p:nvPr/>
          </p:nvSpPr>
          <p:spPr>
            <a:xfrm>
              <a:off x="6730661" y="1928402"/>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342735-5573-0F45-B281-C6809641AF5E}"/>
                </a:ext>
              </a:extLst>
            </p:cNvPr>
            <p:cNvSpPr/>
            <p:nvPr/>
          </p:nvSpPr>
          <p:spPr>
            <a:xfrm>
              <a:off x="7872176" y="209350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8" name="Oval 37">
              <a:extLst>
                <a:ext uri="{FF2B5EF4-FFF2-40B4-BE49-F238E27FC236}">
                  <a16:creationId xmlns:a16="http://schemas.microsoft.com/office/drawing/2014/main" id="{A11E7672-2211-214F-A0D0-62289A6EBD9B}"/>
                </a:ext>
              </a:extLst>
            </p:cNvPr>
            <p:cNvSpPr/>
            <p:nvPr/>
          </p:nvSpPr>
          <p:spPr>
            <a:xfrm>
              <a:off x="9354234" y="209350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39" name="Oval 38">
              <a:extLst>
                <a:ext uri="{FF2B5EF4-FFF2-40B4-BE49-F238E27FC236}">
                  <a16:creationId xmlns:a16="http://schemas.microsoft.com/office/drawing/2014/main" id="{E2E21B37-C9C2-7640-B0FB-709FF81E35E1}"/>
                </a:ext>
              </a:extLst>
            </p:cNvPr>
            <p:cNvSpPr/>
            <p:nvPr/>
          </p:nvSpPr>
          <p:spPr>
            <a:xfrm>
              <a:off x="6995420" y="3084815"/>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41" name="Oval 40">
              <a:extLst>
                <a:ext uri="{FF2B5EF4-FFF2-40B4-BE49-F238E27FC236}">
                  <a16:creationId xmlns:a16="http://schemas.microsoft.com/office/drawing/2014/main" id="{814010A0-F18B-6A4C-B0AD-6AE90988D79A}"/>
                </a:ext>
              </a:extLst>
            </p:cNvPr>
            <p:cNvSpPr/>
            <p:nvPr/>
          </p:nvSpPr>
          <p:spPr>
            <a:xfrm>
              <a:off x="10247147" y="3084815"/>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42" name="Oval 41">
              <a:extLst>
                <a:ext uri="{FF2B5EF4-FFF2-40B4-BE49-F238E27FC236}">
                  <a16:creationId xmlns:a16="http://schemas.microsoft.com/office/drawing/2014/main" id="{6DD9791A-8B0F-7E4C-94D5-E62BB9A01002}"/>
                </a:ext>
              </a:extLst>
            </p:cNvPr>
            <p:cNvSpPr/>
            <p:nvPr/>
          </p:nvSpPr>
          <p:spPr>
            <a:xfrm>
              <a:off x="7872175" y="390717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44" name="Oval 43">
              <a:extLst>
                <a:ext uri="{FF2B5EF4-FFF2-40B4-BE49-F238E27FC236}">
                  <a16:creationId xmlns:a16="http://schemas.microsoft.com/office/drawing/2014/main" id="{10D40AB0-3169-D94D-B24B-E68826BF2001}"/>
                </a:ext>
              </a:extLst>
            </p:cNvPr>
            <p:cNvSpPr/>
            <p:nvPr/>
          </p:nvSpPr>
          <p:spPr>
            <a:xfrm>
              <a:off x="9354233" y="390717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51" name="Straight Connector 50">
              <a:extLst>
                <a:ext uri="{FF2B5EF4-FFF2-40B4-BE49-F238E27FC236}">
                  <a16:creationId xmlns:a16="http://schemas.microsoft.com/office/drawing/2014/main" id="{9C626810-6ECD-7540-B233-F540D16CDEAC}"/>
                </a:ext>
              </a:extLst>
            </p:cNvPr>
            <p:cNvCxnSpPr>
              <a:cxnSpLocks/>
              <a:stCxn id="39" idx="7"/>
              <a:endCxn id="38" idx="3"/>
            </p:cNvCxnSpPr>
            <p:nvPr/>
          </p:nvCxnSpPr>
          <p:spPr>
            <a:xfrm flipV="1">
              <a:off x="7412711" y="2510791"/>
              <a:ext cx="2013119"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4647CC-9975-054F-9B94-7FFF2611EABB}"/>
                </a:ext>
              </a:extLst>
            </p:cNvPr>
            <p:cNvCxnSpPr>
              <a:cxnSpLocks/>
              <a:stCxn id="42" idx="1"/>
              <a:endCxn id="39" idx="5"/>
            </p:cNvCxnSpPr>
            <p:nvPr/>
          </p:nvCxnSpPr>
          <p:spPr>
            <a:xfrm flipH="1" flipV="1">
              <a:off x="7412711" y="3502106"/>
              <a:ext cx="531060" cy="476661"/>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0F2170B-3E18-1346-B1A8-A33BF2F4D5D2}"/>
                </a:ext>
              </a:extLst>
            </p:cNvPr>
            <p:cNvSpPr txBox="1"/>
            <p:nvPr/>
          </p:nvSpPr>
          <p:spPr>
            <a:xfrm>
              <a:off x="10509108" y="1970174"/>
              <a:ext cx="362600" cy="369332"/>
            </a:xfrm>
            <a:prstGeom prst="rect">
              <a:avLst/>
            </a:prstGeom>
            <a:noFill/>
          </p:spPr>
          <p:txBody>
            <a:bodyPr wrap="none" rtlCol="0">
              <a:spAutoFit/>
            </a:bodyPr>
            <a:lstStyle/>
            <a:p>
              <a:r>
                <a:rPr lang="en-US" dirty="0">
                  <a:solidFill>
                    <a:schemeClr val="accent1"/>
                  </a:solidFill>
                </a:rPr>
                <a:t>G</a:t>
              </a:r>
            </a:p>
          </p:txBody>
        </p:sp>
        <p:sp>
          <p:nvSpPr>
            <p:cNvPr id="66" name="TextBox 65">
              <a:extLst>
                <a:ext uri="{FF2B5EF4-FFF2-40B4-BE49-F238E27FC236}">
                  <a16:creationId xmlns:a16="http://schemas.microsoft.com/office/drawing/2014/main" id="{5047B17C-7945-694B-9D61-811066590EE5}"/>
                </a:ext>
              </a:extLst>
            </p:cNvPr>
            <p:cNvSpPr txBox="1"/>
            <p:nvPr/>
          </p:nvSpPr>
          <p:spPr>
            <a:xfrm>
              <a:off x="10360423" y="2249617"/>
              <a:ext cx="566181" cy="369332"/>
            </a:xfrm>
            <a:prstGeom prst="rect">
              <a:avLst/>
            </a:prstGeom>
            <a:noFill/>
          </p:spPr>
          <p:txBody>
            <a:bodyPr wrap="none" rtlCol="0">
              <a:spAutoFit/>
            </a:bodyPr>
            <a:lstStyle/>
            <a:p>
              <a:r>
                <a:rPr lang="en-US" dirty="0">
                  <a:solidFill>
                    <a:schemeClr val="accent1"/>
                  </a:solidFill>
                </a:rPr>
                <a:t>k=2</a:t>
              </a:r>
            </a:p>
          </p:txBody>
        </p:sp>
        <p:cxnSp>
          <p:nvCxnSpPr>
            <p:cNvPr id="67" name="Straight Connector 66">
              <a:extLst>
                <a:ext uri="{FF2B5EF4-FFF2-40B4-BE49-F238E27FC236}">
                  <a16:creationId xmlns:a16="http://schemas.microsoft.com/office/drawing/2014/main" id="{8417E185-503F-9848-A8A3-CA5EBC68F787}"/>
                </a:ext>
              </a:extLst>
            </p:cNvPr>
            <p:cNvCxnSpPr>
              <a:cxnSpLocks/>
              <a:stCxn id="37" idx="5"/>
              <a:endCxn id="41" idx="2"/>
            </p:cNvCxnSpPr>
            <p:nvPr/>
          </p:nvCxnSpPr>
          <p:spPr>
            <a:xfrm>
              <a:off x="8289467" y="2510791"/>
              <a:ext cx="1957680" cy="818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01AC7DA-7191-B74F-AE06-2DA26738DF56}"/>
                </a:ext>
              </a:extLst>
            </p:cNvPr>
            <p:cNvCxnSpPr>
              <a:cxnSpLocks/>
              <a:stCxn id="41" idx="1"/>
              <a:endCxn id="38" idx="5"/>
            </p:cNvCxnSpPr>
            <p:nvPr/>
          </p:nvCxnSpPr>
          <p:spPr>
            <a:xfrm flipH="1" flipV="1">
              <a:off x="9771525" y="2510791"/>
              <a:ext cx="547218"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711E76-7D6F-D643-B25D-53CBEE936FD4}"/>
                </a:ext>
              </a:extLst>
            </p:cNvPr>
            <p:cNvCxnSpPr>
              <a:cxnSpLocks/>
              <a:stCxn id="44" idx="7"/>
              <a:endCxn id="41" idx="3"/>
            </p:cNvCxnSpPr>
            <p:nvPr/>
          </p:nvCxnSpPr>
          <p:spPr>
            <a:xfrm flipV="1">
              <a:off x="9771524" y="3502106"/>
              <a:ext cx="547219" cy="476661"/>
            </a:xfrm>
            <a:prstGeom prst="line">
              <a:avLst/>
            </a:prstGeom>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5" name="Content Placeholder 2">
                <a:extLst>
                  <a:ext uri="{FF2B5EF4-FFF2-40B4-BE49-F238E27FC236}">
                    <a16:creationId xmlns:a16="http://schemas.microsoft.com/office/drawing/2014/main" id="{86E5743B-AB82-E14C-9110-9C8DA9F29266}"/>
                  </a:ext>
                </a:extLst>
              </p:cNvPr>
              <p:cNvSpPr txBox="1">
                <a:spLocks/>
              </p:cNvSpPr>
              <p:nvPr/>
            </p:nvSpPr>
            <p:spPr>
              <a:xfrm>
                <a:off x="7832257" y="5546906"/>
                <a:ext cx="3532837" cy="1161711"/>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lumMod val="95000"/>
                      </a:schemeClr>
                    </a:solidFill>
                  </a:rPr>
                  <a:t>…and if the clique in G is nodes </a:t>
                </a:r>
                <a14:m>
                  <m:oMath xmlns:m="http://schemas.openxmlformats.org/officeDocument/2006/math">
                    <m:sSup>
                      <m:sSupPr>
                        <m:ctrlPr>
                          <a:rPr lang="en-US" sz="1800" b="0" i="1" smtClean="0">
                            <a:solidFill>
                              <a:schemeClr val="tx1">
                                <a:lumMod val="95000"/>
                              </a:schemeClr>
                            </a:solidFill>
                            <a:latin typeface="Cambria Math" panose="02040503050406030204" pitchFamily="18" charset="0"/>
                          </a:rPr>
                        </m:ctrlPr>
                      </m:sSupPr>
                      <m:e>
                        <m:r>
                          <a:rPr lang="en-US" sz="1800" b="0" i="1" smtClean="0">
                            <a:solidFill>
                              <a:schemeClr val="tx1">
                                <a:lumMod val="95000"/>
                              </a:schemeClr>
                            </a:solidFill>
                            <a:latin typeface="Cambria Math" panose="02040503050406030204" pitchFamily="18" charset="0"/>
                          </a:rPr>
                          <m:t>𝑉</m:t>
                        </m:r>
                      </m:e>
                      <m:sup>
                        <m:r>
                          <a:rPr lang="en-US" sz="1800" b="0" i="1" smtClean="0">
                            <a:solidFill>
                              <a:schemeClr val="tx1">
                                <a:lumMod val="95000"/>
                              </a:schemeClr>
                            </a:solidFill>
                            <a:latin typeface="Cambria Math" panose="02040503050406030204" pitchFamily="18" charset="0"/>
                          </a:rPr>
                          <m:t>′</m:t>
                        </m:r>
                      </m:sup>
                    </m:sSup>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𝑉</m:t>
                    </m:r>
                  </m:oMath>
                </a14:m>
                <a:r>
                  <a:rPr lang="en-US" sz="1800" i="1" dirty="0">
                    <a:solidFill>
                      <a:schemeClr val="tx1">
                        <a:lumMod val="95000"/>
                      </a:schemeClr>
                    </a:solidFill>
                  </a:rPr>
                  <a:t>, then the cover in G’ is exactly the nodes </a:t>
                </a:r>
                <a14:m>
                  <m:oMath xmlns:m="http://schemas.openxmlformats.org/officeDocument/2006/math">
                    <m:r>
                      <a:rPr lang="en-US" sz="1800" b="0" i="1" smtClean="0">
                        <a:solidFill>
                          <a:schemeClr val="tx1">
                            <a:lumMod val="95000"/>
                          </a:schemeClr>
                        </a:solidFill>
                        <a:latin typeface="Cambria Math" panose="02040503050406030204" pitchFamily="18" charset="0"/>
                      </a:rPr>
                      <m:t>𝑉</m:t>
                    </m:r>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𝑉</m:t>
                    </m:r>
                    <m:r>
                      <a:rPr lang="en-US" sz="1800" b="0" i="1" smtClean="0">
                        <a:solidFill>
                          <a:schemeClr val="tx1">
                            <a:lumMod val="95000"/>
                          </a:schemeClr>
                        </a:solidFill>
                        <a:latin typeface="Cambria Math" panose="02040503050406030204" pitchFamily="18" charset="0"/>
                      </a:rPr>
                      <m:t>′</m:t>
                    </m:r>
                  </m:oMath>
                </a14:m>
                <a:endParaRPr lang="en-US" sz="1800" i="1" dirty="0">
                  <a:solidFill>
                    <a:schemeClr val="tx1">
                      <a:lumMod val="95000"/>
                    </a:schemeClr>
                  </a:solidFill>
                </a:endParaRPr>
              </a:p>
            </p:txBody>
          </p:sp>
        </mc:Choice>
        <mc:Fallback xmlns="">
          <p:sp>
            <p:nvSpPr>
              <p:cNvPr id="45" name="Content Placeholder 2">
                <a:extLst>
                  <a:ext uri="{FF2B5EF4-FFF2-40B4-BE49-F238E27FC236}">
                    <a16:creationId xmlns:a16="http://schemas.microsoft.com/office/drawing/2014/main" id="{86E5743B-AB82-E14C-9110-9C8DA9F29266}"/>
                  </a:ext>
                </a:extLst>
              </p:cNvPr>
              <p:cNvSpPr txBox="1">
                <a:spLocks noRot="1" noChangeAspect="1" noMove="1" noResize="1" noEditPoints="1" noAdjustHandles="1" noChangeArrowheads="1" noChangeShapeType="1" noTextEdit="1"/>
              </p:cNvSpPr>
              <p:nvPr/>
            </p:nvSpPr>
            <p:spPr>
              <a:xfrm>
                <a:off x="7832257" y="5546906"/>
                <a:ext cx="3532837" cy="1161711"/>
              </a:xfrm>
              <a:prstGeom prst="rect">
                <a:avLst/>
              </a:prstGeom>
              <a:blipFill>
                <a:blip r:embed="rId4"/>
                <a:stretch>
                  <a:fillRect/>
                </a:stretch>
              </a:blipFill>
              <a:ln>
                <a:noFill/>
              </a:ln>
            </p:spPr>
            <p:txBody>
              <a:bodyPr/>
              <a:lstStyle/>
              <a:p>
                <a:r>
                  <a:rPr lang="en-US">
                    <a:noFill/>
                  </a:rPr>
                  <a:t> </a:t>
                </a:r>
              </a:p>
            </p:txBody>
          </p:sp>
        </mc:Fallback>
      </mc:AlternateContent>
      <p:cxnSp>
        <p:nvCxnSpPr>
          <p:cNvPr id="6" name="Straight Connector 5">
            <a:extLst>
              <a:ext uri="{FF2B5EF4-FFF2-40B4-BE49-F238E27FC236}">
                <a16:creationId xmlns:a16="http://schemas.microsoft.com/office/drawing/2014/main" id="{0C070154-CE15-8B45-B262-A8A0A396DE7A}"/>
              </a:ext>
            </a:extLst>
          </p:cNvPr>
          <p:cNvCxnSpPr/>
          <p:nvPr/>
        </p:nvCxnSpPr>
        <p:spPr>
          <a:xfrm>
            <a:off x="4771176" y="4816444"/>
            <a:ext cx="3172595" cy="90534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B90BFC0-BE26-304D-A9CA-EA83B898D3E8}"/>
              </a:ext>
            </a:extLst>
          </p:cNvPr>
          <p:cNvCxnSpPr>
            <a:cxnSpLocks/>
          </p:cNvCxnSpPr>
          <p:nvPr/>
        </p:nvCxnSpPr>
        <p:spPr>
          <a:xfrm flipH="1">
            <a:off x="8682273" y="4816444"/>
            <a:ext cx="148792" cy="7304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486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Problem Types</a:t>
            </a:r>
          </a:p>
        </p:txBody>
      </p:sp>
    </p:spTree>
    <p:extLst>
      <p:ext uri="{BB962C8B-B14F-4D97-AF65-F5344CB8AC3E}">
        <p14:creationId xmlns:p14="http://schemas.microsoft.com/office/powerpoint/2010/main" val="163058646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BA7C1DC-1C1F-C04D-B2D7-995BEB6406CF}"/>
              </a:ext>
            </a:extLst>
          </p:cNvPr>
          <p:cNvGrpSpPr/>
          <p:nvPr/>
        </p:nvGrpSpPr>
        <p:grpSpPr>
          <a:xfrm>
            <a:off x="1321813" y="1611533"/>
            <a:ext cx="4200807" cy="2679826"/>
            <a:chOff x="1321813" y="1928402"/>
            <a:chExt cx="4200807" cy="2679826"/>
          </a:xfrm>
        </p:grpSpPr>
        <p:sp>
          <p:nvSpPr>
            <p:cNvPr id="58" name="Rectangle 57">
              <a:extLst>
                <a:ext uri="{FF2B5EF4-FFF2-40B4-BE49-F238E27FC236}">
                  <a16:creationId xmlns:a16="http://schemas.microsoft.com/office/drawing/2014/main" id="{52B1A68B-677E-4C4F-A58B-285960ED2E3E}"/>
                </a:ext>
              </a:extLst>
            </p:cNvPr>
            <p:cNvSpPr/>
            <p:nvPr/>
          </p:nvSpPr>
          <p:spPr>
            <a:xfrm>
              <a:off x="1321813" y="1928402"/>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0A4B83-4CB6-3E46-9F8A-0306DBC686D3}"/>
                </a:ext>
              </a:extLst>
            </p:cNvPr>
            <p:cNvSpPr/>
            <p:nvPr/>
          </p:nvSpPr>
          <p:spPr>
            <a:xfrm>
              <a:off x="2463328" y="2093500"/>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3" name="Oval 22">
              <a:extLst>
                <a:ext uri="{FF2B5EF4-FFF2-40B4-BE49-F238E27FC236}">
                  <a16:creationId xmlns:a16="http://schemas.microsoft.com/office/drawing/2014/main" id="{3FBBD169-F2CB-9C4B-8FF6-A770D421CE08}"/>
                </a:ext>
              </a:extLst>
            </p:cNvPr>
            <p:cNvSpPr/>
            <p:nvPr/>
          </p:nvSpPr>
          <p:spPr>
            <a:xfrm>
              <a:off x="3945386" y="2093500"/>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4" name="Oval 23">
              <a:extLst>
                <a:ext uri="{FF2B5EF4-FFF2-40B4-BE49-F238E27FC236}">
                  <a16:creationId xmlns:a16="http://schemas.microsoft.com/office/drawing/2014/main" id="{C995F22B-2B74-7E4F-8635-20BEDD5E1BF6}"/>
                </a:ext>
              </a:extLst>
            </p:cNvPr>
            <p:cNvSpPr/>
            <p:nvPr/>
          </p:nvSpPr>
          <p:spPr>
            <a:xfrm>
              <a:off x="1586572" y="308481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5" name="Oval 24">
              <a:extLst>
                <a:ext uri="{FF2B5EF4-FFF2-40B4-BE49-F238E27FC236}">
                  <a16:creationId xmlns:a16="http://schemas.microsoft.com/office/drawing/2014/main" id="{B76A0903-9EB0-D44D-B6A0-08D651F65DC4}"/>
                </a:ext>
              </a:extLst>
            </p:cNvPr>
            <p:cNvSpPr/>
            <p:nvPr/>
          </p:nvSpPr>
          <p:spPr>
            <a:xfrm>
              <a:off x="4838299" y="308481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6" name="Oval 25">
              <a:extLst>
                <a:ext uri="{FF2B5EF4-FFF2-40B4-BE49-F238E27FC236}">
                  <a16:creationId xmlns:a16="http://schemas.microsoft.com/office/drawing/2014/main" id="{553DFFE1-926C-3A46-A69E-28F422017FD5}"/>
                </a:ext>
              </a:extLst>
            </p:cNvPr>
            <p:cNvSpPr/>
            <p:nvPr/>
          </p:nvSpPr>
          <p:spPr>
            <a:xfrm>
              <a:off x="2463327" y="3907171"/>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27" name="Oval 26">
              <a:extLst>
                <a:ext uri="{FF2B5EF4-FFF2-40B4-BE49-F238E27FC236}">
                  <a16:creationId xmlns:a16="http://schemas.microsoft.com/office/drawing/2014/main" id="{7C39BCCB-A6F2-7348-855E-003491E529E9}"/>
                </a:ext>
              </a:extLst>
            </p:cNvPr>
            <p:cNvSpPr/>
            <p:nvPr/>
          </p:nvSpPr>
          <p:spPr>
            <a:xfrm>
              <a:off x="3945385" y="3907171"/>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29" name="Straight Connector 28">
              <a:extLst>
                <a:ext uri="{FF2B5EF4-FFF2-40B4-BE49-F238E27FC236}">
                  <a16:creationId xmlns:a16="http://schemas.microsoft.com/office/drawing/2014/main" id="{688F8695-7A8B-A647-B4FE-24A5538AE867}"/>
                </a:ext>
              </a:extLst>
            </p:cNvPr>
            <p:cNvCxnSpPr>
              <a:stCxn id="24" idx="7"/>
              <a:endCxn id="10" idx="3"/>
            </p:cNvCxnSpPr>
            <p:nvPr/>
          </p:nvCxnSpPr>
          <p:spPr>
            <a:xfrm flipV="1">
              <a:off x="2003863" y="2510791"/>
              <a:ext cx="531061"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170FF9-E530-9542-AD9B-0322EE0CDBEB}"/>
                </a:ext>
              </a:extLst>
            </p:cNvPr>
            <p:cNvCxnSpPr>
              <a:cxnSpLocks/>
              <a:stCxn id="26" idx="0"/>
              <a:endCxn id="10" idx="4"/>
            </p:cNvCxnSpPr>
            <p:nvPr/>
          </p:nvCxnSpPr>
          <p:spPr>
            <a:xfrm flipV="1">
              <a:off x="2707771" y="2582387"/>
              <a:ext cx="1" cy="132478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824425-3D77-B944-8DA2-ED6F7F73CBC7}"/>
                </a:ext>
              </a:extLst>
            </p:cNvPr>
            <p:cNvCxnSpPr>
              <a:cxnSpLocks/>
              <a:stCxn id="23" idx="2"/>
              <a:endCxn id="10" idx="6"/>
            </p:cNvCxnSpPr>
            <p:nvPr/>
          </p:nvCxnSpPr>
          <p:spPr>
            <a:xfrm flipH="1">
              <a:off x="2952215" y="2337944"/>
              <a:ext cx="9931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A21A7A-2AFA-F04C-BCAC-0E33835F7DF9}"/>
                </a:ext>
              </a:extLst>
            </p:cNvPr>
            <p:cNvCxnSpPr>
              <a:cxnSpLocks/>
              <a:stCxn id="23" idx="4"/>
              <a:endCxn id="27" idx="0"/>
            </p:cNvCxnSpPr>
            <p:nvPr/>
          </p:nvCxnSpPr>
          <p:spPr>
            <a:xfrm flipH="1">
              <a:off x="4189829" y="2582387"/>
              <a:ext cx="1" cy="132478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726C680-39E1-FB47-98D0-68B899E306BC}"/>
                </a:ext>
              </a:extLst>
            </p:cNvPr>
            <p:cNvCxnSpPr>
              <a:cxnSpLocks/>
              <a:stCxn id="26" idx="6"/>
              <a:endCxn id="27" idx="2"/>
            </p:cNvCxnSpPr>
            <p:nvPr/>
          </p:nvCxnSpPr>
          <p:spPr>
            <a:xfrm>
              <a:off x="2952214" y="4151615"/>
              <a:ext cx="9931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D5946C-B6E7-EC4F-AD2D-43EF979840DA}"/>
                </a:ext>
              </a:extLst>
            </p:cNvPr>
            <p:cNvCxnSpPr>
              <a:cxnSpLocks/>
              <a:stCxn id="10" idx="5"/>
              <a:endCxn id="27" idx="1"/>
            </p:cNvCxnSpPr>
            <p:nvPr/>
          </p:nvCxnSpPr>
          <p:spPr>
            <a:xfrm>
              <a:off x="2880619" y="2510791"/>
              <a:ext cx="1136362" cy="146797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49B488-5E58-0D4B-95D5-2D524D20FFCC}"/>
                </a:ext>
              </a:extLst>
            </p:cNvPr>
            <p:cNvCxnSpPr>
              <a:cxnSpLocks/>
              <a:stCxn id="26" idx="7"/>
              <a:endCxn id="23" idx="3"/>
            </p:cNvCxnSpPr>
            <p:nvPr/>
          </p:nvCxnSpPr>
          <p:spPr>
            <a:xfrm flipV="1">
              <a:off x="2880618" y="2510791"/>
              <a:ext cx="1136364" cy="146797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4AAF52-EA29-5F43-858C-A25934203265}"/>
                </a:ext>
              </a:extLst>
            </p:cNvPr>
            <p:cNvCxnSpPr>
              <a:cxnSpLocks/>
              <a:stCxn id="24" idx="6"/>
              <a:endCxn id="25" idx="2"/>
            </p:cNvCxnSpPr>
            <p:nvPr/>
          </p:nvCxnSpPr>
          <p:spPr>
            <a:xfrm>
              <a:off x="2075459" y="3329259"/>
              <a:ext cx="2762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17B8CF-522E-A049-9736-50A681E83269}"/>
                </a:ext>
              </a:extLst>
            </p:cNvPr>
            <p:cNvCxnSpPr>
              <a:cxnSpLocks/>
              <a:stCxn id="24" idx="6"/>
              <a:endCxn id="27" idx="1"/>
            </p:cNvCxnSpPr>
            <p:nvPr/>
          </p:nvCxnSpPr>
          <p:spPr>
            <a:xfrm>
              <a:off x="2075459" y="3329259"/>
              <a:ext cx="1941522" cy="64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4107DE-6A10-CC45-9C46-3A54FEA1BD43}"/>
                </a:ext>
              </a:extLst>
            </p:cNvPr>
            <p:cNvCxnSpPr>
              <a:cxnSpLocks/>
              <a:stCxn id="26" idx="7"/>
              <a:endCxn id="25" idx="2"/>
            </p:cNvCxnSpPr>
            <p:nvPr/>
          </p:nvCxnSpPr>
          <p:spPr>
            <a:xfrm flipV="1">
              <a:off x="2880618" y="3329259"/>
              <a:ext cx="1957681" cy="649508"/>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FFC3504-160F-8840-989E-203207C3813A}"/>
                </a:ext>
              </a:extLst>
            </p:cNvPr>
            <p:cNvSpPr txBox="1"/>
            <p:nvPr/>
          </p:nvSpPr>
          <p:spPr>
            <a:xfrm>
              <a:off x="5100260" y="1970174"/>
              <a:ext cx="362600" cy="369332"/>
            </a:xfrm>
            <a:prstGeom prst="rect">
              <a:avLst/>
            </a:prstGeom>
            <a:noFill/>
          </p:spPr>
          <p:txBody>
            <a:bodyPr wrap="none" rtlCol="0">
              <a:spAutoFit/>
            </a:bodyPr>
            <a:lstStyle/>
            <a:p>
              <a:r>
                <a:rPr lang="en-US" dirty="0">
                  <a:solidFill>
                    <a:schemeClr val="accent1"/>
                  </a:solidFill>
                </a:rPr>
                <a:t>G</a:t>
              </a:r>
            </a:p>
          </p:txBody>
        </p:sp>
        <p:sp>
          <p:nvSpPr>
            <p:cNvPr id="60" name="TextBox 59">
              <a:extLst>
                <a:ext uri="{FF2B5EF4-FFF2-40B4-BE49-F238E27FC236}">
                  <a16:creationId xmlns:a16="http://schemas.microsoft.com/office/drawing/2014/main" id="{2AD8A967-5C47-8541-BBA2-170D99393732}"/>
                </a:ext>
              </a:extLst>
            </p:cNvPr>
            <p:cNvSpPr txBox="1"/>
            <p:nvPr/>
          </p:nvSpPr>
          <p:spPr>
            <a:xfrm>
              <a:off x="4951575" y="2249617"/>
              <a:ext cx="566181" cy="369332"/>
            </a:xfrm>
            <a:prstGeom prst="rect">
              <a:avLst/>
            </a:prstGeom>
            <a:noFill/>
          </p:spPr>
          <p:txBody>
            <a:bodyPr wrap="none" rtlCol="0">
              <a:spAutoFit/>
            </a:bodyPr>
            <a:lstStyle/>
            <a:p>
              <a:r>
                <a:rPr lang="en-US" dirty="0">
                  <a:solidFill>
                    <a:schemeClr val="accent1"/>
                  </a:solidFill>
                </a:rPr>
                <a:t>k=4</a:t>
              </a:r>
            </a:p>
          </p:txBody>
        </p:sp>
      </p:grpSp>
      <p:sp>
        <p:nvSpPr>
          <p:cNvPr id="62" name="Right Arrow 61">
            <a:extLst>
              <a:ext uri="{FF2B5EF4-FFF2-40B4-BE49-F238E27FC236}">
                <a16:creationId xmlns:a16="http://schemas.microsoft.com/office/drawing/2014/main" id="{6A534F3C-6991-8845-83AA-9C5FC061C0D5}"/>
              </a:ext>
            </a:extLst>
          </p:cNvPr>
          <p:cNvSpPr/>
          <p:nvPr/>
        </p:nvSpPr>
        <p:spPr>
          <a:xfrm>
            <a:off x="5695467" y="2839542"/>
            <a:ext cx="886402" cy="32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034F391B-9FFD-1F4B-96ED-B56807869288}"/>
                  </a:ext>
                </a:extLst>
              </p:cNvPr>
              <p:cNvSpPr txBox="1">
                <a:spLocks/>
              </p:cNvSpPr>
              <p:nvPr/>
            </p:nvSpPr>
            <p:spPr>
              <a:xfrm>
                <a:off x="1321814" y="875119"/>
                <a:ext cx="9625246" cy="4531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tx1">
                        <a:lumMod val="95000"/>
                      </a:schemeClr>
                    </a:solidFill>
                  </a:rPr>
                  <a:t>Claim</a:t>
                </a:r>
                <a:r>
                  <a:rPr lang="en-US" sz="1800" dirty="0">
                    <a:solidFill>
                      <a:schemeClr val="tx1">
                        <a:lumMod val="95000"/>
                      </a:schemeClr>
                    </a:solidFill>
                  </a:rPr>
                  <a:t>: G has a clique of size k IFF G’ has a VC of size </a:t>
                </a:r>
                <a14:m>
                  <m:oMath xmlns:m="http://schemas.openxmlformats.org/officeDocument/2006/math">
                    <m:d>
                      <m:dPr>
                        <m:begChr m:val="|"/>
                        <m:endChr m:val="|"/>
                        <m:ctrlPr>
                          <a:rPr lang="en-US" sz="1800" b="0" i="1" smtClean="0">
                            <a:solidFill>
                              <a:schemeClr val="tx1">
                                <a:lumMod val="95000"/>
                              </a:schemeClr>
                            </a:solidFill>
                            <a:latin typeface="Cambria Math" panose="02040503050406030204" pitchFamily="18" charset="0"/>
                          </a:rPr>
                        </m:ctrlPr>
                      </m:dPr>
                      <m:e>
                        <m:r>
                          <a:rPr lang="en-US" sz="1800" b="0" i="1" smtClean="0">
                            <a:solidFill>
                              <a:schemeClr val="tx1">
                                <a:lumMod val="95000"/>
                              </a:schemeClr>
                            </a:solidFill>
                            <a:latin typeface="Cambria Math" panose="02040503050406030204" pitchFamily="18" charset="0"/>
                          </a:rPr>
                          <m:t>𝑉</m:t>
                        </m:r>
                      </m:e>
                    </m:d>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𝑘</m:t>
                    </m:r>
                  </m:oMath>
                </a14:m>
                <a:endParaRPr lang="en-US" sz="1800" dirty="0">
                  <a:solidFill>
                    <a:schemeClr val="tx1">
                      <a:lumMod val="95000"/>
                    </a:schemeClr>
                  </a:solidFill>
                </a:endParaRPr>
              </a:p>
            </p:txBody>
          </p:sp>
        </mc:Choice>
        <mc:Fallback xmlns="">
          <p:sp>
            <p:nvSpPr>
              <p:cNvPr id="32" name="Content Placeholder 2">
                <a:extLst>
                  <a:ext uri="{FF2B5EF4-FFF2-40B4-BE49-F238E27FC236}">
                    <a16:creationId xmlns:a16="http://schemas.microsoft.com/office/drawing/2014/main" id="{034F391B-9FFD-1F4B-96ED-B56807869288}"/>
                  </a:ext>
                </a:extLst>
              </p:cNvPr>
              <p:cNvSpPr txBox="1">
                <a:spLocks noRot="1" noChangeAspect="1" noMove="1" noResize="1" noEditPoints="1" noAdjustHandles="1" noChangeArrowheads="1" noChangeShapeType="1" noTextEdit="1"/>
              </p:cNvSpPr>
              <p:nvPr/>
            </p:nvSpPr>
            <p:spPr>
              <a:xfrm>
                <a:off x="1321814" y="875119"/>
                <a:ext cx="9625246" cy="453124"/>
              </a:xfrm>
              <a:prstGeom prst="rect">
                <a:avLst/>
              </a:prstGeom>
              <a:blipFill>
                <a:blip r:embed="rId3"/>
                <a:stretch>
                  <a:fillRect b="-2632"/>
                </a:stretch>
              </a:blipFill>
              <a:ln>
                <a:solidFill>
                  <a:schemeClr val="tx1">
                    <a:lumMod val="95000"/>
                  </a:schemeClr>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7326999-BFD5-334B-BAEA-C1E4E421A05D}"/>
              </a:ext>
            </a:extLst>
          </p:cNvPr>
          <p:cNvGrpSpPr/>
          <p:nvPr/>
        </p:nvGrpSpPr>
        <p:grpSpPr>
          <a:xfrm>
            <a:off x="6730661" y="1611533"/>
            <a:ext cx="4200807" cy="2679826"/>
            <a:chOff x="6730661" y="1928402"/>
            <a:chExt cx="4200807" cy="2679826"/>
          </a:xfrm>
        </p:grpSpPr>
        <p:sp>
          <p:nvSpPr>
            <p:cNvPr id="35" name="Rectangle 34">
              <a:extLst>
                <a:ext uri="{FF2B5EF4-FFF2-40B4-BE49-F238E27FC236}">
                  <a16:creationId xmlns:a16="http://schemas.microsoft.com/office/drawing/2014/main" id="{53E42735-58C1-9544-B146-9E2893975413}"/>
                </a:ext>
              </a:extLst>
            </p:cNvPr>
            <p:cNvSpPr/>
            <p:nvPr/>
          </p:nvSpPr>
          <p:spPr>
            <a:xfrm>
              <a:off x="6730661" y="1928402"/>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342735-5573-0F45-B281-C6809641AF5E}"/>
                </a:ext>
              </a:extLst>
            </p:cNvPr>
            <p:cNvSpPr/>
            <p:nvPr/>
          </p:nvSpPr>
          <p:spPr>
            <a:xfrm>
              <a:off x="7872176" y="209350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8" name="Oval 37">
              <a:extLst>
                <a:ext uri="{FF2B5EF4-FFF2-40B4-BE49-F238E27FC236}">
                  <a16:creationId xmlns:a16="http://schemas.microsoft.com/office/drawing/2014/main" id="{A11E7672-2211-214F-A0D0-62289A6EBD9B}"/>
                </a:ext>
              </a:extLst>
            </p:cNvPr>
            <p:cNvSpPr/>
            <p:nvPr/>
          </p:nvSpPr>
          <p:spPr>
            <a:xfrm>
              <a:off x="9354234" y="209350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39" name="Oval 38">
              <a:extLst>
                <a:ext uri="{FF2B5EF4-FFF2-40B4-BE49-F238E27FC236}">
                  <a16:creationId xmlns:a16="http://schemas.microsoft.com/office/drawing/2014/main" id="{E2E21B37-C9C2-7640-B0FB-709FF81E35E1}"/>
                </a:ext>
              </a:extLst>
            </p:cNvPr>
            <p:cNvSpPr/>
            <p:nvPr/>
          </p:nvSpPr>
          <p:spPr>
            <a:xfrm>
              <a:off x="6995420" y="3084815"/>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41" name="Oval 40">
              <a:extLst>
                <a:ext uri="{FF2B5EF4-FFF2-40B4-BE49-F238E27FC236}">
                  <a16:creationId xmlns:a16="http://schemas.microsoft.com/office/drawing/2014/main" id="{814010A0-F18B-6A4C-B0AD-6AE90988D79A}"/>
                </a:ext>
              </a:extLst>
            </p:cNvPr>
            <p:cNvSpPr/>
            <p:nvPr/>
          </p:nvSpPr>
          <p:spPr>
            <a:xfrm>
              <a:off x="10247147" y="3084815"/>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42" name="Oval 41">
              <a:extLst>
                <a:ext uri="{FF2B5EF4-FFF2-40B4-BE49-F238E27FC236}">
                  <a16:creationId xmlns:a16="http://schemas.microsoft.com/office/drawing/2014/main" id="{6DD9791A-8B0F-7E4C-94D5-E62BB9A01002}"/>
                </a:ext>
              </a:extLst>
            </p:cNvPr>
            <p:cNvSpPr/>
            <p:nvPr/>
          </p:nvSpPr>
          <p:spPr>
            <a:xfrm>
              <a:off x="7872175" y="390717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44" name="Oval 43">
              <a:extLst>
                <a:ext uri="{FF2B5EF4-FFF2-40B4-BE49-F238E27FC236}">
                  <a16:creationId xmlns:a16="http://schemas.microsoft.com/office/drawing/2014/main" id="{10D40AB0-3169-D94D-B24B-E68826BF2001}"/>
                </a:ext>
              </a:extLst>
            </p:cNvPr>
            <p:cNvSpPr/>
            <p:nvPr/>
          </p:nvSpPr>
          <p:spPr>
            <a:xfrm>
              <a:off x="9354233" y="390717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51" name="Straight Connector 50">
              <a:extLst>
                <a:ext uri="{FF2B5EF4-FFF2-40B4-BE49-F238E27FC236}">
                  <a16:creationId xmlns:a16="http://schemas.microsoft.com/office/drawing/2014/main" id="{9C626810-6ECD-7540-B233-F540D16CDEAC}"/>
                </a:ext>
              </a:extLst>
            </p:cNvPr>
            <p:cNvCxnSpPr>
              <a:cxnSpLocks/>
              <a:stCxn id="39" idx="7"/>
              <a:endCxn id="38" idx="3"/>
            </p:cNvCxnSpPr>
            <p:nvPr/>
          </p:nvCxnSpPr>
          <p:spPr>
            <a:xfrm flipV="1">
              <a:off x="7412711" y="2510791"/>
              <a:ext cx="2013119"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4647CC-9975-054F-9B94-7FFF2611EABB}"/>
                </a:ext>
              </a:extLst>
            </p:cNvPr>
            <p:cNvCxnSpPr>
              <a:cxnSpLocks/>
              <a:stCxn id="42" idx="1"/>
              <a:endCxn id="39" idx="5"/>
            </p:cNvCxnSpPr>
            <p:nvPr/>
          </p:nvCxnSpPr>
          <p:spPr>
            <a:xfrm flipH="1" flipV="1">
              <a:off x="7412711" y="3502106"/>
              <a:ext cx="531060" cy="476661"/>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0F2170B-3E18-1346-B1A8-A33BF2F4D5D2}"/>
                </a:ext>
              </a:extLst>
            </p:cNvPr>
            <p:cNvSpPr txBox="1"/>
            <p:nvPr/>
          </p:nvSpPr>
          <p:spPr>
            <a:xfrm>
              <a:off x="10509108" y="1970174"/>
              <a:ext cx="362600" cy="369332"/>
            </a:xfrm>
            <a:prstGeom prst="rect">
              <a:avLst/>
            </a:prstGeom>
            <a:noFill/>
          </p:spPr>
          <p:txBody>
            <a:bodyPr wrap="none" rtlCol="0">
              <a:spAutoFit/>
            </a:bodyPr>
            <a:lstStyle/>
            <a:p>
              <a:r>
                <a:rPr lang="en-US" dirty="0">
                  <a:solidFill>
                    <a:schemeClr val="accent1"/>
                  </a:solidFill>
                </a:rPr>
                <a:t>G</a:t>
              </a:r>
            </a:p>
          </p:txBody>
        </p:sp>
        <p:sp>
          <p:nvSpPr>
            <p:cNvPr id="66" name="TextBox 65">
              <a:extLst>
                <a:ext uri="{FF2B5EF4-FFF2-40B4-BE49-F238E27FC236}">
                  <a16:creationId xmlns:a16="http://schemas.microsoft.com/office/drawing/2014/main" id="{5047B17C-7945-694B-9D61-811066590EE5}"/>
                </a:ext>
              </a:extLst>
            </p:cNvPr>
            <p:cNvSpPr txBox="1"/>
            <p:nvPr/>
          </p:nvSpPr>
          <p:spPr>
            <a:xfrm>
              <a:off x="10360423" y="2249617"/>
              <a:ext cx="566181" cy="369332"/>
            </a:xfrm>
            <a:prstGeom prst="rect">
              <a:avLst/>
            </a:prstGeom>
            <a:noFill/>
          </p:spPr>
          <p:txBody>
            <a:bodyPr wrap="none" rtlCol="0">
              <a:spAutoFit/>
            </a:bodyPr>
            <a:lstStyle/>
            <a:p>
              <a:r>
                <a:rPr lang="en-US" dirty="0">
                  <a:solidFill>
                    <a:schemeClr val="accent1"/>
                  </a:solidFill>
                </a:rPr>
                <a:t>k=2</a:t>
              </a:r>
            </a:p>
          </p:txBody>
        </p:sp>
        <p:cxnSp>
          <p:nvCxnSpPr>
            <p:cNvPr id="67" name="Straight Connector 66">
              <a:extLst>
                <a:ext uri="{FF2B5EF4-FFF2-40B4-BE49-F238E27FC236}">
                  <a16:creationId xmlns:a16="http://schemas.microsoft.com/office/drawing/2014/main" id="{8417E185-503F-9848-A8A3-CA5EBC68F787}"/>
                </a:ext>
              </a:extLst>
            </p:cNvPr>
            <p:cNvCxnSpPr>
              <a:cxnSpLocks/>
              <a:stCxn id="37" idx="5"/>
              <a:endCxn id="41" idx="2"/>
            </p:cNvCxnSpPr>
            <p:nvPr/>
          </p:nvCxnSpPr>
          <p:spPr>
            <a:xfrm>
              <a:off x="8289467" y="2510791"/>
              <a:ext cx="1957680" cy="818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01AC7DA-7191-B74F-AE06-2DA26738DF56}"/>
                </a:ext>
              </a:extLst>
            </p:cNvPr>
            <p:cNvCxnSpPr>
              <a:cxnSpLocks/>
              <a:stCxn id="41" idx="1"/>
              <a:endCxn id="38" idx="5"/>
            </p:cNvCxnSpPr>
            <p:nvPr/>
          </p:nvCxnSpPr>
          <p:spPr>
            <a:xfrm flipH="1" flipV="1">
              <a:off x="9771525" y="2510791"/>
              <a:ext cx="547218"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711E76-7D6F-D643-B25D-53CBEE936FD4}"/>
                </a:ext>
              </a:extLst>
            </p:cNvPr>
            <p:cNvCxnSpPr>
              <a:cxnSpLocks/>
              <a:stCxn id="44" idx="7"/>
              <a:endCxn id="41" idx="3"/>
            </p:cNvCxnSpPr>
            <p:nvPr/>
          </p:nvCxnSpPr>
          <p:spPr>
            <a:xfrm flipV="1">
              <a:off x="9771524" y="3502106"/>
              <a:ext cx="547219" cy="47666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Content Placeholder 2">
            <a:extLst>
              <a:ext uri="{FF2B5EF4-FFF2-40B4-BE49-F238E27FC236}">
                <a16:creationId xmlns:a16="http://schemas.microsoft.com/office/drawing/2014/main" id="{86E5743B-AB82-E14C-9110-9C8DA9F29266}"/>
              </a:ext>
            </a:extLst>
          </p:cNvPr>
          <p:cNvSpPr txBox="1">
            <a:spLocks/>
          </p:cNvSpPr>
          <p:nvPr/>
        </p:nvSpPr>
        <p:spPr>
          <a:xfrm>
            <a:off x="1321813" y="4593728"/>
            <a:ext cx="3532837" cy="405655"/>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lumMod val="95000"/>
                  </a:schemeClr>
                </a:solidFill>
              </a:rPr>
              <a:t>Proof Direction 1:</a:t>
            </a:r>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EDA2725D-7FD8-454D-8540-83432F0BBE50}"/>
                  </a:ext>
                </a:extLst>
              </p:cNvPr>
              <p:cNvSpPr txBox="1">
                <a:spLocks/>
              </p:cNvSpPr>
              <p:nvPr/>
            </p:nvSpPr>
            <p:spPr>
              <a:xfrm>
                <a:off x="3150606" y="4613394"/>
                <a:ext cx="7796454" cy="2049959"/>
              </a:xfrm>
              <a:prstGeom prst="rect">
                <a:avLst/>
              </a:prstGeom>
              <a:solidFill>
                <a:schemeClr val="tx1">
                  <a:lumMod val="95000"/>
                </a:schemeClr>
              </a:solidFill>
              <a:ln>
                <a:solidFill>
                  <a:schemeClr val="bg1"/>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Suppose G has a clique </a:t>
                </a:r>
                <a14:m>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𝑉</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𝑉</m:t>
                    </m:r>
                  </m:oMath>
                </a14:m>
                <a:r>
                  <a:rPr lang="en-US" sz="1800" i="1" dirty="0">
                    <a:solidFill>
                      <a:schemeClr val="bg1"/>
                    </a:solidFill>
                  </a:rPr>
                  <a:t> of size k</a:t>
                </a:r>
                <a:br>
                  <a:rPr lang="en-US" sz="1800" i="1" dirty="0">
                    <a:solidFill>
                      <a:schemeClr val="bg1"/>
                    </a:solidFill>
                  </a:rPr>
                </a:br>
                <a:r>
                  <a:rPr lang="en-US" sz="1800" i="1" dirty="0">
                    <a:solidFill>
                      <a:schemeClr val="bg1"/>
                    </a:solidFill>
                  </a:rPr>
                  <a:t>Consider nodes </a:t>
                </a:r>
                <a14:m>
                  <m:oMath xmlns:m="http://schemas.openxmlformats.org/officeDocument/2006/math">
                    <m:r>
                      <a:rPr lang="en-US" sz="1800" b="0" i="1" smtClean="0">
                        <a:solidFill>
                          <a:schemeClr val="bg1"/>
                        </a:solidFill>
                        <a:latin typeface="Cambria Math" panose="02040503050406030204" pitchFamily="18" charset="0"/>
                      </a:rPr>
                      <m:t>𝑉</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𝑉</m:t>
                    </m:r>
                    <m:r>
                      <a:rPr lang="en-US" sz="1800" b="0" i="1" smtClean="0">
                        <a:solidFill>
                          <a:schemeClr val="bg1"/>
                        </a:solidFill>
                        <a:latin typeface="Cambria Math" panose="02040503050406030204" pitchFamily="18" charset="0"/>
                      </a:rPr>
                      <m:t>′</m:t>
                    </m:r>
                  </m:oMath>
                </a14:m>
                <a:r>
                  <a:rPr lang="en-US" sz="1800" i="1" dirty="0">
                    <a:solidFill>
                      <a:schemeClr val="bg1"/>
                    </a:solidFill>
                  </a:rPr>
                  <a:t> in G’</a:t>
                </a:r>
                <a:br>
                  <a:rPr lang="en-US" sz="1800" i="1" dirty="0">
                    <a:solidFill>
                      <a:schemeClr val="bg1"/>
                    </a:solidFill>
                  </a:rPr>
                </a:br>
                <a:r>
                  <a:rPr lang="en-US" sz="1800" i="1" dirty="0">
                    <a:solidFill>
                      <a:schemeClr val="bg1"/>
                    </a:solidFill>
                  </a:rPr>
                  <a:t>In G, every edge between nodes in V’ existed (clique), so none of these edges appear in G’</a:t>
                </a:r>
                <a:br>
                  <a:rPr lang="en-US" sz="1800" i="1" dirty="0">
                    <a:solidFill>
                      <a:schemeClr val="bg1"/>
                    </a:solidFill>
                  </a:rPr>
                </a:br>
                <a:r>
                  <a:rPr lang="en-US" sz="1800" i="1" dirty="0">
                    <a:solidFill>
                      <a:schemeClr val="bg1"/>
                    </a:solidFill>
                  </a:rPr>
                  <a:t>Thus every edge in G’ touches a node that was not in the clique, which is the exact set </a:t>
                </a:r>
                <a14:m>
                  <m:oMath xmlns:m="http://schemas.openxmlformats.org/officeDocument/2006/math">
                    <m:r>
                      <a:rPr lang="en-US" sz="1800" b="0" i="1" smtClean="0">
                        <a:solidFill>
                          <a:schemeClr val="bg1"/>
                        </a:solidFill>
                        <a:latin typeface="Cambria Math" panose="02040503050406030204" pitchFamily="18" charset="0"/>
                      </a:rPr>
                      <m:t>𝑉</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𝑉</m:t>
                        </m:r>
                      </m:e>
                      <m:sup>
                        <m:r>
                          <a:rPr lang="en-US" sz="1800" b="0" i="1" smtClean="0">
                            <a:solidFill>
                              <a:schemeClr val="bg1"/>
                            </a:solidFill>
                            <a:latin typeface="Cambria Math" panose="02040503050406030204" pitchFamily="18" charset="0"/>
                          </a:rPr>
                          <m:t>′</m:t>
                        </m:r>
                      </m:sup>
                    </m:sSup>
                  </m:oMath>
                </a14:m>
                <a:br>
                  <a:rPr lang="en-US" sz="1800" i="1" dirty="0">
                    <a:solidFill>
                      <a:schemeClr val="bg1"/>
                    </a:solidFill>
                  </a:rPr>
                </a:br>
                <a:r>
                  <a:rPr lang="en-US" sz="1800" i="1" dirty="0">
                    <a:solidFill>
                      <a:schemeClr val="bg1"/>
                    </a:solidFill>
                  </a:rPr>
                  <a:t>Q.E.D.</a:t>
                </a:r>
              </a:p>
            </p:txBody>
          </p:sp>
        </mc:Choice>
        <mc:Fallback xmlns="">
          <p:sp>
            <p:nvSpPr>
              <p:cNvPr id="48" name="Content Placeholder 2">
                <a:extLst>
                  <a:ext uri="{FF2B5EF4-FFF2-40B4-BE49-F238E27FC236}">
                    <a16:creationId xmlns:a16="http://schemas.microsoft.com/office/drawing/2014/main" id="{EDA2725D-7FD8-454D-8540-83432F0BBE50}"/>
                  </a:ext>
                </a:extLst>
              </p:cNvPr>
              <p:cNvSpPr txBox="1">
                <a:spLocks noRot="1" noChangeAspect="1" noMove="1" noResize="1" noEditPoints="1" noAdjustHandles="1" noChangeArrowheads="1" noChangeShapeType="1" noTextEdit="1"/>
              </p:cNvSpPr>
              <p:nvPr/>
            </p:nvSpPr>
            <p:spPr>
              <a:xfrm>
                <a:off x="3150606" y="4613394"/>
                <a:ext cx="7796454" cy="2049959"/>
              </a:xfrm>
              <a:prstGeom prst="rect">
                <a:avLst/>
              </a:prstGeom>
              <a:blipFill>
                <a:blip r:embed="rId4"/>
                <a:stretch>
                  <a:fillRect l="-487" r="-162"/>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6605522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BBA7C1DC-1C1F-C04D-B2D7-995BEB6406CF}"/>
              </a:ext>
            </a:extLst>
          </p:cNvPr>
          <p:cNvGrpSpPr/>
          <p:nvPr/>
        </p:nvGrpSpPr>
        <p:grpSpPr>
          <a:xfrm>
            <a:off x="1321813" y="1611533"/>
            <a:ext cx="4200807" cy="2679826"/>
            <a:chOff x="1321813" y="1928402"/>
            <a:chExt cx="4200807" cy="2679826"/>
          </a:xfrm>
        </p:grpSpPr>
        <p:sp>
          <p:nvSpPr>
            <p:cNvPr id="58" name="Rectangle 57">
              <a:extLst>
                <a:ext uri="{FF2B5EF4-FFF2-40B4-BE49-F238E27FC236}">
                  <a16:creationId xmlns:a16="http://schemas.microsoft.com/office/drawing/2014/main" id="{52B1A68B-677E-4C4F-A58B-285960ED2E3E}"/>
                </a:ext>
              </a:extLst>
            </p:cNvPr>
            <p:cNvSpPr/>
            <p:nvPr/>
          </p:nvSpPr>
          <p:spPr>
            <a:xfrm>
              <a:off x="1321813" y="1928402"/>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10A4B83-4CB6-3E46-9F8A-0306DBC686D3}"/>
                </a:ext>
              </a:extLst>
            </p:cNvPr>
            <p:cNvSpPr/>
            <p:nvPr/>
          </p:nvSpPr>
          <p:spPr>
            <a:xfrm>
              <a:off x="2463328" y="2093500"/>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3" name="Oval 22">
              <a:extLst>
                <a:ext uri="{FF2B5EF4-FFF2-40B4-BE49-F238E27FC236}">
                  <a16:creationId xmlns:a16="http://schemas.microsoft.com/office/drawing/2014/main" id="{3FBBD169-F2CB-9C4B-8FF6-A770D421CE08}"/>
                </a:ext>
              </a:extLst>
            </p:cNvPr>
            <p:cNvSpPr/>
            <p:nvPr/>
          </p:nvSpPr>
          <p:spPr>
            <a:xfrm>
              <a:off x="3945386" y="2093500"/>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4" name="Oval 23">
              <a:extLst>
                <a:ext uri="{FF2B5EF4-FFF2-40B4-BE49-F238E27FC236}">
                  <a16:creationId xmlns:a16="http://schemas.microsoft.com/office/drawing/2014/main" id="{C995F22B-2B74-7E4F-8635-20BEDD5E1BF6}"/>
                </a:ext>
              </a:extLst>
            </p:cNvPr>
            <p:cNvSpPr/>
            <p:nvPr/>
          </p:nvSpPr>
          <p:spPr>
            <a:xfrm>
              <a:off x="1586572" y="308481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5" name="Oval 24">
              <a:extLst>
                <a:ext uri="{FF2B5EF4-FFF2-40B4-BE49-F238E27FC236}">
                  <a16:creationId xmlns:a16="http://schemas.microsoft.com/office/drawing/2014/main" id="{B76A0903-9EB0-D44D-B6A0-08D651F65DC4}"/>
                </a:ext>
              </a:extLst>
            </p:cNvPr>
            <p:cNvSpPr/>
            <p:nvPr/>
          </p:nvSpPr>
          <p:spPr>
            <a:xfrm>
              <a:off x="4838299" y="3084815"/>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6" name="Oval 25">
              <a:extLst>
                <a:ext uri="{FF2B5EF4-FFF2-40B4-BE49-F238E27FC236}">
                  <a16:creationId xmlns:a16="http://schemas.microsoft.com/office/drawing/2014/main" id="{553DFFE1-926C-3A46-A69E-28F422017FD5}"/>
                </a:ext>
              </a:extLst>
            </p:cNvPr>
            <p:cNvSpPr/>
            <p:nvPr/>
          </p:nvSpPr>
          <p:spPr>
            <a:xfrm>
              <a:off x="2463327" y="3907171"/>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27" name="Oval 26">
              <a:extLst>
                <a:ext uri="{FF2B5EF4-FFF2-40B4-BE49-F238E27FC236}">
                  <a16:creationId xmlns:a16="http://schemas.microsoft.com/office/drawing/2014/main" id="{7C39BCCB-A6F2-7348-855E-003491E529E9}"/>
                </a:ext>
              </a:extLst>
            </p:cNvPr>
            <p:cNvSpPr/>
            <p:nvPr/>
          </p:nvSpPr>
          <p:spPr>
            <a:xfrm>
              <a:off x="3945385" y="3907171"/>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29" name="Straight Connector 28">
              <a:extLst>
                <a:ext uri="{FF2B5EF4-FFF2-40B4-BE49-F238E27FC236}">
                  <a16:creationId xmlns:a16="http://schemas.microsoft.com/office/drawing/2014/main" id="{688F8695-7A8B-A647-B4FE-24A5538AE867}"/>
                </a:ext>
              </a:extLst>
            </p:cNvPr>
            <p:cNvCxnSpPr>
              <a:stCxn id="24" idx="7"/>
              <a:endCxn id="10" idx="3"/>
            </p:cNvCxnSpPr>
            <p:nvPr/>
          </p:nvCxnSpPr>
          <p:spPr>
            <a:xfrm flipV="1">
              <a:off x="2003863" y="2510791"/>
              <a:ext cx="531061"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E170FF9-E530-9542-AD9B-0322EE0CDBEB}"/>
                </a:ext>
              </a:extLst>
            </p:cNvPr>
            <p:cNvCxnSpPr>
              <a:cxnSpLocks/>
              <a:stCxn id="26" idx="0"/>
              <a:endCxn id="10" idx="4"/>
            </p:cNvCxnSpPr>
            <p:nvPr/>
          </p:nvCxnSpPr>
          <p:spPr>
            <a:xfrm flipV="1">
              <a:off x="2707771" y="2582387"/>
              <a:ext cx="1" cy="132478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8824425-3D77-B944-8DA2-ED6F7F73CBC7}"/>
                </a:ext>
              </a:extLst>
            </p:cNvPr>
            <p:cNvCxnSpPr>
              <a:cxnSpLocks/>
              <a:stCxn id="23" idx="2"/>
              <a:endCxn id="10" idx="6"/>
            </p:cNvCxnSpPr>
            <p:nvPr/>
          </p:nvCxnSpPr>
          <p:spPr>
            <a:xfrm flipH="1">
              <a:off x="2952215" y="2337944"/>
              <a:ext cx="9931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A21A7A-2AFA-F04C-BCAC-0E33835F7DF9}"/>
                </a:ext>
              </a:extLst>
            </p:cNvPr>
            <p:cNvCxnSpPr>
              <a:cxnSpLocks/>
              <a:stCxn id="23" idx="4"/>
              <a:endCxn id="27" idx="0"/>
            </p:cNvCxnSpPr>
            <p:nvPr/>
          </p:nvCxnSpPr>
          <p:spPr>
            <a:xfrm flipH="1">
              <a:off x="4189829" y="2582387"/>
              <a:ext cx="1" cy="132478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726C680-39E1-FB47-98D0-68B899E306BC}"/>
                </a:ext>
              </a:extLst>
            </p:cNvPr>
            <p:cNvCxnSpPr>
              <a:cxnSpLocks/>
              <a:stCxn id="26" idx="6"/>
              <a:endCxn id="27" idx="2"/>
            </p:cNvCxnSpPr>
            <p:nvPr/>
          </p:nvCxnSpPr>
          <p:spPr>
            <a:xfrm>
              <a:off x="2952214" y="4151615"/>
              <a:ext cx="99317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FD5946C-B6E7-EC4F-AD2D-43EF979840DA}"/>
                </a:ext>
              </a:extLst>
            </p:cNvPr>
            <p:cNvCxnSpPr>
              <a:cxnSpLocks/>
              <a:stCxn id="10" idx="5"/>
              <a:endCxn id="27" idx="1"/>
            </p:cNvCxnSpPr>
            <p:nvPr/>
          </p:nvCxnSpPr>
          <p:spPr>
            <a:xfrm>
              <a:off x="2880619" y="2510791"/>
              <a:ext cx="1136362" cy="146797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49B488-5E58-0D4B-95D5-2D524D20FFCC}"/>
                </a:ext>
              </a:extLst>
            </p:cNvPr>
            <p:cNvCxnSpPr>
              <a:cxnSpLocks/>
              <a:stCxn id="26" idx="7"/>
              <a:endCxn id="23" idx="3"/>
            </p:cNvCxnSpPr>
            <p:nvPr/>
          </p:nvCxnSpPr>
          <p:spPr>
            <a:xfrm flipV="1">
              <a:off x="2880618" y="2510791"/>
              <a:ext cx="1136364" cy="146797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4AAF52-EA29-5F43-858C-A25934203265}"/>
                </a:ext>
              </a:extLst>
            </p:cNvPr>
            <p:cNvCxnSpPr>
              <a:cxnSpLocks/>
              <a:stCxn id="24" idx="6"/>
              <a:endCxn id="25" idx="2"/>
            </p:cNvCxnSpPr>
            <p:nvPr/>
          </p:nvCxnSpPr>
          <p:spPr>
            <a:xfrm>
              <a:off x="2075459" y="3329259"/>
              <a:ext cx="27628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917B8CF-522E-A049-9736-50A681E83269}"/>
                </a:ext>
              </a:extLst>
            </p:cNvPr>
            <p:cNvCxnSpPr>
              <a:cxnSpLocks/>
              <a:stCxn id="24" idx="6"/>
              <a:endCxn id="27" idx="1"/>
            </p:cNvCxnSpPr>
            <p:nvPr/>
          </p:nvCxnSpPr>
          <p:spPr>
            <a:xfrm>
              <a:off x="2075459" y="3329259"/>
              <a:ext cx="1941522" cy="6495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C4107DE-6A10-CC45-9C46-3A54FEA1BD43}"/>
                </a:ext>
              </a:extLst>
            </p:cNvPr>
            <p:cNvCxnSpPr>
              <a:cxnSpLocks/>
              <a:stCxn id="26" idx="7"/>
              <a:endCxn id="25" idx="2"/>
            </p:cNvCxnSpPr>
            <p:nvPr/>
          </p:nvCxnSpPr>
          <p:spPr>
            <a:xfrm flipV="1">
              <a:off x="2880618" y="3329259"/>
              <a:ext cx="1957681" cy="649508"/>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FFC3504-160F-8840-989E-203207C3813A}"/>
                </a:ext>
              </a:extLst>
            </p:cNvPr>
            <p:cNvSpPr txBox="1"/>
            <p:nvPr/>
          </p:nvSpPr>
          <p:spPr>
            <a:xfrm>
              <a:off x="5100260" y="1970174"/>
              <a:ext cx="362600" cy="369332"/>
            </a:xfrm>
            <a:prstGeom prst="rect">
              <a:avLst/>
            </a:prstGeom>
            <a:noFill/>
          </p:spPr>
          <p:txBody>
            <a:bodyPr wrap="none" rtlCol="0">
              <a:spAutoFit/>
            </a:bodyPr>
            <a:lstStyle/>
            <a:p>
              <a:r>
                <a:rPr lang="en-US" dirty="0">
                  <a:solidFill>
                    <a:schemeClr val="accent1"/>
                  </a:solidFill>
                </a:rPr>
                <a:t>G</a:t>
              </a:r>
            </a:p>
          </p:txBody>
        </p:sp>
        <p:sp>
          <p:nvSpPr>
            <p:cNvPr id="60" name="TextBox 59">
              <a:extLst>
                <a:ext uri="{FF2B5EF4-FFF2-40B4-BE49-F238E27FC236}">
                  <a16:creationId xmlns:a16="http://schemas.microsoft.com/office/drawing/2014/main" id="{2AD8A967-5C47-8541-BBA2-170D99393732}"/>
                </a:ext>
              </a:extLst>
            </p:cNvPr>
            <p:cNvSpPr txBox="1"/>
            <p:nvPr/>
          </p:nvSpPr>
          <p:spPr>
            <a:xfrm>
              <a:off x="4951575" y="2249617"/>
              <a:ext cx="566181" cy="369332"/>
            </a:xfrm>
            <a:prstGeom prst="rect">
              <a:avLst/>
            </a:prstGeom>
            <a:noFill/>
          </p:spPr>
          <p:txBody>
            <a:bodyPr wrap="none" rtlCol="0">
              <a:spAutoFit/>
            </a:bodyPr>
            <a:lstStyle/>
            <a:p>
              <a:r>
                <a:rPr lang="en-US" dirty="0">
                  <a:solidFill>
                    <a:schemeClr val="accent1"/>
                  </a:solidFill>
                </a:rPr>
                <a:t>k=4</a:t>
              </a:r>
            </a:p>
          </p:txBody>
        </p:sp>
      </p:grpSp>
      <p:sp>
        <p:nvSpPr>
          <p:cNvPr id="62" name="Right Arrow 61">
            <a:extLst>
              <a:ext uri="{FF2B5EF4-FFF2-40B4-BE49-F238E27FC236}">
                <a16:creationId xmlns:a16="http://schemas.microsoft.com/office/drawing/2014/main" id="{6A534F3C-6991-8845-83AA-9C5FC061C0D5}"/>
              </a:ext>
            </a:extLst>
          </p:cNvPr>
          <p:cNvSpPr/>
          <p:nvPr/>
        </p:nvSpPr>
        <p:spPr>
          <a:xfrm>
            <a:off x="5695467" y="2839542"/>
            <a:ext cx="886402" cy="32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 name="Content Placeholder 2">
                <a:extLst>
                  <a:ext uri="{FF2B5EF4-FFF2-40B4-BE49-F238E27FC236}">
                    <a16:creationId xmlns:a16="http://schemas.microsoft.com/office/drawing/2014/main" id="{034F391B-9FFD-1F4B-96ED-B56807869288}"/>
                  </a:ext>
                </a:extLst>
              </p:cNvPr>
              <p:cNvSpPr txBox="1">
                <a:spLocks/>
              </p:cNvSpPr>
              <p:nvPr/>
            </p:nvSpPr>
            <p:spPr>
              <a:xfrm>
                <a:off x="1321814" y="875119"/>
                <a:ext cx="9625246" cy="4531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tx1">
                        <a:lumMod val="95000"/>
                      </a:schemeClr>
                    </a:solidFill>
                  </a:rPr>
                  <a:t>Claim</a:t>
                </a:r>
                <a:r>
                  <a:rPr lang="en-US" sz="1800" dirty="0">
                    <a:solidFill>
                      <a:schemeClr val="tx1">
                        <a:lumMod val="95000"/>
                      </a:schemeClr>
                    </a:solidFill>
                  </a:rPr>
                  <a:t>: G has a clique of size k IFF G’ has a VC of size </a:t>
                </a:r>
                <a14:m>
                  <m:oMath xmlns:m="http://schemas.openxmlformats.org/officeDocument/2006/math">
                    <m:d>
                      <m:dPr>
                        <m:begChr m:val="|"/>
                        <m:endChr m:val="|"/>
                        <m:ctrlPr>
                          <a:rPr lang="en-US" sz="1800" b="0" i="1" smtClean="0">
                            <a:solidFill>
                              <a:schemeClr val="tx1">
                                <a:lumMod val="95000"/>
                              </a:schemeClr>
                            </a:solidFill>
                            <a:latin typeface="Cambria Math" panose="02040503050406030204" pitchFamily="18" charset="0"/>
                          </a:rPr>
                        </m:ctrlPr>
                      </m:dPr>
                      <m:e>
                        <m:r>
                          <a:rPr lang="en-US" sz="1800" b="0" i="1" smtClean="0">
                            <a:solidFill>
                              <a:schemeClr val="tx1">
                                <a:lumMod val="95000"/>
                              </a:schemeClr>
                            </a:solidFill>
                            <a:latin typeface="Cambria Math" panose="02040503050406030204" pitchFamily="18" charset="0"/>
                          </a:rPr>
                          <m:t>𝑉</m:t>
                        </m:r>
                      </m:e>
                    </m:d>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𝑘</m:t>
                    </m:r>
                  </m:oMath>
                </a14:m>
                <a:endParaRPr lang="en-US" sz="1800" dirty="0">
                  <a:solidFill>
                    <a:schemeClr val="tx1">
                      <a:lumMod val="95000"/>
                    </a:schemeClr>
                  </a:solidFill>
                </a:endParaRPr>
              </a:p>
            </p:txBody>
          </p:sp>
        </mc:Choice>
        <mc:Fallback xmlns="">
          <p:sp>
            <p:nvSpPr>
              <p:cNvPr id="32" name="Content Placeholder 2">
                <a:extLst>
                  <a:ext uri="{FF2B5EF4-FFF2-40B4-BE49-F238E27FC236}">
                    <a16:creationId xmlns:a16="http://schemas.microsoft.com/office/drawing/2014/main" id="{034F391B-9FFD-1F4B-96ED-B56807869288}"/>
                  </a:ext>
                </a:extLst>
              </p:cNvPr>
              <p:cNvSpPr txBox="1">
                <a:spLocks noRot="1" noChangeAspect="1" noMove="1" noResize="1" noEditPoints="1" noAdjustHandles="1" noChangeArrowheads="1" noChangeShapeType="1" noTextEdit="1"/>
              </p:cNvSpPr>
              <p:nvPr/>
            </p:nvSpPr>
            <p:spPr>
              <a:xfrm>
                <a:off x="1321814" y="875119"/>
                <a:ext cx="9625246" cy="453124"/>
              </a:xfrm>
              <a:prstGeom prst="rect">
                <a:avLst/>
              </a:prstGeom>
              <a:blipFill>
                <a:blip r:embed="rId3"/>
                <a:stretch>
                  <a:fillRect b="-2632"/>
                </a:stretch>
              </a:blipFill>
              <a:ln>
                <a:solidFill>
                  <a:schemeClr val="tx1">
                    <a:lumMod val="95000"/>
                  </a:schemeClr>
                </a:solidFill>
              </a:ln>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7326999-BFD5-334B-BAEA-C1E4E421A05D}"/>
              </a:ext>
            </a:extLst>
          </p:cNvPr>
          <p:cNvGrpSpPr/>
          <p:nvPr/>
        </p:nvGrpSpPr>
        <p:grpSpPr>
          <a:xfrm>
            <a:off x="6730661" y="1611533"/>
            <a:ext cx="4200807" cy="2679826"/>
            <a:chOff x="6730661" y="1928402"/>
            <a:chExt cx="4200807" cy="2679826"/>
          </a:xfrm>
        </p:grpSpPr>
        <p:sp>
          <p:nvSpPr>
            <p:cNvPr id="35" name="Rectangle 34">
              <a:extLst>
                <a:ext uri="{FF2B5EF4-FFF2-40B4-BE49-F238E27FC236}">
                  <a16:creationId xmlns:a16="http://schemas.microsoft.com/office/drawing/2014/main" id="{53E42735-58C1-9544-B146-9E2893975413}"/>
                </a:ext>
              </a:extLst>
            </p:cNvPr>
            <p:cNvSpPr/>
            <p:nvPr/>
          </p:nvSpPr>
          <p:spPr>
            <a:xfrm>
              <a:off x="6730661" y="1928402"/>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342735-5573-0F45-B281-C6809641AF5E}"/>
                </a:ext>
              </a:extLst>
            </p:cNvPr>
            <p:cNvSpPr/>
            <p:nvPr/>
          </p:nvSpPr>
          <p:spPr>
            <a:xfrm>
              <a:off x="7872176" y="209350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38" name="Oval 37">
              <a:extLst>
                <a:ext uri="{FF2B5EF4-FFF2-40B4-BE49-F238E27FC236}">
                  <a16:creationId xmlns:a16="http://schemas.microsoft.com/office/drawing/2014/main" id="{A11E7672-2211-214F-A0D0-62289A6EBD9B}"/>
                </a:ext>
              </a:extLst>
            </p:cNvPr>
            <p:cNvSpPr/>
            <p:nvPr/>
          </p:nvSpPr>
          <p:spPr>
            <a:xfrm>
              <a:off x="9354234" y="2093500"/>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39" name="Oval 38">
              <a:extLst>
                <a:ext uri="{FF2B5EF4-FFF2-40B4-BE49-F238E27FC236}">
                  <a16:creationId xmlns:a16="http://schemas.microsoft.com/office/drawing/2014/main" id="{E2E21B37-C9C2-7640-B0FB-709FF81E35E1}"/>
                </a:ext>
              </a:extLst>
            </p:cNvPr>
            <p:cNvSpPr/>
            <p:nvPr/>
          </p:nvSpPr>
          <p:spPr>
            <a:xfrm>
              <a:off x="6995420" y="3084815"/>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41" name="Oval 40">
              <a:extLst>
                <a:ext uri="{FF2B5EF4-FFF2-40B4-BE49-F238E27FC236}">
                  <a16:creationId xmlns:a16="http://schemas.microsoft.com/office/drawing/2014/main" id="{814010A0-F18B-6A4C-B0AD-6AE90988D79A}"/>
                </a:ext>
              </a:extLst>
            </p:cNvPr>
            <p:cNvSpPr/>
            <p:nvPr/>
          </p:nvSpPr>
          <p:spPr>
            <a:xfrm>
              <a:off x="10247147" y="3084815"/>
              <a:ext cx="488887" cy="488887"/>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42" name="Oval 41">
              <a:extLst>
                <a:ext uri="{FF2B5EF4-FFF2-40B4-BE49-F238E27FC236}">
                  <a16:creationId xmlns:a16="http://schemas.microsoft.com/office/drawing/2014/main" id="{6DD9791A-8B0F-7E4C-94D5-E62BB9A01002}"/>
                </a:ext>
              </a:extLst>
            </p:cNvPr>
            <p:cNvSpPr/>
            <p:nvPr/>
          </p:nvSpPr>
          <p:spPr>
            <a:xfrm>
              <a:off x="7872175" y="390717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44" name="Oval 43">
              <a:extLst>
                <a:ext uri="{FF2B5EF4-FFF2-40B4-BE49-F238E27FC236}">
                  <a16:creationId xmlns:a16="http://schemas.microsoft.com/office/drawing/2014/main" id="{10D40AB0-3169-D94D-B24B-E68826BF2001}"/>
                </a:ext>
              </a:extLst>
            </p:cNvPr>
            <p:cNvSpPr/>
            <p:nvPr/>
          </p:nvSpPr>
          <p:spPr>
            <a:xfrm>
              <a:off x="9354233" y="3907171"/>
              <a:ext cx="488887" cy="4888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51" name="Straight Connector 50">
              <a:extLst>
                <a:ext uri="{FF2B5EF4-FFF2-40B4-BE49-F238E27FC236}">
                  <a16:creationId xmlns:a16="http://schemas.microsoft.com/office/drawing/2014/main" id="{9C626810-6ECD-7540-B233-F540D16CDEAC}"/>
                </a:ext>
              </a:extLst>
            </p:cNvPr>
            <p:cNvCxnSpPr>
              <a:cxnSpLocks/>
              <a:stCxn id="39" idx="7"/>
              <a:endCxn id="38" idx="3"/>
            </p:cNvCxnSpPr>
            <p:nvPr/>
          </p:nvCxnSpPr>
          <p:spPr>
            <a:xfrm flipV="1">
              <a:off x="7412711" y="2510791"/>
              <a:ext cx="2013119"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4647CC-9975-054F-9B94-7FFF2611EABB}"/>
                </a:ext>
              </a:extLst>
            </p:cNvPr>
            <p:cNvCxnSpPr>
              <a:cxnSpLocks/>
              <a:stCxn id="42" idx="1"/>
              <a:endCxn id="39" idx="5"/>
            </p:cNvCxnSpPr>
            <p:nvPr/>
          </p:nvCxnSpPr>
          <p:spPr>
            <a:xfrm flipH="1" flipV="1">
              <a:off x="7412711" y="3502106"/>
              <a:ext cx="531060" cy="476661"/>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0F2170B-3E18-1346-B1A8-A33BF2F4D5D2}"/>
                </a:ext>
              </a:extLst>
            </p:cNvPr>
            <p:cNvSpPr txBox="1"/>
            <p:nvPr/>
          </p:nvSpPr>
          <p:spPr>
            <a:xfrm>
              <a:off x="10509108" y="1970174"/>
              <a:ext cx="362600" cy="369332"/>
            </a:xfrm>
            <a:prstGeom prst="rect">
              <a:avLst/>
            </a:prstGeom>
            <a:noFill/>
          </p:spPr>
          <p:txBody>
            <a:bodyPr wrap="none" rtlCol="0">
              <a:spAutoFit/>
            </a:bodyPr>
            <a:lstStyle/>
            <a:p>
              <a:r>
                <a:rPr lang="en-US" dirty="0">
                  <a:solidFill>
                    <a:schemeClr val="accent1"/>
                  </a:solidFill>
                </a:rPr>
                <a:t>G</a:t>
              </a:r>
            </a:p>
          </p:txBody>
        </p:sp>
        <p:sp>
          <p:nvSpPr>
            <p:cNvPr id="66" name="TextBox 65">
              <a:extLst>
                <a:ext uri="{FF2B5EF4-FFF2-40B4-BE49-F238E27FC236}">
                  <a16:creationId xmlns:a16="http://schemas.microsoft.com/office/drawing/2014/main" id="{5047B17C-7945-694B-9D61-811066590EE5}"/>
                </a:ext>
              </a:extLst>
            </p:cNvPr>
            <p:cNvSpPr txBox="1"/>
            <p:nvPr/>
          </p:nvSpPr>
          <p:spPr>
            <a:xfrm>
              <a:off x="10360423" y="2249617"/>
              <a:ext cx="566181" cy="369332"/>
            </a:xfrm>
            <a:prstGeom prst="rect">
              <a:avLst/>
            </a:prstGeom>
            <a:noFill/>
          </p:spPr>
          <p:txBody>
            <a:bodyPr wrap="none" rtlCol="0">
              <a:spAutoFit/>
            </a:bodyPr>
            <a:lstStyle/>
            <a:p>
              <a:r>
                <a:rPr lang="en-US" dirty="0">
                  <a:solidFill>
                    <a:schemeClr val="accent1"/>
                  </a:solidFill>
                </a:rPr>
                <a:t>k=2</a:t>
              </a:r>
            </a:p>
          </p:txBody>
        </p:sp>
        <p:cxnSp>
          <p:nvCxnSpPr>
            <p:cNvPr id="67" name="Straight Connector 66">
              <a:extLst>
                <a:ext uri="{FF2B5EF4-FFF2-40B4-BE49-F238E27FC236}">
                  <a16:creationId xmlns:a16="http://schemas.microsoft.com/office/drawing/2014/main" id="{8417E185-503F-9848-A8A3-CA5EBC68F787}"/>
                </a:ext>
              </a:extLst>
            </p:cNvPr>
            <p:cNvCxnSpPr>
              <a:cxnSpLocks/>
              <a:stCxn id="37" idx="5"/>
              <a:endCxn id="41" idx="2"/>
            </p:cNvCxnSpPr>
            <p:nvPr/>
          </p:nvCxnSpPr>
          <p:spPr>
            <a:xfrm>
              <a:off x="8289467" y="2510791"/>
              <a:ext cx="1957680" cy="818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01AC7DA-7191-B74F-AE06-2DA26738DF56}"/>
                </a:ext>
              </a:extLst>
            </p:cNvPr>
            <p:cNvCxnSpPr>
              <a:cxnSpLocks/>
              <a:stCxn id="41" idx="1"/>
              <a:endCxn id="38" idx="5"/>
            </p:cNvCxnSpPr>
            <p:nvPr/>
          </p:nvCxnSpPr>
          <p:spPr>
            <a:xfrm flipH="1" flipV="1">
              <a:off x="9771525" y="2510791"/>
              <a:ext cx="547218" cy="645620"/>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4711E76-7D6F-D643-B25D-53CBEE936FD4}"/>
                </a:ext>
              </a:extLst>
            </p:cNvPr>
            <p:cNvCxnSpPr>
              <a:cxnSpLocks/>
              <a:stCxn id="44" idx="7"/>
              <a:endCxn id="41" idx="3"/>
            </p:cNvCxnSpPr>
            <p:nvPr/>
          </p:nvCxnSpPr>
          <p:spPr>
            <a:xfrm flipV="1">
              <a:off x="9771524" y="3502106"/>
              <a:ext cx="547219" cy="476661"/>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Content Placeholder 2">
            <a:extLst>
              <a:ext uri="{FF2B5EF4-FFF2-40B4-BE49-F238E27FC236}">
                <a16:creationId xmlns:a16="http://schemas.microsoft.com/office/drawing/2014/main" id="{86E5743B-AB82-E14C-9110-9C8DA9F29266}"/>
              </a:ext>
            </a:extLst>
          </p:cNvPr>
          <p:cNvSpPr txBox="1">
            <a:spLocks/>
          </p:cNvSpPr>
          <p:nvPr/>
        </p:nvSpPr>
        <p:spPr>
          <a:xfrm>
            <a:off x="1321813" y="4593728"/>
            <a:ext cx="3532837" cy="405655"/>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lumMod val="95000"/>
                  </a:schemeClr>
                </a:solidFill>
              </a:rPr>
              <a:t>Proof Direction 2:</a:t>
            </a:r>
          </a:p>
        </p:txBody>
      </p:sp>
      <mc:AlternateContent xmlns:mc="http://schemas.openxmlformats.org/markup-compatibility/2006" xmlns:a14="http://schemas.microsoft.com/office/drawing/2010/main">
        <mc:Choice Requires="a14">
          <p:sp>
            <p:nvSpPr>
              <p:cNvPr id="48" name="Content Placeholder 2">
                <a:extLst>
                  <a:ext uri="{FF2B5EF4-FFF2-40B4-BE49-F238E27FC236}">
                    <a16:creationId xmlns:a16="http://schemas.microsoft.com/office/drawing/2014/main" id="{EDA2725D-7FD8-454D-8540-83432F0BBE50}"/>
                  </a:ext>
                </a:extLst>
              </p:cNvPr>
              <p:cNvSpPr txBox="1">
                <a:spLocks/>
              </p:cNvSpPr>
              <p:nvPr/>
            </p:nvSpPr>
            <p:spPr>
              <a:xfrm>
                <a:off x="3150606" y="4613394"/>
                <a:ext cx="7796454" cy="1769299"/>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Suppose G’ has a cover </a:t>
                </a:r>
                <a14:m>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𝑉</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𝑉</m:t>
                    </m:r>
                  </m:oMath>
                </a14:m>
                <a:r>
                  <a:rPr lang="en-US" sz="1800" i="1" dirty="0">
                    <a:solidFill>
                      <a:schemeClr val="bg1"/>
                    </a:solidFill>
                  </a:rPr>
                  <a:t> of size </a:t>
                </a:r>
                <a14:m>
                  <m:oMath xmlns:m="http://schemas.openxmlformats.org/officeDocument/2006/math">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𝑉</m:t>
                        </m:r>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𝑘</m:t>
                    </m:r>
                  </m:oMath>
                </a14:m>
                <a:br>
                  <a:rPr lang="en-US" sz="1800" i="1" dirty="0">
                    <a:solidFill>
                      <a:schemeClr val="bg1"/>
                    </a:solidFill>
                  </a:rPr>
                </a:br>
                <a:r>
                  <a:rPr lang="en-US" sz="1800" i="1" dirty="0">
                    <a:solidFill>
                      <a:schemeClr val="bg1"/>
                    </a:solidFill>
                  </a:rPr>
                  <a:t>Consider the k nodes </a:t>
                </a:r>
                <a14:m>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𝑉</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𝑉</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𝑉</m:t>
                    </m:r>
                    <m:r>
                      <a:rPr lang="en-US" sz="1800" b="0" i="1" smtClean="0">
                        <a:solidFill>
                          <a:schemeClr val="bg1"/>
                        </a:solidFill>
                        <a:latin typeface="Cambria Math" panose="02040503050406030204" pitchFamily="18" charset="0"/>
                      </a:rPr>
                      <m:t>′</m:t>
                    </m:r>
                  </m:oMath>
                </a14:m>
                <a:r>
                  <a:rPr lang="en-US" sz="1800" i="1" dirty="0">
                    <a:solidFill>
                      <a:schemeClr val="bg1"/>
                    </a:solidFill>
                  </a:rPr>
                  <a:t> in G</a:t>
                </a:r>
                <a:br>
                  <a:rPr lang="en-US" sz="1800" i="1" dirty="0">
                    <a:solidFill>
                      <a:schemeClr val="bg1"/>
                    </a:solidFill>
                  </a:rPr>
                </a:br>
                <a:r>
                  <a:rPr lang="en-US" sz="1800" i="1" dirty="0">
                    <a:solidFill>
                      <a:schemeClr val="bg1"/>
                    </a:solidFill>
                  </a:rPr>
                  <a:t>In G’, no edge between nodes in V’’ exists, otherwise V’ would not be a vertex cover</a:t>
                </a:r>
                <a:br>
                  <a:rPr lang="en-US" sz="1800" i="1" dirty="0">
                    <a:solidFill>
                      <a:schemeClr val="bg1"/>
                    </a:solidFill>
                  </a:rPr>
                </a:br>
                <a:r>
                  <a:rPr lang="en-US" sz="1800" i="1" dirty="0">
                    <a:solidFill>
                      <a:schemeClr val="bg1"/>
                    </a:solidFill>
                  </a:rPr>
                  <a:t>Thus, in G every edge between nodes in V’’ exists. This is definition of a clique</a:t>
                </a:r>
                <a:br>
                  <a:rPr lang="en-US" sz="1800" i="1" dirty="0">
                    <a:solidFill>
                      <a:schemeClr val="bg1"/>
                    </a:solidFill>
                  </a:rPr>
                </a:br>
                <a:r>
                  <a:rPr lang="en-US" sz="1800" i="1" dirty="0">
                    <a:solidFill>
                      <a:schemeClr val="bg1"/>
                    </a:solidFill>
                  </a:rPr>
                  <a:t>Q.E.D.</a:t>
                </a:r>
              </a:p>
            </p:txBody>
          </p:sp>
        </mc:Choice>
        <mc:Fallback xmlns="">
          <p:sp>
            <p:nvSpPr>
              <p:cNvPr id="48" name="Content Placeholder 2">
                <a:extLst>
                  <a:ext uri="{FF2B5EF4-FFF2-40B4-BE49-F238E27FC236}">
                    <a16:creationId xmlns:a16="http://schemas.microsoft.com/office/drawing/2014/main" id="{EDA2725D-7FD8-454D-8540-83432F0BBE50}"/>
                  </a:ext>
                </a:extLst>
              </p:cNvPr>
              <p:cNvSpPr txBox="1">
                <a:spLocks noRot="1" noChangeAspect="1" noMove="1" noResize="1" noEditPoints="1" noAdjustHandles="1" noChangeArrowheads="1" noChangeShapeType="1" noTextEdit="1"/>
              </p:cNvSpPr>
              <p:nvPr/>
            </p:nvSpPr>
            <p:spPr>
              <a:xfrm>
                <a:off x="3150606" y="4613394"/>
                <a:ext cx="7796454" cy="1769299"/>
              </a:xfrm>
              <a:prstGeom prst="rect">
                <a:avLst/>
              </a:prstGeom>
              <a:blipFill>
                <a:blip r:embed="rId4"/>
                <a:stretch>
                  <a:fillRect l="-649" b="-704"/>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24679883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More On Reductions</a:t>
            </a:r>
          </a:p>
        </p:txBody>
      </p:sp>
    </p:spTree>
    <p:extLst>
      <p:ext uri="{BB962C8B-B14F-4D97-AF65-F5344CB8AC3E}">
        <p14:creationId xmlns:p14="http://schemas.microsoft.com/office/powerpoint/2010/main" val="28567290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19759"/>
            <a:ext cx="9905998" cy="621807"/>
          </a:xfrm>
        </p:spPr>
        <p:txBody>
          <a:bodyPr/>
          <a:lstStyle/>
          <a:p>
            <a:pPr algn="ctr"/>
            <a:r>
              <a:rPr lang="en-US" dirty="0"/>
              <a:t>More reductions!</a:t>
            </a:r>
          </a:p>
        </p:txBody>
      </p:sp>
      <p:sp>
        <p:nvSpPr>
          <p:cNvPr id="6" name="Content Placeholder 5"/>
          <p:cNvSpPr>
            <a:spLocks noGrp="1"/>
          </p:cNvSpPr>
          <p:nvPr>
            <p:ph sz="quarter" idx="2"/>
          </p:nvPr>
        </p:nvSpPr>
        <p:spPr>
          <a:xfrm>
            <a:off x="1984820" y="5459239"/>
            <a:ext cx="6681457" cy="887240"/>
          </a:xfrm>
        </p:spPr>
        <p:txBody>
          <a:bodyPr>
            <a:normAutofit lnSpcReduction="10000"/>
          </a:bodyPr>
          <a:lstStyle/>
          <a:p>
            <a:pPr marL="0" indent="0" algn="ctr">
              <a:buNone/>
            </a:pPr>
            <a:r>
              <a:rPr lang="en-US" dirty="0"/>
              <a:t>The problems were known to be “hard”, but how “hard” was not really quantified until then</a:t>
            </a:r>
          </a:p>
        </p:txBody>
      </p:sp>
      <p:pic>
        <p:nvPicPr>
          <p:cNvPr id="3" name="Picture 2">
            <a:extLst>
              <a:ext uri="{FF2B5EF4-FFF2-40B4-BE49-F238E27FC236}">
                <a16:creationId xmlns:a16="http://schemas.microsoft.com/office/drawing/2014/main" id="{053A41CE-6AC7-6D4C-9923-71EBF1147623}"/>
              </a:ext>
            </a:extLst>
          </p:cNvPr>
          <p:cNvPicPr>
            <a:picLocks noChangeAspect="1"/>
          </p:cNvPicPr>
          <p:nvPr/>
        </p:nvPicPr>
        <p:blipFill>
          <a:blip r:embed="rId2"/>
          <a:stretch>
            <a:fillRect/>
          </a:stretch>
        </p:blipFill>
        <p:spPr>
          <a:xfrm>
            <a:off x="1876183" y="1394246"/>
            <a:ext cx="6915464" cy="3612313"/>
          </a:xfrm>
          <a:prstGeom prst="rect">
            <a:avLst/>
          </a:prstGeom>
        </p:spPr>
      </p:pic>
      <p:sp>
        <p:nvSpPr>
          <p:cNvPr id="9" name="Content Placeholder 5">
            <a:extLst>
              <a:ext uri="{FF2B5EF4-FFF2-40B4-BE49-F238E27FC236}">
                <a16:creationId xmlns:a16="http://schemas.microsoft.com/office/drawing/2014/main" id="{3C73B376-A656-A34B-8BE0-0CA99F755530}"/>
              </a:ext>
            </a:extLst>
          </p:cNvPr>
          <p:cNvSpPr txBox="1">
            <a:spLocks/>
          </p:cNvSpPr>
          <p:nvPr/>
        </p:nvSpPr>
        <p:spPr>
          <a:xfrm>
            <a:off x="9001323" y="2396687"/>
            <a:ext cx="2471595" cy="160742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i="1" dirty="0"/>
              <a:t>In 1972, Richard Karp showed a number of problems were NP-complete</a:t>
            </a:r>
          </a:p>
        </p:txBody>
      </p:sp>
    </p:spTree>
    <p:extLst>
      <p:ext uri="{BB962C8B-B14F-4D97-AF65-F5344CB8AC3E}">
        <p14:creationId xmlns:p14="http://schemas.microsoft.com/office/powerpoint/2010/main" val="29421953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514" y="392189"/>
            <a:ext cx="4568763" cy="621807"/>
          </a:xfrm>
        </p:spPr>
        <p:txBody>
          <a:bodyPr/>
          <a:lstStyle/>
          <a:p>
            <a:pPr algn="ctr"/>
            <a:r>
              <a:rPr lang="en-US" dirty="0"/>
              <a:t>Does P=NP</a:t>
            </a:r>
          </a:p>
        </p:txBody>
      </p:sp>
      <p:sp>
        <p:nvSpPr>
          <p:cNvPr id="6" name="Content Placeholder 5"/>
          <p:cNvSpPr>
            <a:spLocks noGrp="1"/>
          </p:cNvSpPr>
          <p:nvPr>
            <p:ph sz="quarter" idx="2"/>
          </p:nvPr>
        </p:nvSpPr>
        <p:spPr>
          <a:xfrm>
            <a:off x="1666514" y="1162460"/>
            <a:ext cx="4568763" cy="1261210"/>
          </a:xfrm>
        </p:spPr>
        <p:txBody>
          <a:bodyPr>
            <a:normAutofit fontScale="85000" lnSpcReduction="10000"/>
          </a:bodyPr>
          <a:lstStyle/>
          <a:p>
            <a:pPr marL="0" indent="0" algn="ctr">
              <a:buNone/>
            </a:pPr>
            <a:r>
              <a:rPr lang="en-US" dirty="0"/>
              <a:t>To this day, we still do not know if P and NP are distinctly separate. But, we have a lot of known NP-Complete problems</a:t>
            </a:r>
          </a:p>
        </p:txBody>
      </p:sp>
      <p:grpSp>
        <p:nvGrpSpPr>
          <p:cNvPr id="7" name="Group 6">
            <a:extLst>
              <a:ext uri="{FF2B5EF4-FFF2-40B4-BE49-F238E27FC236}">
                <a16:creationId xmlns:a16="http://schemas.microsoft.com/office/drawing/2014/main" id="{16AEF3A6-D049-9C41-9390-0205B76DB803}"/>
              </a:ext>
            </a:extLst>
          </p:cNvPr>
          <p:cNvGrpSpPr/>
          <p:nvPr/>
        </p:nvGrpSpPr>
        <p:grpSpPr>
          <a:xfrm>
            <a:off x="6696546" y="-4544848"/>
            <a:ext cx="4831624" cy="11113993"/>
            <a:chOff x="5791207" y="-4553901"/>
            <a:chExt cx="4831624" cy="11113993"/>
          </a:xfrm>
        </p:grpSpPr>
        <p:grpSp>
          <p:nvGrpSpPr>
            <p:cNvPr id="8" name="Group 7">
              <a:extLst>
                <a:ext uri="{FF2B5EF4-FFF2-40B4-BE49-F238E27FC236}">
                  <a16:creationId xmlns:a16="http://schemas.microsoft.com/office/drawing/2014/main" id="{2B757B7D-71C3-D546-93F0-F9AC1D34DEDD}"/>
                </a:ext>
              </a:extLst>
            </p:cNvPr>
            <p:cNvGrpSpPr/>
            <p:nvPr/>
          </p:nvGrpSpPr>
          <p:grpSpPr>
            <a:xfrm>
              <a:off x="5791207" y="-4553901"/>
              <a:ext cx="4831624" cy="11113993"/>
              <a:chOff x="5791207" y="-4553901"/>
              <a:chExt cx="4831624" cy="11113993"/>
            </a:xfrm>
          </p:grpSpPr>
          <p:grpSp>
            <p:nvGrpSpPr>
              <p:cNvPr id="11" name="Group 10">
                <a:extLst>
                  <a:ext uri="{FF2B5EF4-FFF2-40B4-BE49-F238E27FC236}">
                    <a16:creationId xmlns:a16="http://schemas.microsoft.com/office/drawing/2014/main" id="{4C8E8402-2B0C-4546-A447-50BB860C580C}"/>
                  </a:ext>
                </a:extLst>
              </p:cNvPr>
              <p:cNvGrpSpPr/>
              <p:nvPr/>
            </p:nvGrpSpPr>
            <p:grpSpPr>
              <a:xfrm>
                <a:off x="5908350" y="2496096"/>
                <a:ext cx="4714481" cy="4063996"/>
                <a:chOff x="4523051" y="1761068"/>
                <a:chExt cx="4714481" cy="4063996"/>
              </a:xfrm>
            </p:grpSpPr>
            <p:grpSp>
              <p:nvGrpSpPr>
                <p:cNvPr id="13" name="Group 12">
                  <a:extLst>
                    <a:ext uri="{FF2B5EF4-FFF2-40B4-BE49-F238E27FC236}">
                      <a16:creationId xmlns:a16="http://schemas.microsoft.com/office/drawing/2014/main" id="{7B71880C-F0A7-1340-9B09-FFA205782A20}"/>
                    </a:ext>
                  </a:extLst>
                </p:cNvPr>
                <p:cNvGrpSpPr/>
                <p:nvPr/>
              </p:nvGrpSpPr>
              <p:grpSpPr>
                <a:xfrm>
                  <a:off x="4523051" y="1854199"/>
                  <a:ext cx="3142722" cy="3970865"/>
                  <a:chOff x="4519612" y="1845732"/>
                  <a:chExt cx="3142722" cy="3970865"/>
                </a:xfrm>
              </p:grpSpPr>
              <p:sp>
                <p:nvSpPr>
                  <p:cNvPr id="17" name="Oval 16">
                    <a:extLst>
                      <a:ext uri="{FF2B5EF4-FFF2-40B4-BE49-F238E27FC236}">
                        <a16:creationId xmlns:a16="http://schemas.microsoft.com/office/drawing/2014/main" id="{ED50801A-C407-114C-81AD-5CD0CD81FDE0}"/>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8" name="Oval 17">
                    <a:extLst>
                      <a:ext uri="{FF2B5EF4-FFF2-40B4-BE49-F238E27FC236}">
                        <a16:creationId xmlns:a16="http://schemas.microsoft.com/office/drawing/2014/main" id="{575E3227-AB57-2745-ACED-233C6840150D}"/>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cxnSp>
              <p:nvCxnSpPr>
                <p:cNvPr id="14" name="Straight Arrow Connector 13">
                  <a:extLst>
                    <a:ext uri="{FF2B5EF4-FFF2-40B4-BE49-F238E27FC236}">
                      <a16:creationId xmlns:a16="http://schemas.microsoft.com/office/drawing/2014/main" id="{B58A1A83-16DE-D548-AB57-C73704DD3DF1}"/>
                    </a:ext>
                  </a:extLst>
                </p:cNvPr>
                <p:cNvCxnSpPr>
                  <a:cxnSpLocks/>
                </p:cNvCxnSpPr>
                <p:nvPr/>
              </p:nvCxnSpPr>
              <p:spPr>
                <a:xfrm flipV="1">
                  <a:off x="7823200" y="1854199"/>
                  <a:ext cx="0" cy="387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4">
                  <a:extLst>
                    <a:ext uri="{FF2B5EF4-FFF2-40B4-BE49-F238E27FC236}">
                      <a16:creationId xmlns:a16="http://schemas.microsoft.com/office/drawing/2014/main" id="{1399D544-852D-DD44-AC4F-159CB45F2EC7}"/>
                    </a:ext>
                  </a:extLst>
                </p:cNvPr>
                <p:cNvSpPr txBox="1">
                  <a:spLocks/>
                </p:cNvSpPr>
                <p:nvPr/>
              </p:nvSpPr>
              <p:spPr>
                <a:xfrm>
                  <a:off x="7757715" y="5469457"/>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Easy Problems</a:t>
                  </a:r>
                  <a:endParaRPr lang="en-US" sz="1600" i="1" dirty="0"/>
                </a:p>
              </p:txBody>
            </p:sp>
            <p:sp>
              <p:nvSpPr>
                <p:cNvPr id="16" name="Content Placeholder 4">
                  <a:extLst>
                    <a:ext uri="{FF2B5EF4-FFF2-40B4-BE49-F238E27FC236}">
                      <a16:creationId xmlns:a16="http://schemas.microsoft.com/office/drawing/2014/main" id="{23898858-D5F0-4B48-9B3B-82C8118788CB}"/>
                    </a:ext>
                  </a:extLst>
                </p:cNvPr>
                <p:cNvSpPr txBox="1">
                  <a:spLocks/>
                </p:cNvSpPr>
                <p:nvPr/>
              </p:nvSpPr>
              <p:spPr>
                <a:xfrm>
                  <a:off x="7823200" y="1761068"/>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Hard Problems</a:t>
                  </a:r>
                  <a:endParaRPr lang="en-US" sz="1600" i="1" dirty="0"/>
                </a:p>
              </p:txBody>
            </p:sp>
          </p:grpSp>
          <p:sp>
            <p:nvSpPr>
              <p:cNvPr id="12" name="Arc 11">
                <a:extLst>
                  <a:ext uri="{FF2B5EF4-FFF2-40B4-BE49-F238E27FC236}">
                    <a16:creationId xmlns:a16="http://schemas.microsoft.com/office/drawing/2014/main" id="{F1869D0D-47F1-5346-B412-FD44F951097C}"/>
                  </a:ext>
                </a:extLst>
              </p:cNvPr>
              <p:cNvSpPr/>
              <p:nvPr/>
            </p:nvSpPr>
            <p:spPr>
              <a:xfrm>
                <a:off x="5791207" y="-4553901"/>
                <a:ext cx="3336261" cy="7263666"/>
              </a:xfrm>
              <a:prstGeom prst="arc">
                <a:avLst>
                  <a:gd name="adj1" fmla="val 334075"/>
                  <a:gd name="adj2" fmla="val 10164359"/>
                </a:avLst>
              </a:prstGeom>
              <a:solidFill>
                <a:schemeClr val="accent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solidFill>
                      <a:schemeClr val="bg1"/>
                    </a:solidFill>
                  </a:rPr>
                  <a:t>NP-Hard</a:t>
                </a:r>
              </a:p>
            </p:txBody>
          </p:sp>
        </p:grpSp>
        <p:sp>
          <p:nvSpPr>
            <p:cNvPr id="10" name="Oval 9">
              <a:extLst>
                <a:ext uri="{FF2B5EF4-FFF2-40B4-BE49-F238E27FC236}">
                  <a16:creationId xmlns:a16="http://schemas.microsoft.com/office/drawing/2014/main" id="{AA24C424-FD57-6D4C-90A9-355C050D3832}"/>
                </a:ext>
              </a:extLst>
            </p:cNvPr>
            <p:cNvSpPr/>
            <p:nvPr/>
          </p:nvSpPr>
          <p:spPr>
            <a:xfrm>
              <a:off x="7152238" y="2589227"/>
              <a:ext cx="624689" cy="120538"/>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ent Placeholder 5">
            <a:extLst>
              <a:ext uri="{FF2B5EF4-FFF2-40B4-BE49-F238E27FC236}">
                <a16:creationId xmlns:a16="http://schemas.microsoft.com/office/drawing/2014/main" id="{CD110645-B39A-8149-8B8C-318C377AE0A8}"/>
              </a:ext>
            </a:extLst>
          </p:cNvPr>
          <p:cNvSpPr txBox="1">
            <a:spLocks/>
          </p:cNvSpPr>
          <p:nvPr/>
        </p:nvSpPr>
        <p:spPr>
          <a:xfrm>
            <a:off x="1312535" y="4219969"/>
            <a:ext cx="4568763" cy="1261210"/>
          </a:xfrm>
          <a:prstGeom prst="rect">
            <a:avLst/>
          </a:prstGeom>
          <a:ln>
            <a:solidFill>
              <a:schemeClr val="tx1">
                <a:lumMod val="95000"/>
              </a:schemeClr>
            </a:solid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t>What would happen if someone found an algorithm to solve one of these famous NP-Complete problems that ran in polynomial time? </a:t>
            </a:r>
          </a:p>
        </p:txBody>
      </p:sp>
      <p:cxnSp>
        <p:nvCxnSpPr>
          <p:cNvPr id="5" name="Straight Connector 4">
            <a:extLst>
              <a:ext uri="{FF2B5EF4-FFF2-40B4-BE49-F238E27FC236}">
                <a16:creationId xmlns:a16="http://schemas.microsoft.com/office/drawing/2014/main" id="{CB687B8C-3ACE-2046-BCE5-A0085BD769B4}"/>
              </a:ext>
            </a:extLst>
          </p:cNvPr>
          <p:cNvCxnSpPr/>
          <p:nvPr/>
        </p:nvCxnSpPr>
        <p:spPr>
          <a:xfrm flipV="1">
            <a:off x="5060887" y="2718818"/>
            <a:ext cx="2996690" cy="134618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97899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6AEF3A6-D049-9C41-9390-0205B76DB803}"/>
              </a:ext>
            </a:extLst>
          </p:cNvPr>
          <p:cNvGrpSpPr/>
          <p:nvPr/>
        </p:nvGrpSpPr>
        <p:grpSpPr>
          <a:xfrm>
            <a:off x="587089" y="-4381886"/>
            <a:ext cx="3336261" cy="11113993"/>
            <a:chOff x="5791207" y="-4553901"/>
            <a:chExt cx="3336261" cy="11113993"/>
          </a:xfrm>
        </p:grpSpPr>
        <p:grpSp>
          <p:nvGrpSpPr>
            <p:cNvPr id="8" name="Group 7">
              <a:extLst>
                <a:ext uri="{FF2B5EF4-FFF2-40B4-BE49-F238E27FC236}">
                  <a16:creationId xmlns:a16="http://schemas.microsoft.com/office/drawing/2014/main" id="{2B757B7D-71C3-D546-93F0-F9AC1D34DEDD}"/>
                </a:ext>
              </a:extLst>
            </p:cNvPr>
            <p:cNvGrpSpPr/>
            <p:nvPr/>
          </p:nvGrpSpPr>
          <p:grpSpPr>
            <a:xfrm>
              <a:off x="5791207" y="-4553901"/>
              <a:ext cx="3336261" cy="11113993"/>
              <a:chOff x="5791207" y="-4553901"/>
              <a:chExt cx="3336261" cy="11113993"/>
            </a:xfrm>
          </p:grpSpPr>
          <p:grpSp>
            <p:nvGrpSpPr>
              <p:cNvPr id="13" name="Group 12">
                <a:extLst>
                  <a:ext uri="{FF2B5EF4-FFF2-40B4-BE49-F238E27FC236}">
                    <a16:creationId xmlns:a16="http://schemas.microsoft.com/office/drawing/2014/main" id="{7B71880C-F0A7-1340-9B09-FFA205782A20}"/>
                  </a:ext>
                </a:extLst>
              </p:cNvPr>
              <p:cNvGrpSpPr/>
              <p:nvPr/>
            </p:nvGrpSpPr>
            <p:grpSpPr>
              <a:xfrm>
                <a:off x="5908350" y="2589227"/>
                <a:ext cx="3142722" cy="3970865"/>
                <a:chOff x="4519612" y="1845732"/>
                <a:chExt cx="3142722" cy="3970865"/>
              </a:xfrm>
            </p:grpSpPr>
            <p:sp>
              <p:nvSpPr>
                <p:cNvPr id="17" name="Oval 16">
                  <a:extLst>
                    <a:ext uri="{FF2B5EF4-FFF2-40B4-BE49-F238E27FC236}">
                      <a16:creationId xmlns:a16="http://schemas.microsoft.com/office/drawing/2014/main" id="{ED50801A-C407-114C-81AD-5CD0CD81FDE0}"/>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8" name="Oval 17">
                  <a:extLst>
                    <a:ext uri="{FF2B5EF4-FFF2-40B4-BE49-F238E27FC236}">
                      <a16:creationId xmlns:a16="http://schemas.microsoft.com/office/drawing/2014/main" id="{575E3227-AB57-2745-ACED-233C6840150D}"/>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sp>
            <p:nvSpPr>
              <p:cNvPr id="12" name="Arc 11">
                <a:extLst>
                  <a:ext uri="{FF2B5EF4-FFF2-40B4-BE49-F238E27FC236}">
                    <a16:creationId xmlns:a16="http://schemas.microsoft.com/office/drawing/2014/main" id="{F1869D0D-47F1-5346-B412-FD44F951097C}"/>
                  </a:ext>
                </a:extLst>
              </p:cNvPr>
              <p:cNvSpPr/>
              <p:nvPr/>
            </p:nvSpPr>
            <p:spPr>
              <a:xfrm>
                <a:off x="5791207" y="-4553901"/>
                <a:ext cx="3336261" cy="7263666"/>
              </a:xfrm>
              <a:prstGeom prst="arc">
                <a:avLst>
                  <a:gd name="adj1" fmla="val 334075"/>
                  <a:gd name="adj2" fmla="val 10164359"/>
                </a:avLst>
              </a:prstGeom>
              <a:solidFill>
                <a:schemeClr val="accent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solidFill>
                      <a:schemeClr val="bg1"/>
                    </a:solidFill>
                  </a:rPr>
                  <a:t>NP-Hard</a:t>
                </a:r>
              </a:p>
            </p:txBody>
          </p:sp>
        </p:grpSp>
        <p:sp>
          <p:nvSpPr>
            <p:cNvPr id="10" name="Oval 9">
              <a:extLst>
                <a:ext uri="{FF2B5EF4-FFF2-40B4-BE49-F238E27FC236}">
                  <a16:creationId xmlns:a16="http://schemas.microsoft.com/office/drawing/2014/main" id="{AA24C424-FD57-6D4C-90A9-355C050D3832}"/>
                </a:ext>
              </a:extLst>
            </p:cNvPr>
            <p:cNvSpPr/>
            <p:nvPr/>
          </p:nvSpPr>
          <p:spPr>
            <a:xfrm>
              <a:off x="7152238" y="2589227"/>
              <a:ext cx="624689" cy="120538"/>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Content Placeholder 5">
            <a:extLst>
              <a:ext uri="{FF2B5EF4-FFF2-40B4-BE49-F238E27FC236}">
                <a16:creationId xmlns:a16="http://schemas.microsoft.com/office/drawing/2014/main" id="{CD110645-B39A-8149-8B8C-318C377AE0A8}"/>
              </a:ext>
            </a:extLst>
          </p:cNvPr>
          <p:cNvSpPr txBox="1">
            <a:spLocks/>
          </p:cNvSpPr>
          <p:nvPr/>
        </p:nvSpPr>
        <p:spPr>
          <a:xfrm>
            <a:off x="4397129" y="1852280"/>
            <a:ext cx="2302436" cy="1370753"/>
          </a:xfrm>
          <a:prstGeom prst="rect">
            <a:avLst/>
          </a:prstGeom>
          <a:ln>
            <a:solidFill>
              <a:schemeClr val="tx1">
                <a:lumMod val="95000"/>
              </a:schemeClr>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t>If someone finds a polynomial time algorithm to ANY np-complete problem, then</a:t>
            </a:r>
          </a:p>
        </p:txBody>
      </p:sp>
      <p:sp>
        <p:nvSpPr>
          <p:cNvPr id="21" name="Right Arrow 20">
            <a:extLst>
              <a:ext uri="{FF2B5EF4-FFF2-40B4-BE49-F238E27FC236}">
                <a16:creationId xmlns:a16="http://schemas.microsoft.com/office/drawing/2014/main" id="{45A1661E-DAC3-494C-8A9F-7B424DB2884C}"/>
              </a:ext>
            </a:extLst>
          </p:cNvPr>
          <p:cNvSpPr/>
          <p:nvPr/>
        </p:nvSpPr>
        <p:spPr>
          <a:xfrm>
            <a:off x="4397129" y="3385996"/>
            <a:ext cx="2230008" cy="380246"/>
          </a:xfrm>
          <a:prstGeom prst="rightArrow">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BB691EA-1C81-D045-9EFE-1374EE49E69B}"/>
              </a:ext>
            </a:extLst>
          </p:cNvPr>
          <p:cNvGrpSpPr/>
          <p:nvPr/>
        </p:nvGrpSpPr>
        <p:grpSpPr>
          <a:xfrm>
            <a:off x="7498616" y="-4137442"/>
            <a:ext cx="3336261" cy="9547746"/>
            <a:chOff x="5877930" y="-4309457"/>
            <a:chExt cx="3336261" cy="9547746"/>
          </a:xfrm>
        </p:grpSpPr>
        <p:sp>
          <p:nvSpPr>
            <p:cNvPr id="34" name="Oval 33">
              <a:extLst>
                <a:ext uri="{FF2B5EF4-FFF2-40B4-BE49-F238E27FC236}">
                  <a16:creationId xmlns:a16="http://schemas.microsoft.com/office/drawing/2014/main" id="{A402ED03-849A-4F47-9F70-05AAFECF8EC2}"/>
                </a:ext>
              </a:extLst>
            </p:cNvPr>
            <p:cNvSpPr/>
            <p:nvPr/>
          </p:nvSpPr>
          <p:spPr>
            <a:xfrm>
              <a:off x="6255830" y="2889572"/>
              <a:ext cx="2577960" cy="2348717"/>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P=NP</a:t>
              </a:r>
            </a:p>
          </p:txBody>
        </p:sp>
        <p:sp>
          <p:nvSpPr>
            <p:cNvPr id="33" name="Arc 32">
              <a:extLst>
                <a:ext uri="{FF2B5EF4-FFF2-40B4-BE49-F238E27FC236}">
                  <a16:creationId xmlns:a16="http://schemas.microsoft.com/office/drawing/2014/main" id="{B155F0A4-2632-E142-B636-00E543BD17EC}"/>
                </a:ext>
              </a:extLst>
            </p:cNvPr>
            <p:cNvSpPr/>
            <p:nvPr/>
          </p:nvSpPr>
          <p:spPr>
            <a:xfrm>
              <a:off x="5877930" y="-4309457"/>
              <a:ext cx="3336261" cy="7263666"/>
            </a:xfrm>
            <a:prstGeom prst="arc">
              <a:avLst>
                <a:gd name="adj1" fmla="val 334075"/>
                <a:gd name="adj2" fmla="val 10164359"/>
              </a:avLst>
            </a:prstGeom>
            <a:solidFill>
              <a:schemeClr val="accent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solidFill>
                    <a:schemeClr val="bg1"/>
                  </a:solidFill>
                </a:rPr>
                <a:t>P-Hard</a:t>
              </a:r>
              <a:br>
                <a:rPr lang="en-US" sz="2400" dirty="0">
                  <a:solidFill>
                    <a:schemeClr val="bg1"/>
                  </a:solidFill>
                </a:rPr>
              </a:br>
              <a:r>
                <a:rPr lang="en-US" sz="2400" dirty="0">
                  <a:solidFill>
                    <a:schemeClr val="bg1"/>
                  </a:solidFill>
                </a:rPr>
                <a:t>NP-Hard</a:t>
              </a:r>
            </a:p>
          </p:txBody>
        </p:sp>
      </p:grpSp>
      <p:sp>
        <p:nvSpPr>
          <p:cNvPr id="36" name="Content Placeholder 5">
            <a:extLst>
              <a:ext uri="{FF2B5EF4-FFF2-40B4-BE49-F238E27FC236}">
                <a16:creationId xmlns:a16="http://schemas.microsoft.com/office/drawing/2014/main" id="{D3D1747B-E57D-6F4C-B227-C98B9B25445B}"/>
              </a:ext>
            </a:extLst>
          </p:cNvPr>
          <p:cNvSpPr txBox="1">
            <a:spLocks/>
          </p:cNvSpPr>
          <p:nvPr/>
        </p:nvSpPr>
        <p:spPr>
          <a:xfrm>
            <a:off x="7013115" y="5644141"/>
            <a:ext cx="4304761" cy="932507"/>
          </a:xfrm>
          <a:prstGeom prst="rect">
            <a:avLst/>
          </a:prstGeom>
          <a:ln>
            <a:solidFill>
              <a:schemeClr val="tx1">
                <a:lumMod val="95000"/>
              </a:schemeClr>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t>Suddenly, through various reductions there is a fast (polynomial) algorithm for every NP problem!</a:t>
            </a:r>
          </a:p>
        </p:txBody>
      </p:sp>
    </p:spTree>
    <p:extLst>
      <p:ext uri="{BB962C8B-B14F-4D97-AF65-F5344CB8AC3E}">
        <p14:creationId xmlns:p14="http://schemas.microsoft.com/office/powerpoint/2010/main" val="27443315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Another reduction:</a:t>
            </a:r>
            <a:br>
              <a:rPr lang="en-US" dirty="0"/>
            </a:br>
            <a:r>
              <a:rPr lang="en-US" dirty="0"/>
              <a:t>3-Coloring</a:t>
            </a:r>
          </a:p>
        </p:txBody>
      </p:sp>
    </p:spTree>
    <p:extLst>
      <p:ext uri="{BB962C8B-B14F-4D97-AF65-F5344CB8AC3E}">
        <p14:creationId xmlns:p14="http://schemas.microsoft.com/office/powerpoint/2010/main" val="18787606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48001"/>
            <a:ext cx="9905998" cy="797387"/>
          </a:xfrm>
        </p:spPr>
        <p:txBody>
          <a:bodyPr/>
          <a:lstStyle/>
          <a:p>
            <a:pPr algn="ctr"/>
            <a:r>
              <a:rPr lang="en-US" dirty="0"/>
              <a:t>3-Coloring</a:t>
            </a:r>
          </a:p>
        </p:txBody>
      </p:sp>
      <p:sp>
        <p:nvSpPr>
          <p:cNvPr id="4" name="Content Placeholder 3"/>
          <p:cNvSpPr>
            <a:spLocks noGrp="1"/>
          </p:cNvSpPr>
          <p:nvPr>
            <p:ph sz="quarter" idx="1"/>
          </p:nvPr>
        </p:nvSpPr>
        <p:spPr>
          <a:xfrm>
            <a:off x="1407741" y="1574977"/>
            <a:ext cx="4878389" cy="1523329"/>
          </a:xfrm>
          <a:ln>
            <a:solidFill>
              <a:schemeClr val="tx1">
                <a:lumMod val="95000"/>
              </a:schemeClr>
            </a:solidFill>
          </a:ln>
        </p:spPr>
        <p:txBody>
          <a:bodyPr>
            <a:normAutofit fontScale="70000" lnSpcReduction="20000"/>
          </a:bodyPr>
          <a:lstStyle/>
          <a:p>
            <a:pPr marL="0" indent="0" algn="ctr">
              <a:buNone/>
            </a:pPr>
            <a:r>
              <a:rPr lang="en-US" b="1" i="1" u="sng" dirty="0"/>
              <a:t>Problem Statement</a:t>
            </a:r>
            <a:r>
              <a:rPr lang="en-US" i="1" dirty="0"/>
              <a:t>:</a:t>
            </a:r>
            <a:br>
              <a:rPr lang="en-US" i="1" dirty="0"/>
            </a:br>
            <a:r>
              <a:rPr lang="en-US" i="1" dirty="0"/>
              <a:t>Given graph G, and three colors c1, c2, c3 (not really given as input), c</a:t>
            </a:r>
            <a:r>
              <a:rPr lang="en-US" dirty="0"/>
              <a:t>an we color the graph with these colors such that no adjacent nodes have the same color.</a:t>
            </a:r>
          </a:p>
          <a:p>
            <a:pPr marL="0" indent="0" algn="ctr">
              <a:buNone/>
            </a:pPr>
            <a:endParaRPr lang="en-US" i="1" dirty="0"/>
          </a:p>
        </p:txBody>
      </p:sp>
      <p:pic>
        <p:nvPicPr>
          <p:cNvPr id="1030" name="Picture 6" descr="File:Triangulation 3-coloring.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0803" y="1262903"/>
            <a:ext cx="4476750" cy="471237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B47BCBD2-E8B4-664C-8B6C-6165F5148D17}"/>
              </a:ext>
            </a:extLst>
          </p:cNvPr>
          <p:cNvSpPr txBox="1">
            <a:spLocks/>
          </p:cNvSpPr>
          <p:nvPr/>
        </p:nvSpPr>
        <p:spPr>
          <a:xfrm>
            <a:off x="1962795" y="4886754"/>
            <a:ext cx="5583224" cy="108851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Turns out that 3-Coloring is NP-Complete, and problems like this should start “feeling” NP-Complete to you.</a:t>
            </a:r>
          </a:p>
        </p:txBody>
      </p:sp>
    </p:spTree>
    <p:extLst>
      <p:ext uri="{BB962C8B-B14F-4D97-AF65-F5344CB8AC3E}">
        <p14:creationId xmlns:p14="http://schemas.microsoft.com/office/powerpoint/2010/main" val="224595527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i="1" dirty="0" smtClean="0">
                        <a:latin typeface="Cambria Math" panose="02040503050406030204" pitchFamily="18" charset="0"/>
                      </a:rPr>
                      <m:t>3</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070468" y="1744991"/>
                <a:ext cx="9905999" cy="477948"/>
              </a:xfrm>
            </p:spPr>
            <p:txBody>
              <a:bodyPr>
                <a:normAutofit/>
              </a:bodyPr>
              <a:lstStyle/>
              <a:p>
                <a:pPr marL="0" indent="0">
                  <a:buNone/>
                </a:pPr>
                <a:r>
                  <a:rPr lang="en-US" sz="1800" dirty="0"/>
                  <a:t>To show that </a:t>
                </a:r>
                <a14:m>
                  <m:oMath xmlns:m="http://schemas.openxmlformats.org/officeDocument/2006/math">
                    <m:r>
                      <a:rPr lang="en-US" sz="1800" b="0" i="0" smtClean="0">
                        <a:latin typeface="Cambria Math" panose="02040503050406030204" pitchFamily="18" charset="0"/>
                      </a:rPr>
                      <m:t>3</m:t>
                    </m:r>
                    <m:r>
                      <m:rPr>
                        <m:sty m:val="p"/>
                      </m:rPr>
                      <a:rPr lang="en-US" sz="1800" b="0" i="0" smtClean="0">
                        <a:latin typeface="Cambria Math" panose="02040503050406030204" pitchFamily="18" charset="0"/>
                      </a:rPr>
                      <m:t>C</m:t>
                    </m:r>
                    <m:r>
                      <a:rPr lang="en-US" sz="1800" b="0" i="1" smtClean="0">
                        <a:latin typeface="Cambria Math" panose="02040503050406030204" pitchFamily="18" charset="0"/>
                      </a:rPr>
                      <m:t>∈</m:t>
                    </m:r>
                    <m:r>
                      <a:rPr lang="en-US" sz="1800" b="0" i="1" smtClean="0">
                        <a:latin typeface="Cambria Math" panose="02040503050406030204" pitchFamily="18" charset="0"/>
                      </a:rPr>
                      <m:t>𝑁𝑃𝐶</m:t>
                    </m:r>
                  </m:oMath>
                </a14:m>
                <a:r>
                  <a:rPr lang="en-US" sz="1800" dirty="0"/>
                  <a:t>, we must show both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070468" y="1744991"/>
                <a:ext cx="9905999" cy="477948"/>
              </a:xfrm>
              <a:blipFill>
                <a:blip r:embed="rId3"/>
                <a:stretch>
                  <a:fillRect l="-513"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2177887"/>
                <a:ext cx="4423817" cy="177973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2177887"/>
                <a:ext cx="4423817" cy="1779735"/>
              </a:xfrm>
              <a:prstGeom prst="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6238048" y="2177886"/>
                <a:ext cx="4423817" cy="177973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solidFill>
                      <a:schemeClr val="bg1"/>
                    </a:solidFill>
                  </a:rPr>
                  <a:t>3</a:t>
                </a:r>
                <a14:m>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𝟑</m:t>
                      </m:r>
                      <m:r>
                        <a:rPr lang="en-US" sz="1800" b="1" i="1" smtClean="0">
                          <a:solidFill>
                            <a:schemeClr val="bg1"/>
                          </a:solidFill>
                          <a:latin typeface="Cambria Math" panose="02040503050406030204" pitchFamily="18" charset="0"/>
                        </a:rPr>
                        <m:t>𝑺𝑨𝑻</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𝑽𝑪</m:t>
                      </m:r>
                    </m:oMath>
                  </m:oMathPara>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6238048" y="2177886"/>
                <a:ext cx="4423817" cy="1779735"/>
              </a:xfrm>
              <a:prstGeom prst="rect">
                <a:avLst/>
              </a:prstGeom>
              <a:blipFill>
                <a:blip r:embed="rId5"/>
                <a:stretch>
                  <a:fillRect/>
                </a:stretch>
              </a:blipFill>
              <a:ln>
                <a:solidFill>
                  <a:schemeClr val="bg1"/>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A28EFFD-022F-1E4E-9149-D8B803B3D932}"/>
              </a:ext>
            </a:extLst>
          </p:cNvPr>
          <p:cNvSpPr txBox="1">
            <a:spLocks/>
          </p:cNvSpPr>
          <p:nvPr/>
        </p:nvSpPr>
        <p:spPr>
          <a:xfrm>
            <a:off x="2030075" y="4883440"/>
            <a:ext cx="1835755" cy="983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As usual, this one is pretty simple</a:t>
            </a:r>
          </a:p>
        </p:txBody>
      </p:sp>
      <p:cxnSp>
        <p:nvCxnSpPr>
          <p:cNvPr id="8" name="Straight Connector 7">
            <a:extLst>
              <a:ext uri="{FF2B5EF4-FFF2-40B4-BE49-F238E27FC236}">
                <a16:creationId xmlns:a16="http://schemas.microsoft.com/office/drawing/2014/main" id="{30E16DAD-3F7A-1949-893B-94CA289CB518}"/>
              </a:ext>
            </a:extLst>
          </p:cNvPr>
          <p:cNvCxnSpPr>
            <a:cxnSpLocks/>
          </p:cNvCxnSpPr>
          <p:nvPr/>
        </p:nvCxnSpPr>
        <p:spPr>
          <a:xfrm flipV="1">
            <a:off x="2946664" y="4074059"/>
            <a:ext cx="330690" cy="73454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EF859B45-EF18-B345-AECB-BD00FC6A9752}"/>
              </a:ext>
            </a:extLst>
          </p:cNvPr>
          <p:cNvSpPr txBox="1">
            <a:spLocks/>
          </p:cNvSpPr>
          <p:nvPr/>
        </p:nvSpPr>
        <p:spPr>
          <a:xfrm>
            <a:off x="8411259" y="5375043"/>
            <a:ext cx="1835755" cy="98320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Let’s use 3-SAT this time</a:t>
            </a:r>
          </a:p>
        </p:txBody>
      </p:sp>
      <p:cxnSp>
        <p:nvCxnSpPr>
          <p:cNvPr id="13" name="Straight Connector 12">
            <a:extLst>
              <a:ext uri="{FF2B5EF4-FFF2-40B4-BE49-F238E27FC236}">
                <a16:creationId xmlns:a16="http://schemas.microsoft.com/office/drawing/2014/main" id="{C412F500-D627-DD46-A859-2E5854E7A90D}"/>
              </a:ext>
            </a:extLst>
          </p:cNvPr>
          <p:cNvCxnSpPr>
            <a:cxnSpLocks/>
          </p:cNvCxnSpPr>
          <p:nvPr/>
        </p:nvCxnSpPr>
        <p:spPr>
          <a:xfrm flipH="1" flipV="1">
            <a:off x="8682273" y="4146487"/>
            <a:ext cx="645575" cy="115372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4331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𝐶</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3882503" y="1317808"/>
                <a:ext cx="4423817" cy="1779735"/>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3882503" y="1317808"/>
                <a:ext cx="4423817" cy="1779735"/>
              </a:xfrm>
              <a:prstGeom prst="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2916205" y="3637280"/>
                <a:ext cx="6356412" cy="2203991"/>
              </a:xfrm>
              <a:prstGeom prst="rect">
                <a:avLst/>
              </a:prstGeom>
              <a:solidFill>
                <a:schemeClr val="tx1">
                  <a:lumMod val="95000"/>
                </a:schemeClr>
              </a:solidFill>
              <a:ln>
                <a:solidFill>
                  <a:schemeClr val="bg1"/>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dirty="0">
                    <a:solidFill>
                      <a:schemeClr val="bg1"/>
                    </a:solidFill>
                  </a:rPr>
                  <a:t>Given graph </a:t>
                </a:r>
                <a14:m>
                  <m:oMath xmlns:m="http://schemas.openxmlformats.org/officeDocument/2006/math">
                    <m:r>
                      <a:rPr lang="en-US" sz="1800" b="1" i="1" smtClean="0">
                        <a:solidFill>
                          <a:schemeClr val="bg1"/>
                        </a:solidFill>
                        <a:latin typeface="Cambria Math" panose="02040503050406030204" pitchFamily="18" charset="0"/>
                      </a:rPr>
                      <m:t>𝑮</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𝑽</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𝑬</m:t>
                    </m:r>
                    <m:r>
                      <a:rPr lang="en-US" sz="1800" b="1" i="1" smtClean="0">
                        <a:solidFill>
                          <a:schemeClr val="bg1"/>
                        </a:solidFill>
                        <a:latin typeface="Cambria Math" panose="02040503050406030204" pitchFamily="18" charset="0"/>
                      </a:rPr>
                      <m:t>)</m:t>
                    </m:r>
                  </m:oMath>
                </a14:m>
                <a:r>
                  <a:rPr lang="en-US" sz="1800" b="1" i="1" dirty="0">
                    <a:solidFill>
                      <a:schemeClr val="bg1"/>
                    </a:solidFill>
                  </a:rPr>
                  <a:t>, and color assignments C for each node in V:</a:t>
                </a:r>
              </a:p>
              <a:p>
                <a:pPr marL="0" indent="0">
                  <a:buFont typeface="Arial" panose="020B0604020202020204" pitchFamily="34" charset="0"/>
                  <a:buNone/>
                </a:pPr>
                <a:r>
                  <a:rPr lang="en-US" sz="1800" i="1" dirty="0">
                    <a:solidFill>
                      <a:schemeClr val="bg1"/>
                    </a:solidFill>
                  </a:rPr>
                  <a:t>Verify that only 3 unique colors exist in C, if not </a:t>
                </a:r>
                <a:r>
                  <a:rPr lang="en-US" sz="1800" i="1" u="sng" dirty="0">
                    <a:solidFill>
                      <a:schemeClr val="bg1"/>
                    </a:solidFill>
                  </a:rPr>
                  <a:t>reject</a:t>
                </a:r>
                <a:br>
                  <a:rPr lang="en-US" sz="1800" i="1" dirty="0">
                    <a:solidFill>
                      <a:schemeClr val="bg1"/>
                    </a:solidFill>
                  </a:rPr>
                </a:br>
                <a:r>
                  <a:rPr lang="en-US" sz="1800" i="1" dirty="0">
                    <a:solidFill>
                      <a:schemeClr val="bg1"/>
                    </a:solidFill>
                  </a:rPr>
                  <a:t>Verify that each node was assigned exactly one color in C, if not </a:t>
                </a:r>
                <a:r>
                  <a:rPr lang="en-US" sz="1800" i="1" u="sng" dirty="0">
                    <a:solidFill>
                      <a:schemeClr val="bg1"/>
                    </a:solidFill>
                  </a:rPr>
                  <a:t>reject</a:t>
                </a:r>
              </a:p>
              <a:p>
                <a:pPr marL="0" indent="0">
                  <a:buFont typeface="Arial" panose="020B0604020202020204" pitchFamily="34" charset="0"/>
                  <a:buNone/>
                </a:pPr>
                <a:r>
                  <a:rPr lang="en-US" sz="1800" i="1" dirty="0">
                    <a:solidFill>
                      <a:schemeClr val="bg1"/>
                    </a:solidFill>
                  </a:rPr>
                  <a:t>For each edge </a:t>
                </a:r>
                <a14:m>
                  <m:oMath xmlns:m="http://schemas.openxmlformats.org/officeDocument/2006/math">
                    <m:r>
                      <a:rPr lang="en-US" sz="1800" b="0" i="1" smtClean="0">
                        <a:solidFill>
                          <a:schemeClr val="bg1"/>
                        </a:solidFill>
                        <a:latin typeface="Cambria Math" panose="02040503050406030204" pitchFamily="18" charset="0"/>
                      </a:rPr>
                      <m:t>𝑒</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𝑢</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𝑣</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𝐸</m:t>
                    </m:r>
                  </m:oMath>
                </a14:m>
                <a:br>
                  <a:rPr lang="en-US" sz="1800" b="0" i="1" dirty="0">
                    <a:solidFill>
                      <a:schemeClr val="bg1"/>
                    </a:solidFill>
                  </a:rPr>
                </a:br>
                <a:r>
                  <a:rPr lang="en-US" sz="1800" b="0" i="1" dirty="0">
                    <a:solidFill>
                      <a:schemeClr val="bg1"/>
                    </a:solidFill>
                  </a:rPr>
                  <a:t>    Check that </a:t>
                </a:r>
                <a14:m>
                  <m:oMath xmlns:m="http://schemas.openxmlformats.org/officeDocument/2006/math">
                    <m:r>
                      <a:rPr lang="en-US" sz="1800" b="0" i="1" smtClean="0">
                        <a:solidFill>
                          <a:schemeClr val="bg1"/>
                        </a:solidFill>
                        <a:latin typeface="Cambria Math" panose="02040503050406030204" pitchFamily="18" charset="0"/>
                      </a:rPr>
                      <m:t>𝐶</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𝑢</m:t>
                        </m:r>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𝑣</m:t>
                    </m:r>
                    <m:r>
                      <a:rPr lang="en-US" sz="1800" b="0" i="1" smtClean="0">
                        <a:solidFill>
                          <a:schemeClr val="bg1"/>
                        </a:solidFill>
                        <a:latin typeface="Cambria Math" panose="02040503050406030204" pitchFamily="18" charset="0"/>
                      </a:rPr>
                      <m:t>]</m:t>
                    </m:r>
                  </m:oMath>
                </a14:m>
                <a:r>
                  <a:rPr lang="en-US" sz="1800" i="1" dirty="0">
                    <a:solidFill>
                      <a:schemeClr val="bg1"/>
                    </a:solidFill>
                  </a:rPr>
                  <a:t>, if not </a:t>
                </a:r>
                <a:r>
                  <a:rPr lang="en-US" sz="1800" i="1" u="sng" dirty="0">
                    <a:solidFill>
                      <a:schemeClr val="bg1"/>
                    </a:solidFill>
                  </a:rPr>
                  <a:t>reject</a:t>
                </a:r>
              </a:p>
              <a:p>
                <a:pPr marL="0" indent="0">
                  <a:buFont typeface="Arial" panose="020B0604020202020204" pitchFamily="34" charset="0"/>
                  <a:buNone/>
                </a:pPr>
                <a:r>
                  <a:rPr lang="en-US" sz="1800" i="1" dirty="0">
                    <a:solidFill>
                      <a:schemeClr val="bg1"/>
                    </a:solidFill>
                  </a:rPr>
                  <a:t>else </a:t>
                </a:r>
                <a:r>
                  <a:rPr lang="en-US" sz="1800" i="1" u="sng" dirty="0">
                    <a:solidFill>
                      <a:schemeClr val="bg1"/>
                    </a:solidFill>
                  </a:rPr>
                  <a:t>accept</a:t>
                </a: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2916205" y="3637280"/>
                <a:ext cx="6356412" cy="2203991"/>
              </a:xfrm>
              <a:prstGeom prst="rect">
                <a:avLst/>
              </a:prstGeom>
              <a:blipFill>
                <a:blip r:embed="rId4"/>
                <a:stretch>
                  <a:fillRect l="-598" b="-1136"/>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787023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37514"/>
            <a:ext cx="9905998" cy="676882"/>
          </a:xfrm>
        </p:spPr>
        <p:txBody>
          <a:bodyPr/>
          <a:lstStyle/>
          <a:p>
            <a:pPr algn="ctr"/>
            <a:r>
              <a:rPr lang="en-US" dirty="0"/>
              <a:t>Problem types</a:t>
            </a:r>
          </a:p>
        </p:txBody>
      </p:sp>
      <p:sp>
        <p:nvSpPr>
          <p:cNvPr id="6" name="Content Placeholder 5"/>
          <p:cNvSpPr>
            <a:spLocks noGrp="1"/>
          </p:cNvSpPr>
          <p:nvPr>
            <p:ph sz="quarter" idx="1"/>
          </p:nvPr>
        </p:nvSpPr>
        <p:spPr>
          <a:xfrm>
            <a:off x="862012" y="1007534"/>
            <a:ext cx="10508721" cy="626536"/>
          </a:xfrm>
        </p:spPr>
        <p:txBody>
          <a:bodyPr>
            <a:normAutofit fontScale="92500"/>
          </a:bodyPr>
          <a:lstStyle/>
          <a:p>
            <a:pPr marL="0" indent="0" algn="ctr">
              <a:buNone/>
            </a:pPr>
            <a:r>
              <a:rPr lang="en-US" dirty="0"/>
              <a:t>Given a problem we want to solve, there are three important variations of that problem</a:t>
            </a:r>
          </a:p>
        </p:txBody>
      </p:sp>
      <p:sp>
        <p:nvSpPr>
          <p:cNvPr id="7" name="Content Placeholder 5">
            <a:extLst>
              <a:ext uri="{FF2B5EF4-FFF2-40B4-BE49-F238E27FC236}">
                <a16:creationId xmlns:a16="http://schemas.microsoft.com/office/drawing/2014/main" id="{FEF7987B-8C1A-3C40-878F-2B5D09763C34}"/>
              </a:ext>
            </a:extLst>
          </p:cNvPr>
          <p:cNvSpPr txBox="1">
            <a:spLocks/>
          </p:cNvSpPr>
          <p:nvPr/>
        </p:nvSpPr>
        <p:spPr>
          <a:xfrm>
            <a:off x="878944" y="3877734"/>
            <a:ext cx="3176588" cy="201506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and s, return the </a:t>
            </a:r>
            <a:r>
              <a:rPr lang="en-US" sz="2000" b="1" dirty="0">
                <a:solidFill>
                  <a:schemeClr val="bg1"/>
                </a:solidFill>
              </a:rPr>
              <a:t>weight of the path</a:t>
            </a:r>
            <a:r>
              <a:rPr lang="en-US" sz="2000" dirty="0">
                <a:solidFill>
                  <a:schemeClr val="bg1"/>
                </a:solidFill>
              </a:rPr>
              <a:t> P that minimizes the sum of the weights of the edges along P.</a:t>
            </a:r>
          </a:p>
        </p:txBody>
      </p:sp>
      <p:sp>
        <p:nvSpPr>
          <p:cNvPr id="8" name="Content Placeholder 5">
            <a:extLst>
              <a:ext uri="{FF2B5EF4-FFF2-40B4-BE49-F238E27FC236}">
                <a16:creationId xmlns:a16="http://schemas.microsoft.com/office/drawing/2014/main" id="{ABA708E6-19C2-9347-AA6B-BE5FA90D47DC}"/>
              </a:ext>
            </a:extLst>
          </p:cNvPr>
          <p:cNvSpPr txBox="1">
            <a:spLocks/>
          </p:cNvSpPr>
          <p:nvPr/>
        </p:nvSpPr>
        <p:spPr>
          <a:xfrm>
            <a:off x="862012" y="1981221"/>
            <a:ext cx="10508721" cy="965207"/>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b="1" i="1" u="sng" dirty="0"/>
              <a:t>Traveling Salesperson Problem</a:t>
            </a:r>
            <a:r>
              <a:rPr lang="en-US" dirty="0"/>
              <a:t>: Given a weighted graph G and start node s, find the minimum weight path starting and ending at s that visits every node exactly once.</a:t>
            </a:r>
          </a:p>
        </p:txBody>
      </p:sp>
      <p:sp>
        <p:nvSpPr>
          <p:cNvPr id="9" name="Content Placeholder 5">
            <a:extLst>
              <a:ext uri="{FF2B5EF4-FFF2-40B4-BE49-F238E27FC236}">
                <a16:creationId xmlns:a16="http://schemas.microsoft.com/office/drawing/2014/main" id="{81805EDF-DA5A-8743-9130-2554CB6CE13E}"/>
              </a:ext>
            </a:extLst>
          </p:cNvPr>
          <p:cNvSpPr txBox="1">
            <a:spLocks/>
          </p:cNvSpPr>
          <p:nvPr/>
        </p:nvSpPr>
        <p:spPr>
          <a:xfrm>
            <a:off x="4545010" y="3877734"/>
            <a:ext cx="3176588" cy="201506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s, and integer k, can you find a valid path with </a:t>
            </a:r>
            <a:r>
              <a:rPr lang="en-US" sz="2000" b="1" dirty="0">
                <a:solidFill>
                  <a:schemeClr val="bg1"/>
                </a:solidFill>
              </a:rPr>
              <a:t>total weight less than or equal to k</a:t>
            </a:r>
            <a:r>
              <a:rPr lang="en-US" sz="2000" dirty="0">
                <a:solidFill>
                  <a:schemeClr val="bg1"/>
                </a:solidFill>
              </a:rPr>
              <a:t>?</a:t>
            </a:r>
          </a:p>
        </p:txBody>
      </p:sp>
      <p:sp>
        <p:nvSpPr>
          <p:cNvPr id="10" name="Content Placeholder 5">
            <a:extLst>
              <a:ext uri="{FF2B5EF4-FFF2-40B4-BE49-F238E27FC236}">
                <a16:creationId xmlns:a16="http://schemas.microsoft.com/office/drawing/2014/main" id="{5607529C-58D7-CF44-8C7B-CE3B936EA46F}"/>
              </a:ext>
            </a:extLst>
          </p:cNvPr>
          <p:cNvSpPr txBox="1">
            <a:spLocks/>
          </p:cNvSpPr>
          <p:nvPr/>
        </p:nvSpPr>
        <p:spPr>
          <a:xfrm>
            <a:off x="8095359" y="3877734"/>
            <a:ext cx="3176588" cy="2015065"/>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s, path P, and integer k</a:t>
            </a:r>
          </a:p>
          <a:p>
            <a:pPr marL="0" indent="0" algn="ctr">
              <a:buNone/>
            </a:pPr>
            <a:r>
              <a:rPr lang="en-US" sz="2000" dirty="0">
                <a:solidFill>
                  <a:schemeClr val="bg1"/>
                </a:solidFill>
              </a:rPr>
              <a:t>Is path P </a:t>
            </a:r>
            <a:r>
              <a:rPr lang="en-US" sz="2000" b="1" dirty="0">
                <a:solidFill>
                  <a:schemeClr val="bg1"/>
                </a:solidFill>
              </a:rPr>
              <a:t>valid and is it weight less than or equal to k</a:t>
            </a:r>
            <a:r>
              <a:rPr lang="en-US" sz="2000" dirty="0">
                <a:solidFill>
                  <a:schemeClr val="bg1"/>
                </a:solidFill>
              </a:rPr>
              <a:t>?</a:t>
            </a:r>
          </a:p>
        </p:txBody>
      </p:sp>
      <p:sp>
        <p:nvSpPr>
          <p:cNvPr id="11" name="Content Placeholder 5">
            <a:extLst>
              <a:ext uri="{FF2B5EF4-FFF2-40B4-BE49-F238E27FC236}">
                <a16:creationId xmlns:a16="http://schemas.microsoft.com/office/drawing/2014/main" id="{EC260FF8-2028-9F4C-8B3A-3D9C86EC46E5}"/>
              </a:ext>
            </a:extLst>
          </p:cNvPr>
          <p:cNvSpPr txBox="1">
            <a:spLocks/>
          </p:cNvSpPr>
          <p:nvPr/>
        </p:nvSpPr>
        <p:spPr>
          <a:xfrm>
            <a:off x="878944" y="3259667"/>
            <a:ext cx="3176588" cy="6180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Function Problem</a:t>
            </a:r>
            <a:r>
              <a:rPr lang="en-US" sz="2000" dirty="0"/>
              <a:t>:</a:t>
            </a:r>
            <a:br>
              <a:rPr lang="en-US" sz="2000" dirty="0"/>
            </a:br>
            <a:r>
              <a:rPr lang="en-US" sz="2000" dirty="0"/>
              <a:t>Return the actual solution</a:t>
            </a:r>
          </a:p>
        </p:txBody>
      </p:sp>
      <p:sp>
        <p:nvSpPr>
          <p:cNvPr id="12" name="Content Placeholder 5">
            <a:extLst>
              <a:ext uri="{FF2B5EF4-FFF2-40B4-BE49-F238E27FC236}">
                <a16:creationId xmlns:a16="http://schemas.microsoft.com/office/drawing/2014/main" id="{8DEAFEE1-7690-E647-8B01-C380813AB00F}"/>
              </a:ext>
            </a:extLst>
          </p:cNvPr>
          <p:cNvSpPr txBox="1">
            <a:spLocks/>
          </p:cNvSpPr>
          <p:nvPr/>
        </p:nvSpPr>
        <p:spPr>
          <a:xfrm>
            <a:off x="4545010" y="3251199"/>
            <a:ext cx="3176588" cy="6180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Decision Problem</a:t>
            </a:r>
            <a:r>
              <a:rPr lang="en-US" sz="2000" dirty="0"/>
              <a:t>:</a:t>
            </a:r>
            <a:br>
              <a:rPr lang="en-US" sz="2000" dirty="0"/>
            </a:br>
            <a:r>
              <a:rPr lang="en-US" sz="2000" dirty="0"/>
              <a:t>Convert problem to have Boolean output</a:t>
            </a:r>
          </a:p>
        </p:txBody>
      </p:sp>
      <p:sp>
        <p:nvSpPr>
          <p:cNvPr id="13" name="Content Placeholder 5">
            <a:extLst>
              <a:ext uri="{FF2B5EF4-FFF2-40B4-BE49-F238E27FC236}">
                <a16:creationId xmlns:a16="http://schemas.microsoft.com/office/drawing/2014/main" id="{41C6DE7C-6722-D845-AE21-F5276CE4E854}"/>
              </a:ext>
            </a:extLst>
          </p:cNvPr>
          <p:cNvSpPr txBox="1">
            <a:spLocks/>
          </p:cNvSpPr>
          <p:nvPr/>
        </p:nvSpPr>
        <p:spPr>
          <a:xfrm>
            <a:off x="8095359" y="3251199"/>
            <a:ext cx="3176588" cy="6180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Verification Problem</a:t>
            </a:r>
            <a:r>
              <a:rPr lang="en-US" sz="2000" dirty="0"/>
              <a:t>:</a:t>
            </a:r>
            <a:br>
              <a:rPr lang="en-US" sz="2000" dirty="0"/>
            </a:br>
            <a:r>
              <a:rPr lang="en-US" sz="2000" dirty="0"/>
              <a:t>Given a solution, verify if it works</a:t>
            </a:r>
          </a:p>
        </p:txBody>
      </p:sp>
    </p:spTree>
    <p:extLst>
      <p:ext uri="{BB962C8B-B14F-4D97-AF65-F5344CB8AC3E}">
        <p14:creationId xmlns:p14="http://schemas.microsoft.com/office/powerpoint/2010/main" val="267341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p:bldP spid="12" grpId="0"/>
      <p:bldP spid="1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192390"/>
                <a:ext cx="9905998" cy="695377"/>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3</m:t>
                      </m:r>
                      <m:r>
                        <a:rPr lang="en-US" b="0" i="1" smtClean="0">
                          <a:latin typeface="Cambria Math" panose="02040503050406030204" pitchFamily="18" charset="0"/>
                        </a:rPr>
                        <m:t>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192390"/>
                <a:ext cx="9905998" cy="695377"/>
              </a:xfrm>
              <a:blipFill>
                <a:blip r:embed="rId2"/>
                <a:stretch>
                  <a:fillRect b="-7143"/>
                </a:stretch>
              </a:blipFill>
            </p:spPr>
            <p:txBody>
              <a:bodyPr/>
              <a:lstStyle/>
              <a:p>
                <a:r>
                  <a:rPr lang="en-US">
                    <a:noFill/>
                  </a:rPr>
                  <a:t> </a:t>
                </a:r>
              </a:p>
            </p:txBody>
          </p:sp>
        </mc:Fallback>
      </mc:AlternateContent>
      <p:pic>
        <p:nvPicPr>
          <p:cNvPr id="1030" name="Picture 6" descr="File:Triangulation 3-coloring.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6294" y="4029773"/>
            <a:ext cx="2513946" cy="2646260"/>
          </a:xfrm>
          <a:prstGeom prst="rect">
            <a:avLst/>
          </a:prstGeom>
          <a:noFill/>
          <a:extLst>
            <a:ext uri="{909E8E84-426E-40dd-AFC4-6F175D3DCCD1}">
              <a14:hiddenFill xmlns=""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1FE7364-426C-A342-96D0-6A96BE8AAB84}"/>
                  </a:ext>
                </a:extLst>
              </p:cNvPr>
              <p:cNvSpPr txBox="1">
                <a:spLocks/>
              </p:cNvSpPr>
              <p:nvPr/>
            </p:nvSpPr>
            <p:spPr>
              <a:xfrm>
                <a:off x="4695757" y="976414"/>
                <a:ext cx="2797310" cy="1343912"/>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Group"/>
                    </m:oMathParaPr>
                    <m:oMath xmlns:m="http://schemas.openxmlformats.org/officeDocument/2006/math">
                      <m:r>
                        <a:rPr lang="en-US" sz="1800" b="1" i="1" smtClean="0">
                          <a:solidFill>
                            <a:schemeClr val="bg1"/>
                          </a:solidFill>
                          <a:latin typeface="Cambria Math" panose="02040503050406030204" pitchFamily="18" charset="0"/>
                        </a:rPr>
                        <m:t>𝟑</m:t>
                      </m:r>
                      <m:r>
                        <a:rPr lang="en-US" sz="1800" b="1" i="1" smtClean="0">
                          <a:solidFill>
                            <a:schemeClr val="bg1"/>
                          </a:solidFill>
                          <a:latin typeface="Cambria Math" panose="02040503050406030204" pitchFamily="18" charset="0"/>
                        </a:rPr>
                        <m:t>𝑺𝑨𝑻</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𝑽𝑪</m:t>
                      </m:r>
                    </m:oMath>
                  </m:oMathPara>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D1FE7364-426C-A342-96D0-6A96BE8AAB84}"/>
                  </a:ext>
                </a:extLst>
              </p:cNvPr>
              <p:cNvSpPr txBox="1">
                <a:spLocks noRot="1" noChangeAspect="1" noMove="1" noResize="1" noEditPoints="1" noAdjustHandles="1" noChangeArrowheads="1" noChangeShapeType="1" noTextEdit="1"/>
              </p:cNvSpPr>
              <p:nvPr/>
            </p:nvSpPr>
            <p:spPr>
              <a:xfrm>
                <a:off x="4695757" y="976414"/>
                <a:ext cx="2797310" cy="1343912"/>
              </a:xfrm>
              <a:prstGeom prst="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49ED47A-A891-F149-AC14-9DCCDB29D354}"/>
                  </a:ext>
                </a:extLst>
              </p:cNvPr>
              <p:cNvSpPr txBox="1">
                <a:spLocks/>
              </p:cNvSpPr>
              <p:nvPr/>
            </p:nvSpPr>
            <p:spPr>
              <a:xfrm>
                <a:off x="1500326" y="2752188"/>
                <a:ext cx="3620943" cy="983206"/>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solidFill>
                  </a:rPr>
                  <a:t>Given a </a:t>
                </a:r>
                <a:r>
                  <a:rPr lang="en-US" sz="1800" dirty="0" err="1">
                    <a:solidFill>
                      <a:schemeClr val="bg1"/>
                    </a:solidFill>
                  </a:rPr>
                  <a:t>boolean</a:t>
                </a:r>
                <a:r>
                  <a:rPr lang="en-US" sz="1800" dirty="0">
                    <a:solidFill>
                      <a:schemeClr val="bg1"/>
                    </a:solidFill>
                  </a:rPr>
                  <a:t> formula in 3-CNF </a:t>
                </a:r>
                <a14:m>
                  <m:oMath xmlns:m="http://schemas.openxmlformats.org/officeDocument/2006/math">
                    <m:r>
                      <a:rPr lang="en-US" sz="1800" b="0" i="1" smtClean="0">
                        <a:solidFill>
                          <a:schemeClr val="bg1"/>
                        </a:solidFill>
                        <a:latin typeface="Cambria Math" panose="02040503050406030204" pitchFamily="18" charset="0"/>
                      </a:rPr>
                      <m:t>𝜃</m:t>
                    </m:r>
                  </m:oMath>
                </a14:m>
                <a:r>
                  <a:rPr lang="en-US" sz="1800" dirty="0">
                    <a:solidFill>
                      <a:schemeClr val="bg1"/>
                    </a:solidFill>
                  </a:rPr>
                  <a:t> that we want to test satisfiability on </a:t>
                </a:r>
              </a:p>
            </p:txBody>
          </p:sp>
        </mc:Choice>
        <mc:Fallback xmlns="">
          <p:sp>
            <p:nvSpPr>
              <p:cNvPr id="7" name="Content Placeholder 2">
                <a:extLst>
                  <a:ext uri="{FF2B5EF4-FFF2-40B4-BE49-F238E27FC236}">
                    <a16:creationId xmlns:a16="http://schemas.microsoft.com/office/drawing/2014/main" id="{049ED47A-A891-F149-AC14-9DCCDB29D354}"/>
                  </a:ext>
                </a:extLst>
              </p:cNvPr>
              <p:cNvSpPr txBox="1">
                <a:spLocks noRot="1" noChangeAspect="1" noMove="1" noResize="1" noEditPoints="1" noAdjustHandles="1" noChangeArrowheads="1" noChangeShapeType="1" noTextEdit="1"/>
              </p:cNvSpPr>
              <p:nvPr/>
            </p:nvSpPr>
            <p:spPr>
              <a:xfrm>
                <a:off x="1500326" y="2752188"/>
                <a:ext cx="3620943" cy="983206"/>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325257B-BDD6-3242-8A40-C4689147578C}"/>
                  </a:ext>
                </a:extLst>
              </p:cNvPr>
              <p:cNvSpPr txBox="1">
                <a:spLocks/>
              </p:cNvSpPr>
              <p:nvPr/>
            </p:nvSpPr>
            <p:spPr>
              <a:xfrm>
                <a:off x="7272789" y="2752188"/>
                <a:ext cx="3779909" cy="983206"/>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solidFill>
                      <a:schemeClr val="bg1"/>
                    </a:solidFill>
                  </a:rPr>
                  <a:t>graph G that is 3-Colorable if and only if </a:t>
                </a:r>
                <a14:m>
                  <m:oMath xmlns:m="http://schemas.openxmlformats.org/officeDocument/2006/math">
                    <m:r>
                      <a:rPr lang="en-US" sz="1800" b="0" i="1" smtClean="0">
                        <a:solidFill>
                          <a:schemeClr val="bg1"/>
                        </a:solidFill>
                        <a:latin typeface="Cambria Math" panose="02040503050406030204" pitchFamily="18" charset="0"/>
                      </a:rPr>
                      <m:t>𝜃</m:t>
                    </m:r>
                  </m:oMath>
                </a14:m>
                <a:r>
                  <a:rPr lang="en-US" sz="1800" dirty="0">
                    <a:solidFill>
                      <a:schemeClr val="bg1"/>
                    </a:solidFill>
                  </a:rPr>
                  <a:t> is satisfiable</a:t>
                </a:r>
              </a:p>
            </p:txBody>
          </p:sp>
        </mc:Choice>
        <mc:Fallback xmlns="">
          <p:sp>
            <p:nvSpPr>
              <p:cNvPr id="8" name="Content Placeholder 2">
                <a:extLst>
                  <a:ext uri="{FF2B5EF4-FFF2-40B4-BE49-F238E27FC236}">
                    <a16:creationId xmlns:a16="http://schemas.microsoft.com/office/drawing/2014/main" id="{C325257B-BDD6-3242-8A40-C4689147578C}"/>
                  </a:ext>
                </a:extLst>
              </p:cNvPr>
              <p:cNvSpPr txBox="1">
                <a:spLocks noRot="1" noChangeAspect="1" noMove="1" noResize="1" noEditPoints="1" noAdjustHandles="1" noChangeArrowheads="1" noChangeShapeType="1" noTextEdit="1"/>
              </p:cNvSpPr>
              <p:nvPr/>
            </p:nvSpPr>
            <p:spPr>
              <a:xfrm>
                <a:off x="7272789" y="2752188"/>
                <a:ext cx="3779909" cy="983206"/>
              </a:xfrm>
              <a:prstGeom prst="rect">
                <a:avLst/>
              </a:prstGeom>
              <a:blipFill>
                <a:blip r:embed="rId6"/>
                <a:stretch>
                  <a:fillRect/>
                </a:stretch>
              </a:blipFill>
              <a:ln>
                <a:solidFill>
                  <a:schemeClr val="bg1"/>
                </a:solid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3C26E00-113F-B143-BA4F-6AD594E74E7E}"/>
              </a:ext>
            </a:extLst>
          </p:cNvPr>
          <p:cNvSpPr/>
          <p:nvPr/>
        </p:nvSpPr>
        <p:spPr>
          <a:xfrm>
            <a:off x="5378833" y="3080828"/>
            <a:ext cx="1520982" cy="32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DCC5C666-8BD1-C746-99F8-9DDB2E956931}"/>
              </a:ext>
            </a:extLst>
          </p:cNvPr>
          <p:cNvSpPr/>
          <p:nvPr/>
        </p:nvSpPr>
        <p:spPr>
          <a:xfrm>
            <a:off x="5378833" y="5105879"/>
            <a:ext cx="1520982" cy="325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4210A33-D271-4A49-8C9A-CD9FBAE5F152}"/>
              </a:ext>
            </a:extLst>
          </p:cNvPr>
          <p:cNvSpPr/>
          <p:nvPr/>
        </p:nvSpPr>
        <p:spPr>
          <a:xfrm>
            <a:off x="7123272" y="4005256"/>
            <a:ext cx="4200807" cy="26798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B60F7D4-E838-9C41-9516-4045E286A244}"/>
              </a:ext>
            </a:extLst>
          </p:cNvPr>
          <p:cNvSpPr txBox="1"/>
          <p:nvPr/>
        </p:nvSpPr>
        <p:spPr>
          <a:xfrm>
            <a:off x="10928351" y="4047028"/>
            <a:ext cx="362600" cy="369332"/>
          </a:xfrm>
          <a:prstGeom prst="rect">
            <a:avLst/>
          </a:prstGeom>
          <a:noFill/>
        </p:spPr>
        <p:txBody>
          <a:bodyPr wrap="none" rtlCol="0">
            <a:spAutoFit/>
          </a:bodyPr>
          <a:lstStyle/>
          <a:p>
            <a:r>
              <a:rPr lang="en-US" dirty="0">
                <a:solidFill>
                  <a:schemeClr val="accent1"/>
                </a:solidFill>
              </a:rPr>
              <a:t>G</a:t>
            </a:r>
          </a:p>
        </p:txBody>
      </p:sp>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3A4FEE7E-EBFB-5E40-9644-716490691FB8}"/>
                  </a:ext>
                </a:extLst>
              </p:cNvPr>
              <p:cNvSpPr txBox="1">
                <a:spLocks/>
              </p:cNvSpPr>
              <p:nvPr/>
            </p:nvSpPr>
            <p:spPr>
              <a:xfrm>
                <a:off x="1500326" y="4678529"/>
                <a:ext cx="3620943" cy="1198487"/>
              </a:xfrm>
              <a:prstGeom prst="rect">
                <a:avLst/>
              </a:prstGeom>
              <a:noFill/>
              <a:ln>
                <a:solidFill>
                  <a:schemeClr val="accent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br>
                  <a:rPr lang="en-US" sz="1800" dirty="0">
                    <a:solidFill>
                      <a:schemeClr val="tx1">
                        <a:lumMod val="95000"/>
                      </a:schemeClr>
                    </a:solidFill>
                  </a:rPr>
                </a:br>
                <a14:m>
                  <m:oMathPara xmlns:m="http://schemas.openxmlformats.org/officeDocument/2006/math">
                    <m:oMathParaPr>
                      <m:jc m:val="centerGroup"/>
                    </m:oMathParaPr>
                    <m:oMath xmlns:m="http://schemas.openxmlformats.org/officeDocument/2006/math">
                      <m:r>
                        <a:rPr lang="en-US" sz="1800" b="0" i="1" smtClean="0">
                          <a:solidFill>
                            <a:schemeClr val="tx1">
                              <a:lumMod val="95000"/>
                            </a:schemeClr>
                          </a:solidFill>
                          <a:latin typeface="Cambria Math" panose="02040503050406030204" pitchFamily="18" charset="0"/>
                        </a:rPr>
                        <m:t>𝜃</m:t>
                      </m:r>
                      <m:r>
                        <a:rPr lang="en-US" sz="1800" b="0" i="1" smtClean="0">
                          <a:solidFill>
                            <a:schemeClr val="tx1">
                              <a:lumMod val="95000"/>
                            </a:schemeClr>
                          </a:solidFill>
                          <a:latin typeface="Cambria Math" panose="02040503050406030204" pitchFamily="18" charset="0"/>
                        </a:rPr>
                        <m:t>=</m:t>
                      </m:r>
                      <m:d>
                        <m:dPr>
                          <m:ctrlPr>
                            <a:rPr lang="en-US" sz="1800" b="0" i="1" smtClean="0">
                              <a:solidFill>
                                <a:schemeClr val="tx1">
                                  <a:lumMod val="95000"/>
                                </a:schemeClr>
                              </a:solidFill>
                              <a:latin typeface="Cambria Math" panose="02040503050406030204" pitchFamily="18" charset="0"/>
                            </a:rPr>
                          </m:ctrlPr>
                        </m:dPr>
                        <m:e>
                          <m:r>
                            <a:rPr lang="en-US" sz="1800" b="0" i="1" smtClean="0">
                              <a:solidFill>
                                <a:schemeClr val="tx1">
                                  <a:lumMod val="95000"/>
                                </a:schemeClr>
                              </a:solidFill>
                              <a:latin typeface="Cambria Math" panose="02040503050406030204" pitchFamily="18" charset="0"/>
                            </a:rPr>
                            <m:t>𝑢</m:t>
                          </m:r>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𝑣</m:t>
                          </m:r>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𝑤</m:t>
                          </m:r>
                        </m:e>
                      </m:d>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𝑣</m:t>
                      </m:r>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𝑥</m:t>
                      </m:r>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𝑦</m:t>
                      </m:r>
                      <m:r>
                        <a:rPr lang="en-US" sz="1800" b="0" i="1" smtClean="0">
                          <a:solidFill>
                            <a:schemeClr val="tx1">
                              <a:lumMod val="95000"/>
                            </a:schemeClr>
                          </a:solidFill>
                          <a:latin typeface="Cambria Math" panose="02040503050406030204" pitchFamily="18" charset="0"/>
                        </a:rPr>
                        <m:t>)</m:t>
                      </m:r>
                    </m:oMath>
                  </m:oMathPara>
                </a14:m>
                <a:endParaRPr lang="en-US" sz="1800" dirty="0">
                  <a:solidFill>
                    <a:schemeClr val="tx1">
                      <a:lumMod val="95000"/>
                    </a:schemeClr>
                  </a:solidFill>
                </a:endParaRPr>
              </a:p>
            </p:txBody>
          </p:sp>
        </mc:Choice>
        <mc:Fallback xmlns="">
          <p:sp>
            <p:nvSpPr>
              <p:cNvPr id="37" name="Content Placeholder 2">
                <a:extLst>
                  <a:ext uri="{FF2B5EF4-FFF2-40B4-BE49-F238E27FC236}">
                    <a16:creationId xmlns:a16="http://schemas.microsoft.com/office/drawing/2014/main" id="{3A4FEE7E-EBFB-5E40-9644-716490691FB8}"/>
                  </a:ext>
                </a:extLst>
              </p:cNvPr>
              <p:cNvSpPr txBox="1">
                <a:spLocks noRot="1" noChangeAspect="1" noMove="1" noResize="1" noEditPoints="1" noAdjustHandles="1" noChangeArrowheads="1" noChangeShapeType="1" noTextEdit="1"/>
              </p:cNvSpPr>
              <p:nvPr/>
            </p:nvSpPr>
            <p:spPr>
              <a:xfrm>
                <a:off x="1500326" y="4678529"/>
                <a:ext cx="3620943" cy="1198487"/>
              </a:xfrm>
              <a:prstGeom prst="rect">
                <a:avLst/>
              </a:prstGeom>
              <a:blipFill>
                <a:blip r:embed="rId7"/>
                <a:stretch>
                  <a:fillRect/>
                </a:stretch>
              </a:blipFill>
              <a:ln>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7143283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192390"/>
                <a:ext cx="9905998" cy="695377"/>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3</m:t>
                      </m:r>
                      <m:r>
                        <a:rPr lang="en-US" b="0" i="1" smtClean="0">
                          <a:latin typeface="Cambria Math" panose="02040503050406030204" pitchFamily="18" charset="0"/>
                        </a:rPr>
                        <m:t>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192390"/>
                <a:ext cx="9905998" cy="695377"/>
              </a:xfr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3A4FEE7E-EBFB-5E40-9644-716490691FB8}"/>
                  </a:ext>
                </a:extLst>
              </p:cNvPr>
              <p:cNvSpPr txBox="1">
                <a:spLocks/>
              </p:cNvSpPr>
              <p:nvPr/>
            </p:nvSpPr>
            <p:spPr>
              <a:xfrm>
                <a:off x="1016381" y="985416"/>
                <a:ext cx="4696288" cy="630318"/>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tx1">
                              <a:lumMod val="95000"/>
                            </a:schemeClr>
                          </a:solidFill>
                          <a:latin typeface="Cambria Math" panose="02040503050406030204" pitchFamily="18" charset="0"/>
                        </a:rPr>
                        <m:t>𝜃</m:t>
                      </m:r>
                      <m:r>
                        <a:rPr lang="en-US" b="0" i="1" smtClean="0">
                          <a:solidFill>
                            <a:schemeClr val="tx1">
                              <a:lumMod val="95000"/>
                            </a:schemeClr>
                          </a:solidFill>
                          <a:latin typeface="Cambria Math" panose="02040503050406030204" pitchFamily="18" charset="0"/>
                        </a:rPr>
                        <m:t>=</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𝑢</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𝑤</m:t>
                          </m:r>
                        </m:e>
                      </m:d>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𝑥</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𝑦</m:t>
                      </m:r>
                      <m:r>
                        <a:rPr lang="en-US" b="0" i="1" smtClean="0">
                          <a:solidFill>
                            <a:schemeClr val="tx1">
                              <a:lumMod val="95000"/>
                            </a:schemeClr>
                          </a:solidFill>
                          <a:latin typeface="Cambria Math" panose="02040503050406030204" pitchFamily="18" charset="0"/>
                        </a:rPr>
                        <m:t>)</m:t>
                      </m:r>
                    </m:oMath>
                  </m:oMathPara>
                </a14:m>
                <a:endParaRPr lang="en-US" dirty="0">
                  <a:solidFill>
                    <a:schemeClr val="tx1">
                      <a:lumMod val="95000"/>
                    </a:schemeClr>
                  </a:solidFill>
                </a:endParaRPr>
              </a:p>
            </p:txBody>
          </p:sp>
        </mc:Choice>
        <mc:Fallback xmlns="">
          <p:sp>
            <p:nvSpPr>
              <p:cNvPr id="37" name="Content Placeholder 2">
                <a:extLst>
                  <a:ext uri="{FF2B5EF4-FFF2-40B4-BE49-F238E27FC236}">
                    <a16:creationId xmlns:a16="http://schemas.microsoft.com/office/drawing/2014/main" id="{3A4FEE7E-EBFB-5E40-9644-716490691FB8}"/>
                  </a:ext>
                </a:extLst>
              </p:cNvPr>
              <p:cNvSpPr txBox="1">
                <a:spLocks noRot="1" noChangeAspect="1" noMove="1" noResize="1" noEditPoints="1" noAdjustHandles="1" noChangeArrowheads="1" noChangeShapeType="1" noTextEdit="1"/>
              </p:cNvSpPr>
              <p:nvPr/>
            </p:nvSpPr>
            <p:spPr>
              <a:xfrm>
                <a:off x="1016381" y="985416"/>
                <a:ext cx="4696288" cy="630318"/>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7E1AFE59-E301-5E42-BAE8-A0AEB2A7A9B9}"/>
              </a:ext>
            </a:extLst>
          </p:cNvPr>
          <p:cNvSpPr txBox="1">
            <a:spLocks/>
          </p:cNvSpPr>
          <p:nvPr/>
        </p:nvSpPr>
        <p:spPr>
          <a:xfrm>
            <a:off x="5965791" y="985416"/>
            <a:ext cx="5584053" cy="2192787"/>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The graph we construct needs to:</a:t>
            </a:r>
            <a:br>
              <a:rPr lang="en-US" sz="1600" dirty="0">
                <a:solidFill>
                  <a:schemeClr val="tx1">
                    <a:lumMod val="95000"/>
                  </a:schemeClr>
                </a:solidFill>
              </a:rPr>
            </a:br>
            <a:r>
              <a:rPr lang="en-US" sz="1600" dirty="0">
                <a:solidFill>
                  <a:schemeClr val="tx1">
                    <a:lumMod val="95000"/>
                  </a:schemeClr>
                </a:solidFill>
              </a:rPr>
              <a:t>- Model the fact that variables can only be set to True and False.</a:t>
            </a:r>
          </a:p>
          <a:p>
            <a:pPr marL="0" indent="0">
              <a:buFont typeface="Arial" panose="020B0604020202020204" pitchFamily="34" charset="0"/>
              <a:buNone/>
            </a:pPr>
            <a:r>
              <a:rPr lang="en-US" sz="1600" dirty="0">
                <a:solidFill>
                  <a:schemeClr val="tx1">
                    <a:lumMod val="95000"/>
                  </a:schemeClr>
                </a:solidFill>
              </a:rPr>
              <a:t>- Model the variables and the fact that each variable XOR its negation can be True.</a:t>
            </a:r>
          </a:p>
          <a:p>
            <a:pPr marL="0" indent="0">
              <a:buFont typeface="Arial" panose="020B0604020202020204" pitchFamily="34" charset="0"/>
              <a:buNone/>
            </a:pPr>
            <a:r>
              <a:rPr lang="en-US" sz="1600" dirty="0">
                <a:solidFill>
                  <a:schemeClr val="tx1">
                    <a:lumMod val="95000"/>
                  </a:schemeClr>
                </a:solidFill>
              </a:rPr>
              <a:t>- Model the fact that at least one variable per clause must be chosen.</a:t>
            </a:r>
          </a:p>
        </p:txBody>
      </p:sp>
    </p:spTree>
    <p:extLst>
      <p:ext uri="{BB962C8B-B14F-4D97-AF65-F5344CB8AC3E}">
        <p14:creationId xmlns:p14="http://schemas.microsoft.com/office/powerpoint/2010/main" val="4910118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192390"/>
                <a:ext cx="9905998" cy="695377"/>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3</m:t>
                      </m:r>
                      <m:r>
                        <a:rPr lang="en-US" b="0" i="1" smtClean="0">
                          <a:latin typeface="Cambria Math" panose="02040503050406030204" pitchFamily="18" charset="0"/>
                        </a:rPr>
                        <m:t>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192390"/>
                <a:ext cx="9905998" cy="695377"/>
              </a:xfr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3A4FEE7E-EBFB-5E40-9644-716490691FB8}"/>
                  </a:ext>
                </a:extLst>
              </p:cNvPr>
              <p:cNvSpPr txBox="1">
                <a:spLocks/>
              </p:cNvSpPr>
              <p:nvPr/>
            </p:nvSpPr>
            <p:spPr>
              <a:xfrm>
                <a:off x="1016381" y="985416"/>
                <a:ext cx="4696288" cy="630318"/>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tx1">
                              <a:lumMod val="95000"/>
                            </a:schemeClr>
                          </a:solidFill>
                          <a:latin typeface="Cambria Math" panose="02040503050406030204" pitchFamily="18" charset="0"/>
                        </a:rPr>
                        <m:t>𝜃</m:t>
                      </m:r>
                      <m:r>
                        <a:rPr lang="en-US" b="0" i="1" smtClean="0">
                          <a:solidFill>
                            <a:schemeClr val="tx1">
                              <a:lumMod val="95000"/>
                            </a:schemeClr>
                          </a:solidFill>
                          <a:latin typeface="Cambria Math" panose="02040503050406030204" pitchFamily="18" charset="0"/>
                        </a:rPr>
                        <m:t>=</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𝑢</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𝑤</m:t>
                          </m:r>
                        </m:e>
                      </m:d>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𝑥</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𝑦</m:t>
                      </m:r>
                      <m:r>
                        <a:rPr lang="en-US" b="0" i="1" smtClean="0">
                          <a:solidFill>
                            <a:schemeClr val="tx1">
                              <a:lumMod val="95000"/>
                            </a:schemeClr>
                          </a:solidFill>
                          <a:latin typeface="Cambria Math" panose="02040503050406030204" pitchFamily="18" charset="0"/>
                        </a:rPr>
                        <m:t>)</m:t>
                      </m:r>
                    </m:oMath>
                  </m:oMathPara>
                </a14:m>
                <a:endParaRPr lang="en-US" dirty="0">
                  <a:solidFill>
                    <a:schemeClr val="tx1">
                      <a:lumMod val="95000"/>
                    </a:schemeClr>
                  </a:solidFill>
                </a:endParaRPr>
              </a:p>
            </p:txBody>
          </p:sp>
        </mc:Choice>
        <mc:Fallback xmlns="">
          <p:sp>
            <p:nvSpPr>
              <p:cNvPr id="37" name="Content Placeholder 2">
                <a:extLst>
                  <a:ext uri="{FF2B5EF4-FFF2-40B4-BE49-F238E27FC236}">
                    <a16:creationId xmlns:a16="http://schemas.microsoft.com/office/drawing/2014/main" id="{3A4FEE7E-EBFB-5E40-9644-716490691FB8}"/>
                  </a:ext>
                </a:extLst>
              </p:cNvPr>
              <p:cNvSpPr txBox="1">
                <a:spLocks noRot="1" noChangeAspect="1" noMove="1" noResize="1" noEditPoints="1" noAdjustHandles="1" noChangeArrowheads="1" noChangeShapeType="1" noTextEdit="1"/>
              </p:cNvSpPr>
              <p:nvPr/>
            </p:nvSpPr>
            <p:spPr>
              <a:xfrm>
                <a:off x="1016381" y="985416"/>
                <a:ext cx="4696288" cy="630318"/>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7E1AFE59-E301-5E42-BAE8-A0AEB2A7A9B9}"/>
              </a:ext>
            </a:extLst>
          </p:cNvPr>
          <p:cNvSpPr txBox="1">
            <a:spLocks/>
          </p:cNvSpPr>
          <p:nvPr/>
        </p:nvSpPr>
        <p:spPr>
          <a:xfrm>
            <a:off x="5965791" y="985416"/>
            <a:ext cx="5584053" cy="2192787"/>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The graph we construct needs to:</a:t>
            </a:r>
            <a:br>
              <a:rPr lang="en-US" sz="1600" dirty="0">
                <a:solidFill>
                  <a:schemeClr val="tx1">
                    <a:lumMod val="95000"/>
                  </a:schemeClr>
                </a:solidFill>
              </a:rPr>
            </a:br>
            <a:r>
              <a:rPr lang="en-US" sz="1600" dirty="0">
                <a:solidFill>
                  <a:schemeClr val="tx1">
                    <a:lumMod val="95000"/>
                  </a:schemeClr>
                </a:solidFill>
              </a:rPr>
              <a:t>- </a:t>
            </a:r>
            <a:r>
              <a:rPr lang="en-US" sz="1600" b="1" i="1" u="sng" dirty="0">
                <a:solidFill>
                  <a:schemeClr val="tx1">
                    <a:lumMod val="95000"/>
                  </a:schemeClr>
                </a:solidFill>
              </a:rPr>
              <a:t>Model the fact that variables can only be set to True and False.</a:t>
            </a:r>
          </a:p>
          <a:p>
            <a:pPr marL="0" indent="0">
              <a:buFont typeface="Arial" panose="020B0604020202020204" pitchFamily="34" charset="0"/>
              <a:buNone/>
            </a:pPr>
            <a:r>
              <a:rPr lang="en-US" sz="1600" dirty="0">
                <a:solidFill>
                  <a:schemeClr val="tx1">
                    <a:lumMod val="95000"/>
                  </a:schemeClr>
                </a:solidFill>
              </a:rPr>
              <a:t>- Model the variables and the fact that each variable XOR its negation can be True.</a:t>
            </a:r>
          </a:p>
          <a:p>
            <a:pPr marL="0" indent="0">
              <a:buFont typeface="Arial" panose="020B0604020202020204" pitchFamily="34" charset="0"/>
              <a:buNone/>
            </a:pPr>
            <a:r>
              <a:rPr lang="en-US" sz="1600" dirty="0">
                <a:solidFill>
                  <a:schemeClr val="tx1">
                    <a:lumMod val="95000"/>
                  </a:schemeClr>
                </a:solidFill>
              </a:rPr>
              <a:t>- Model the fact that at least one variable per clause must be chosen.</a:t>
            </a:r>
          </a:p>
        </p:txBody>
      </p:sp>
      <p:sp>
        <p:nvSpPr>
          <p:cNvPr id="3" name="Oval 2">
            <a:extLst>
              <a:ext uri="{FF2B5EF4-FFF2-40B4-BE49-F238E27FC236}">
                <a16:creationId xmlns:a16="http://schemas.microsoft.com/office/drawing/2014/main" id="{C2B0E7E9-2B6B-6F41-A7CE-24778FF83531}"/>
              </a:ext>
            </a:extLst>
          </p:cNvPr>
          <p:cNvSpPr/>
          <p:nvPr/>
        </p:nvSpPr>
        <p:spPr>
          <a:xfrm>
            <a:off x="2920754" y="3462290"/>
            <a:ext cx="772357" cy="7723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a:t>
            </a:r>
          </a:p>
        </p:txBody>
      </p:sp>
      <p:sp>
        <p:nvSpPr>
          <p:cNvPr id="8" name="Oval 7">
            <a:extLst>
              <a:ext uri="{FF2B5EF4-FFF2-40B4-BE49-F238E27FC236}">
                <a16:creationId xmlns:a16="http://schemas.microsoft.com/office/drawing/2014/main" id="{0E0B7890-8FA9-9843-ABA4-2CD5EE14A127}"/>
              </a:ext>
            </a:extLst>
          </p:cNvPr>
          <p:cNvSpPr/>
          <p:nvPr/>
        </p:nvSpPr>
        <p:spPr>
          <a:xfrm>
            <a:off x="4466948" y="3462290"/>
            <a:ext cx="772357" cy="7723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F</a:t>
            </a:r>
          </a:p>
        </p:txBody>
      </p:sp>
      <p:sp>
        <p:nvSpPr>
          <p:cNvPr id="9" name="Oval 8">
            <a:extLst>
              <a:ext uri="{FF2B5EF4-FFF2-40B4-BE49-F238E27FC236}">
                <a16:creationId xmlns:a16="http://schemas.microsoft.com/office/drawing/2014/main" id="{13D3E9CA-2491-1D4E-AFF4-AC7E647C9D2E}"/>
              </a:ext>
            </a:extLst>
          </p:cNvPr>
          <p:cNvSpPr/>
          <p:nvPr/>
        </p:nvSpPr>
        <p:spPr>
          <a:xfrm>
            <a:off x="3639735" y="4875320"/>
            <a:ext cx="772357" cy="77235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a:t>
            </a:r>
          </a:p>
        </p:txBody>
      </p:sp>
      <p:cxnSp>
        <p:nvCxnSpPr>
          <p:cNvPr id="5" name="Straight Connector 4">
            <a:extLst>
              <a:ext uri="{FF2B5EF4-FFF2-40B4-BE49-F238E27FC236}">
                <a16:creationId xmlns:a16="http://schemas.microsoft.com/office/drawing/2014/main" id="{F534D206-007F-5B49-8147-0A586976EDA5}"/>
              </a:ext>
            </a:extLst>
          </p:cNvPr>
          <p:cNvCxnSpPr>
            <a:stCxn id="3" idx="4"/>
            <a:endCxn id="9" idx="1"/>
          </p:cNvCxnSpPr>
          <p:nvPr/>
        </p:nvCxnSpPr>
        <p:spPr>
          <a:xfrm>
            <a:off x="3306933" y="4234647"/>
            <a:ext cx="445911" cy="753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A2D658-3F80-404A-9A25-BA651A5382EA}"/>
              </a:ext>
            </a:extLst>
          </p:cNvPr>
          <p:cNvCxnSpPr>
            <a:cxnSpLocks/>
            <a:stCxn id="8" idx="4"/>
            <a:endCxn id="9" idx="7"/>
          </p:cNvCxnSpPr>
          <p:nvPr/>
        </p:nvCxnSpPr>
        <p:spPr>
          <a:xfrm flipH="1">
            <a:off x="4298983" y="4234647"/>
            <a:ext cx="554144" cy="753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A2F88C-F811-1A4F-9036-A6C9140564B2}"/>
              </a:ext>
            </a:extLst>
          </p:cNvPr>
          <p:cNvCxnSpPr>
            <a:cxnSpLocks/>
            <a:stCxn id="8" idx="2"/>
            <a:endCxn id="3" idx="6"/>
          </p:cNvCxnSpPr>
          <p:nvPr/>
        </p:nvCxnSpPr>
        <p:spPr>
          <a:xfrm flipH="1">
            <a:off x="3693111" y="3848469"/>
            <a:ext cx="773837"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3DA5E89C-87A3-B045-AF16-CD7715BC3546}"/>
              </a:ext>
            </a:extLst>
          </p:cNvPr>
          <p:cNvSpPr txBox="1">
            <a:spLocks/>
          </p:cNvSpPr>
          <p:nvPr/>
        </p:nvSpPr>
        <p:spPr>
          <a:xfrm>
            <a:off x="6977413" y="4028323"/>
            <a:ext cx="4829887" cy="74786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Whatever color these top two nodes are assigned will represent True / False for the remainder of the coloring.</a:t>
            </a:r>
          </a:p>
        </p:txBody>
      </p:sp>
      <p:cxnSp>
        <p:nvCxnSpPr>
          <p:cNvPr id="19" name="Straight Connector 18">
            <a:extLst>
              <a:ext uri="{FF2B5EF4-FFF2-40B4-BE49-F238E27FC236}">
                <a16:creationId xmlns:a16="http://schemas.microsoft.com/office/drawing/2014/main" id="{278E484F-2CE8-FD4D-B3B5-5EA8ED5BAA89}"/>
              </a:ext>
            </a:extLst>
          </p:cNvPr>
          <p:cNvCxnSpPr>
            <a:cxnSpLocks/>
          </p:cNvCxnSpPr>
          <p:nvPr/>
        </p:nvCxnSpPr>
        <p:spPr>
          <a:xfrm flipH="1" flipV="1">
            <a:off x="5703085" y="3959441"/>
            <a:ext cx="1274329" cy="33439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73DB3C1-FBC7-C54C-9E39-A20FB71C424A}"/>
              </a:ext>
            </a:extLst>
          </p:cNvPr>
          <p:cNvCxnSpPr>
            <a:cxnSpLocks/>
          </p:cNvCxnSpPr>
          <p:nvPr/>
        </p:nvCxnSpPr>
        <p:spPr>
          <a:xfrm flipH="1" flipV="1">
            <a:off x="4576055" y="5671350"/>
            <a:ext cx="1127030" cy="36990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E66F7675-406E-A944-B8AE-CA457D9784E5}"/>
              </a:ext>
            </a:extLst>
          </p:cNvPr>
          <p:cNvSpPr txBox="1">
            <a:spLocks/>
          </p:cNvSpPr>
          <p:nvPr/>
        </p:nvSpPr>
        <p:spPr>
          <a:xfrm>
            <a:off x="5712669" y="5760949"/>
            <a:ext cx="4829887" cy="932814"/>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Notice that if we connect a variable (node) to this Neutral node, then that variable MUST take on the color assigned to True or False</a:t>
            </a:r>
          </a:p>
        </p:txBody>
      </p:sp>
    </p:spTree>
    <p:extLst>
      <p:ext uri="{BB962C8B-B14F-4D97-AF65-F5344CB8AC3E}">
        <p14:creationId xmlns:p14="http://schemas.microsoft.com/office/powerpoint/2010/main" val="36765448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192390"/>
                <a:ext cx="9905998" cy="695377"/>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3</m:t>
                      </m:r>
                      <m:r>
                        <a:rPr lang="en-US" b="0" i="1" smtClean="0">
                          <a:latin typeface="Cambria Math" panose="02040503050406030204" pitchFamily="18" charset="0"/>
                        </a:rPr>
                        <m:t>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192390"/>
                <a:ext cx="9905998" cy="695377"/>
              </a:xfr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3A4FEE7E-EBFB-5E40-9644-716490691FB8}"/>
                  </a:ext>
                </a:extLst>
              </p:cNvPr>
              <p:cNvSpPr txBox="1">
                <a:spLocks/>
              </p:cNvSpPr>
              <p:nvPr/>
            </p:nvSpPr>
            <p:spPr>
              <a:xfrm>
                <a:off x="1016381" y="985416"/>
                <a:ext cx="4696288" cy="630318"/>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tx1">
                              <a:lumMod val="95000"/>
                            </a:schemeClr>
                          </a:solidFill>
                          <a:latin typeface="Cambria Math" panose="02040503050406030204" pitchFamily="18" charset="0"/>
                        </a:rPr>
                        <m:t>𝜃</m:t>
                      </m:r>
                      <m:r>
                        <a:rPr lang="en-US" b="0" i="1" smtClean="0">
                          <a:solidFill>
                            <a:schemeClr val="tx1">
                              <a:lumMod val="95000"/>
                            </a:schemeClr>
                          </a:solidFill>
                          <a:latin typeface="Cambria Math" panose="02040503050406030204" pitchFamily="18" charset="0"/>
                        </a:rPr>
                        <m:t>=</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𝑢</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𝑤</m:t>
                          </m:r>
                        </m:e>
                      </m:d>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𝑥</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𝑦</m:t>
                      </m:r>
                      <m:r>
                        <a:rPr lang="en-US" b="0" i="1" smtClean="0">
                          <a:solidFill>
                            <a:schemeClr val="tx1">
                              <a:lumMod val="95000"/>
                            </a:schemeClr>
                          </a:solidFill>
                          <a:latin typeface="Cambria Math" panose="02040503050406030204" pitchFamily="18" charset="0"/>
                        </a:rPr>
                        <m:t>)</m:t>
                      </m:r>
                    </m:oMath>
                  </m:oMathPara>
                </a14:m>
                <a:endParaRPr lang="en-US" dirty="0">
                  <a:solidFill>
                    <a:schemeClr val="tx1">
                      <a:lumMod val="95000"/>
                    </a:schemeClr>
                  </a:solidFill>
                </a:endParaRPr>
              </a:p>
            </p:txBody>
          </p:sp>
        </mc:Choice>
        <mc:Fallback xmlns="">
          <p:sp>
            <p:nvSpPr>
              <p:cNvPr id="37" name="Content Placeholder 2">
                <a:extLst>
                  <a:ext uri="{FF2B5EF4-FFF2-40B4-BE49-F238E27FC236}">
                    <a16:creationId xmlns:a16="http://schemas.microsoft.com/office/drawing/2014/main" id="{3A4FEE7E-EBFB-5E40-9644-716490691FB8}"/>
                  </a:ext>
                </a:extLst>
              </p:cNvPr>
              <p:cNvSpPr txBox="1">
                <a:spLocks noRot="1" noChangeAspect="1" noMove="1" noResize="1" noEditPoints="1" noAdjustHandles="1" noChangeArrowheads="1" noChangeShapeType="1" noTextEdit="1"/>
              </p:cNvSpPr>
              <p:nvPr/>
            </p:nvSpPr>
            <p:spPr>
              <a:xfrm>
                <a:off x="1016381" y="985416"/>
                <a:ext cx="4696288" cy="630318"/>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7E1AFE59-E301-5E42-BAE8-A0AEB2A7A9B9}"/>
              </a:ext>
            </a:extLst>
          </p:cNvPr>
          <p:cNvSpPr txBox="1">
            <a:spLocks/>
          </p:cNvSpPr>
          <p:nvPr/>
        </p:nvSpPr>
        <p:spPr>
          <a:xfrm>
            <a:off x="5965791" y="985417"/>
            <a:ext cx="5584053" cy="1757784"/>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The graph we construct needs to:</a:t>
            </a:r>
            <a:br>
              <a:rPr lang="en-US" sz="1600" dirty="0">
                <a:solidFill>
                  <a:schemeClr val="tx1">
                    <a:lumMod val="95000"/>
                  </a:schemeClr>
                </a:solidFill>
              </a:rPr>
            </a:br>
            <a:r>
              <a:rPr lang="en-US" sz="1600" dirty="0">
                <a:solidFill>
                  <a:schemeClr val="tx1">
                    <a:lumMod val="95000"/>
                  </a:schemeClr>
                </a:solidFill>
              </a:rPr>
              <a:t>- </a:t>
            </a:r>
            <a:r>
              <a:rPr lang="en-US" sz="1600" b="1" i="1" u="sng" dirty="0">
                <a:solidFill>
                  <a:schemeClr val="tx1">
                    <a:lumMod val="95000"/>
                  </a:schemeClr>
                </a:solidFill>
              </a:rPr>
              <a:t>Model the variables and the fact that each variable XOR its negation can be True.</a:t>
            </a:r>
          </a:p>
          <a:p>
            <a:pPr marL="0" indent="0">
              <a:buFont typeface="Arial" panose="020B0604020202020204" pitchFamily="34" charset="0"/>
              <a:buNone/>
            </a:pPr>
            <a:r>
              <a:rPr lang="en-US" sz="1600" dirty="0">
                <a:solidFill>
                  <a:schemeClr val="tx1">
                    <a:lumMod val="95000"/>
                  </a:schemeClr>
                </a:solidFill>
              </a:rPr>
              <a:t>- Model the fact that at least one variable per clause must be chosen.</a:t>
            </a:r>
          </a:p>
        </p:txBody>
      </p:sp>
      <p:sp>
        <p:nvSpPr>
          <p:cNvPr id="3" name="Oval 2">
            <a:extLst>
              <a:ext uri="{FF2B5EF4-FFF2-40B4-BE49-F238E27FC236}">
                <a16:creationId xmlns:a16="http://schemas.microsoft.com/office/drawing/2014/main" id="{C2B0E7E9-2B6B-6F41-A7CE-24778FF83531}"/>
              </a:ext>
            </a:extLst>
          </p:cNvPr>
          <p:cNvSpPr/>
          <p:nvPr/>
        </p:nvSpPr>
        <p:spPr>
          <a:xfrm>
            <a:off x="2871055" y="2059618"/>
            <a:ext cx="772357" cy="7723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T</a:t>
            </a:r>
          </a:p>
        </p:txBody>
      </p:sp>
      <p:sp>
        <p:nvSpPr>
          <p:cNvPr id="8" name="Oval 7">
            <a:extLst>
              <a:ext uri="{FF2B5EF4-FFF2-40B4-BE49-F238E27FC236}">
                <a16:creationId xmlns:a16="http://schemas.microsoft.com/office/drawing/2014/main" id="{0E0B7890-8FA9-9843-ABA4-2CD5EE14A127}"/>
              </a:ext>
            </a:extLst>
          </p:cNvPr>
          <p:cNvSpPr/>
          <p:nvPr/>
        </p:nvSpPr>
        <p:spPr>
          <a:xfrm>
            <a:off x="4417249" y="2059618"/>
            <a:ext cx="772357" cy="7723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F</a:t>
            </a:r>
          </a:p>
        </p:txBody>
      </p:sp>
      <p:sp>
        <p:nvSpPr>
          <p:cNvPr id="9" name="Oval 8">
            <a:extLst>
              <a:ext uri="{FF2B5EF4-FFF2-40B4-BE49-F238E27FC236}">
                <a16:creationId xmlns:a16="http://schemas.microsoft.com/office/drawing/2014/main" id="{13D3E9CA-2491-1D4E-AFF4-AC7E647C9D2E}"/>
              </a:ext>
            </a:extLst>
          </p:cNvPr>
          <p:cNvSpPr/>
          <p:nvPr/>
        </p:nvSpPr>
        <p:spPr>
          <a:xfrm>
            <a:off x="3590036" y="3472648"/>
            <a:ext cx="772357" cy="772357"/>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N</a:t>
            </a:r>
          </a:p>
        </p:txBody>
      </p:sp>
      <p:cxnSp>
        <p:nvCxnSpPr>
          <p:cNvPr id="5" name="Straight Connector 4">
            <a:extLst>
              <a:ext uri="{FF2B5EF4-FFF2-40B4-BE49-F238E27FC236}">
                <a16:creationId xmlns:a16="http://schemas.microsoft.com/office/drawing/2014/main" id="{F534D206-007F-5B49-8147-0A586976EDA5}"/>
              </a:ext>
            </a:extLst>
          </p:cNvPr>
          <p:cNvCxnSpPr>
            <a:stCxn id="3" idx="4"/>
            <a:endCxn id="9" idx="1"/>
          </p:cNvCxnSpPr>
          <p:nvPr/>
        </p:nvCxnSpPr>
        <p:spPr>
          <a:xfrm>
            <a:off x="3257234" y="2831975"/>
            <a:ext cx="445911" cy="753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A2D658-3F80-404A-9A25-BA651A5382EA}"/>
              </a:ext>
            </a:extLst>
          </p:cNvPr>
          <p:cNvCxnSpPr>
            <a:cxnSpLocks/>
            <a:stCxn id="8" idx="4"/>
            <a:endCxn id="9" idx="7"/>
          </p:cNvCxnSpPr>
          <p:nvPr/>
        </p:nvCxnSpPr>
        <p:spPr>
          <a:xfrm flipH="1">
            <a:off x="4249284" y="2831975"/>
            <a:ext cx="554144" cy="753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A2F88C-F811-1A4F-9036-A6C9140564B2}"/>
              </a:ext>
            </a:extLst>
          </p:cNvPr>
          <p:cNvCxnSpPr>
            <a:cxnSpLocks/>
            <a:stCxn id="8" idx="2"/>
            <a:endCxn id="3" idx="6"/>
          </p:cNvCxnSpPr>
          <p:nvPr/>
        </p:nvCxnSpPr>
        <p:spPr>
          <a:xfrm flipH="1">
            <a:off x="3643412" y="2445797"/>
            <a:ext cx="773837"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6E71D91C-504B-024A-A299-D7E29264A6C7}"/>
                  </a:ext>
                </a:extLst>
              </p:cNvPr>
              <p:cNvSpPr/>
              <p:nvPr/>
            </p:nvSpPr>
            <p:spPr>
              <a:xfrm>
                <a:off x="2592168" y="4972973"/>
                <a:ext cx="772357" cy="77235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𝑢</m:t>
                      </m:r>
                    </m:oMath>
                  </m:oMathPara>
                </a14:m>
                <a:endParaRPr lang="en-US" sz="2400" dirty="0">
                  <a:solidFill>
                    <a:schemeClr val="bg1"/>
                  </a:solidFill>
                </a:endParaRPr>
              </a:p>
            </p:txBody>
          </p:sp>
        </mc:Choice>
        <mc:Fallback xmlns="">
          <p:sp>
            <p:nvSpPr>
              <p:cNvPr id="16" name="Oval 15">
                <a:extLst>
                  <a:ext uri="{FF2B5EF4-FFF2-40B4-BE49-F238E27FC236}">
                    <a16:creationId xmlns:a16="http://schemas.microsoft.com/office/drawing/2014/main" id="{6E71D91C-504B-024A-A299-D7E29264A6C7}"/>
                  </a:ext>
                </a:extLst>
              </p:cNvPr>
              <p:cNvSpPr>
                <a:spLocks noRot="1" noChangeAspect="1" noMove="1" noResize="1" noEditPoints="1" noAdjustHandles="1" noChangeArrowheads="1" noChangeShapeType="1" noTextEdit="1"/>
              </p:cNvSpPr>
              <p:nvPr/>
            </p:nvSpPr>
            <p:spPr>
              <a:xfrm>
                <a:off x="2592168" y="4972973"/>
                <a:ext cx="772357" cy="772357"/>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60BCECBB-A50F-6B48-857A-233EFA8BBB10}"/>
                  </a:ext>
                </a:extLst>
              </p:cNvPr>
              <p:cNvSpPr/>
              <p:nvPr/>
            </p:nvSpPr>
            <p:spPr>
              <a:xfrm>
                <a:off x="4675310" y="4972973"/>
                <a:ext cx="772357" cy="772357"/>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𝑢</m:t>
                      </m:r>
                    </m:oMath>
                  </m:oMathPara>
                </a14:m>
                <a:endParaRPr lang="en-US" sz="2400" dirty="0">
                  <a:solidFill>
                    <a:schemeClr val="bg1"/>
                  </a:solidFill>
                </a:endParaRPr>
              </a:p>
            </p:txBody>
          </p:sp>
        </mc:Choice>
        <mc:Fallback xmlns="">
          <p:sp>
            <p:nvSpPr>
              <p:cNvPr id="17" name="Oval 16">
                <a:extLst>
                  <a:ext uri="{FF2B5EF4-FFF2-40B4-BE49-F238E27FC236}">
                    <a16:creationId xmlns:a16="http://schemas.microsoft.com/office/drawing/2014/main" id="{60BCECBB-A50F-6B48-857A-233EFA8BBB10}"/>
                  </a:ext>
                </a:extLst>
              </p:cNvPr>
              <p:cNvSpPr>
                <a:spLocks noRot="1" noChangeAspect="1" noMove="1" noResize="1" noEditPoints="1" noAdjustHandles="1" noChangeArrowheads="1" noChangeShapeType="1" noTextEdit="1"/>
              </p:cNvSpPr>
              <p:nvPr/>
            </p:nvSpPr>
            <p:spPr>
              <a:xfrm>
                <a:off x="4675310" y="4972973"/>
                <a:ext cx="772357" cy="772357"/>
              </a:xfrm>
              <a:prstGeom prst="ellipse">
                <a:avLst/>
              </a:prstGeom>
              <a:blipFill>
                <a:blip r:embed="rId5"/>
                <a:stretch>
                  <a:fillRect/>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0B93648E-88C5-9445-B85A-07982001CF31}"/>
              </a:ext>
            </a:extLst>
          </p:cNvPr>
          <p:cNvCxnSpPr>
            <a:cxnSpLocks/>
            <a:stCxn id="16" idx="6"/>
            <a:endCxn id="17" idx="2"/>
          </p:cNvCxnSpPr>
          <p:nvPr/>
        </p:nvCxnSpPr>
        <p:spPr>
          <a:xfrm>
            <a:off x="3364525" y="5359152"/>
            <a:ext cx="13107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8DA0DC-D7EC-6948-A0A9-BE8FA33A3DD6}"/>
              </a:ext>
            </a:extLst>
          </p:cNvPr>
          <p:cNvCxnSpPr>
            <a:cxnSpLocks/>
            <a:stCxn id="9" idx="3"/>
            <a:endCxn id="16" idx="0"/>
          </p:cNvCxnSpPr>
          <p:nvPr/>
        </p:nvCxnSpPr>
        <p:spPr>
          <a:xfrm flipH="1">
            <a:off x="2978347" y="4131896"/>
            <a:ext cx="724798" cy="841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AE58A3-7374-9343-8D6F-F73A003D565F}"/>
              </a:ext>
            </a:extLst>
          </p:cNvPr>
          <p:cNvCxnSpPr>
            <a:cxnSpLocks/>
            <a:stCxn id="17" idx="0"/>
            <a:endCxn id="9" idx="5"/>
          </p:cNvCxnSpPr>
          <p:nvPr/>
        </p:nvCxnSpPr>
        <p:spPr>
          <a:xfrm flipH="1" flipV="1">
            <a:off x="4249284" y="4131896"/>
            <a:ext cx="812205" cy="841077"/>
          </a:xfrm>
          <a:prstGeom prst="line">
            <a:avLst/>
          </a:prstGeom>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CE82A2A7-3664-924E-9467-53F6EA265390}"/>
              </a:ext>
            </a:extLst>
          </p:cNvPr>
          <p:cNvSpPr txBox="1">
            <a:spLocks/>
          </p:cNvSpPr>
          <p:nvPr/>
        </p:nvSpPr>
        <p:spPr>
          <a:xfrm>
            <a:off x="4803427" y="6189214"/>
            <a:ext cx="7208060" cy="482354"/>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This variable is connect to the Neutral, so it MUST take the True color or the false color.</a:t>
            </a:r>
          </a:p>
        </p:txBody>
      </p:sp>
      <p:cxnSp>
        <p:nvCxnSpPr>
          <p:cNvPr id="27" name="Straight Connector 26">
            <a:extLst>
              <a:ext uri="{FF2B5EF4-FFF2-40B4-BE49-F238E27FC236}">
                <a16:creationId xmlns:a16="http://schemas.microsoft.com/office/drawing/2014/main" id="{265C8411-BBF6-B140-9B16-0088B1B491DB}"/>
              </a:ext>
            </a:extLst>
          </p:cNvPr>
          <p:cNvCxnSpPr>
            <a:cxnSpLocks/>
            <a:stCxn id="26" idx="1"/>
          </p:cNvCxnSpPr>
          <p:nvPr/>
        </p:nvCxnSpPr>
        <p:spPr>
          <a:xfrm flipH="1" flipV="1">
            <a:off x="3364527" y="5903651"/>
            <a:ext cx="1438900" cy="52674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251AAEA6-C11D-3F4A-A01E-AFF4B15C06CB}"/>
              </a:ext>
            </a:extLst>
          </p:cNvPr>
          <p:cNvSpPr txBox="1">
            <a:spLocks/>
          </p:cNvSpPr>
          <p:nvPr/>
        </p:nvSpPr>
        <p:spPr>
          <a:xfrm>
            <a:off x="6897413" y="3472647"/>
            <a:ext cx="4059621" cy="1020525"/>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This variable cannot take the Neutral color so it must be the opposite of whatever u took. One is true, the other is false.</a:t>
            </a:r>
          </a:p>
        </p:txBody>
      </p:sp>
      <p:cxnSp>
        <p:nvCxnSpPr>
          <p:cNvPr id="34" name="Straight Connector 33">
            <a:extLst>
              <a:ext uri="{FF2B5EF4-FFF2-40B4-BE49-F238E27FC236}">
                <a16:creationId xmlns:a16="http://schemas.microsoft.com/office/drawing/2014/main" id="{72AB9DB0-8887-A34F-A600-67FFE4827FEC}"/>
              </a:ext>
            </a:extLst>
          </p:cNvPr>
          <p:cNvCxnSpPr>
            <a:cxnSpLocks/>
          </p:cNvCxnSpPr>
          <p:nvPr/>
        </p:nvCxnSpPr>
        <p:spPr>
          <a:xfrm flipH="1">
            <a:off x="5607628" y="3986990"/>
            <a:ext cx="1270829" cy="9780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71310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192390"/>
                <a:ext cx="9905998" cy="695377"/>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3</m:t>
                      </m:r>
                      <m:r>
                        <a:rPr lang="en-US" b="0" i="1" smtClean="0">
                          <a:latin typeface="Cambria Math" panose="02040503050406030204" pitchFamily="18" charset="0"/>
                        </a:rPr>
                        <m:t>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192390"/>
                <a:ext cx="9905998" cy="695377"/>
              </a:xfr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3A4FEE7E-EBFB-5E40-9644-716490691FB8}"/>
                  </a:ext>
                </a:extLst>
              </p:cNvPr>
              <p:cNvSpPr txBox="1">
                <a:spLocks/>
              </p:cNvSpPr>
              <p:nvPr/>
            </p:nvSpPr>
            <p:spPr>
              <a:xfrm>
                <a:off x="1016381" y="985416"/>
                <a:ext cx="4696288" cy="630318"/>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tx1">
                              <a:lumMod val="95000"/>
                            </a:schemeClr>
                          </a:solidFill>
                          <a:latin typeface="Cambria Math" panose="02040503050406030204" pitchFamily="18" charset="0"/>
                        </a:rPr>
                        <m:t>𝜃</m:t>
                      </m:r>
                      <m:r>
                        <a:rPr lang="en-US" b="0" i="1" smtClean="0">
                          <a:solidFill>
                            <a:schemeClr val="tx1">
                              <a:lumMod val="95000"/>
                            </a:schemeClr>
                          </a:solidFill>
                          <a:latin typeface="Cambria Math" panose="02040503050406030204" pitchFamily="18" charset="0"/>
                        </a:rPr>
                        <m:t>=</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𝑢</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𝑤</m:t>
                          </m:r>
                        </m:e>
                      </m:d>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𝑥</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𝑦</m:t>
                      </m:r>
                      <m:r>
                        <a:rPr lang="en-US" b="0" i="1" smtClean="0">
                          <a:solidFill>
                            <a:schemeClr val="tx1">
                              <a:lumMod val="95000"/>
                            </a:schemeClr>
                          </a:solidFill>
                          <a:latin typeface="Cambria Math" panose="02040503050406030204" pitchFamily="18" charset="0"/>
                        </a:rPr>
                        <m:t>)</m:t>
                      </m:r>
                    </m:oMath>
                  </m:oMathPara>
                </a14:m>
                <a:endParaRPr lang="en-US" dirty="0">
                  <a:solidFill>
                    <a:schemeClr val="tx1">
                      <a:lumMod val="95000"/>
                    </a:schemeClr>
                  </a:solidFill>
                </a:endParaRPr>
              </a:p>
            </p:txBody>
          </p:sp>
        </mc:Choice>
        <mc:Fallback xmlns="">
          <p:sp>
            <p:nvSpPr>
              <p:cNvPr id="37" name="Content Placeholder 2">
                <a:extLst>
                  <a:ext uri="{FF2B5EF4-FFF2-40B4-BE49-F238E27FC236}">
                    <a16:creationId xmlns:a16="http://schemas.microsoft.com/office/drawing/2014/main" id="{3A4FEE7E-EBFB-5E40-9644-716490691FB8}"/>
                  </a:ext>
                </a:extLst>
              </p:cNvPr>
              <p:cNvSpPr txBox="1">
                <a:spLocks noRot="1" noChangeAspect="1" noMove="1" noResize="1" noEditPoints="1" noAdjustHandles="1" noChangeArrowheads="1" noChangeShapeType="1" noTextEdit="1"/>
              </p:cNvSpPr>
              <p:nvPr/>
            </p:nvSpPr>
            <p:spPr>
              <a:xfrm>
                <a:off x="1016381" y="985416"/>
                <a:ext cx="4696288" cy="630318"/>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7E1AFE59-E301-5E42-BAE8-A0AEB2A7A9B9}"/>
              </a:ext>
            </a:extLst>
          </p:cNvPr>
          <p:cNvSpPr txBox="1">
            <a:spLocks/>
          </p:cNvSpPr>
          <p:nvPr/>
        </p:nvSpPr>
        <p:spPr>
          <a:xfrm>
            <a:off x="5965791" y="985417"/>
            <a:ext cx="5584053" cy="1757784"/>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The graph we construct needs to:</a:t>
            </a:r>
            <a:br>
              <a:rPr lang="en-US" sz="1600" dirty="0">
                <a:solidFill>
                  <a:schemeClr val="tx1">
                    <a:lumMod val="95000"/>
                  </a:schemeClr>
                </a:solidFill>
              </a:rPr>
            </a:br>
            <a:r>
              <a:rPr lang="en-US" sz="1600" dirty="0">
                <a:solidFill>
                  <a:schemeClr val="tx1">
                    <a:lumMod val="95000"/>
                  </a:schemeClr>
                </a:solidFill>
              </a:rPr>
              <a:t>- </a:t>
            </a:r>
            <a:r>
              <a:rPr lang="en-US" sz="1600" b="1" i="1" u="sng" dirty="0">
                <a:solidFill>
                  <a:schemeClr val="tx1">
                    <a:lumMod val="95000"/>
                  </a:schemeClr>
                </a:solidFill>
              </a:rPr>
              <a:t>Model the variables and the fact that each variable XOR its negation can be True.</a:t>
            </a:r>
          </a:p>
          <a:p>
            <a:pPr marL="0" indent="0">
              <a:buFont typeface="Arial" panose="020B0604020202020204" pitchFamily="34" charset="0"/>
              <a:buNone/>
            </a:pPr>
            <a:r>
              <a:rPr lang="en-US" sz="1600" dirty="0">
                <a:solidFill>
                  <a:schemeClr val="tx1">
                    <a:lumMod val="95000"/>
                  </a:schemeClr>
                </a:solidFill>
              </a:rPr>
              <a:t>- Model the fact that at least one variable per clause must be chosen.</a:t>
            </a:r>
          </a:p>
        </p:txBody>
      </p:sp>
      <p:sp>
        <p:nvSpPr>
          <p:cNvPr id="3" name="Oval 2">
            <a:extLst>
              <a:ext uri="{FF2B5EF4-FFF2-40B4-BE49-F238E27FC236}">
                <a16:creationId xmlns:a16="http://schemas.microsoft.com/office/drawing/2014/main" id="{C2B0E7E9-2B6B-6F41-A7CE-24778FF83531}"/>
              </a:ext>
            </a:extLst>
          </p:cNvPr>
          <p:cNvSpPr/>
          <p:nvPr/>
        </p:nvSpPr>
        <p:spPr>
          <a:xfrm>
            <a:off x="3047517" y="1897155"/>
            <a:ext cx="397193" cy="397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t>
            </a:r>
          </a:p>
        </p:txBody>
      </p:sp>
      <p:sp>
        <p:nvSpPr>
          <p:cNvPr id="8" name="Oval 7">
            <a:extLst>
              <a:ext uri="{FF2B5EF4-FFF2-40B4-BE49-F238E27FC236}">
                <a16:creationId xmlns:a16="http://schemas.microsoft.com/office/drawing/2014/main" id="{0E0B7890-8FA9-9843-ABA4-2CD5EE14A127}"/>
              </a:ext>
            </a:extLst>
          </p:cNvPr>
          <p:cNvSpPr/>
          <p:nvPr/>
        </p:nvSpPr>
        <p:spPr>
          <a:xfrm>
            <a:off x="3736189" y="1897155"/>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a:t>
            </a:r>
          </a:p>
        </p:txBody>
      </p:sp>
      <p:sp>
        <p:nvSpPr>
          <p:cNvPr id="9" name="Oval 8">
            <a:extLst>
              <a:ext uri="{FF2B5EF4-FFF2-40B4-BE49-F238E27FC236}">
                <a16:creationId xmlns:a16="http://schemas.microsoft.com/office/drawing/2014/main" id="{13D3E9CA-2491-1D4E-AFF4-AC7E647C9D2E}"/>
              </a:ext>
            </a:extLst>
          </p:cNvPr>
          <p:cNvSpPr/>
          <p:nvPr/>
        </p:nvSpPr>
        <p:spPr>
          <a:xfrm>
            <a:off x="3369015" y="2500935"/>
            <a:ext cx="430171" cy="430171"/>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a:t>
            </a:r>
          </a:p>
        </p:txBody>
      </p:sp>
      <p:cxnSp>
        <p:nvCxnSpPr>
          <p:cNvPr id="5" name="Straight Connector 4">
            <a:extLst>
              <a:ext uri="{FF2B5EF4-FFF2-40B4-BE49-F238E27FC236}">
                <a16:creationId xmlns:a16="http://schemas.microsoft.com/office/drawing/2014/main" id="{F534D206-007F-5B49-8147-0A586976EDA5}"/>
              </a:ext>
            </a:extLst>
          </p:cNvPr>
          <p:cNvCxnSpPr>
            <a:cxnSpLocks/>
            <a:stCxn id="3" idx="4"/>
            <a:endCxn id="9" idx="1"/>
          </p:cNvCxnSpPr>
          <p:nvPr/>
        </p:nvCxnSpPr>
        <p:spPr>
          <a:xfrm>
            <a:off x="3246114" y="2294348"/>
            <a:ext cx="185898" cy="269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CA2D658-3F80-404A-9A25-BA651A5382EA}"/>
              </a:ext>
            </a:extLst>
          </p:cNvPr>
          <p:cNvCxnSpPr>
            <a:cxnSpLocks/>
            <a:stCxn id="8" idx="4"/>
            <a:endCxn id="9" idx="7"/>
          </p:cNvCxnSpPr>
          <p:nvPr/>
        </p:nvCxnSpPr>
        <p:spPr>
          <a:xfrm flipH="1">
            <a:off x="3736189" y="2294348"/>
            <a:ext cx="198597" cy="2695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4A2F88C-F811-1A4F-9036-A6C9140564B2}"/>
              </a:ext>
            </a:extLst>
          </p:cNvPr>
          <p:cNvCxnSpPr>
            <a:cxnSpLocks/>
            <a:stCxn id="8" idx="2"/>
            <a:endCxn id="3" idx="6"/>
          </p:cNvCxnSpPr>
          <p:nvPr/>
        </p:nvCxnSpPr>
        <p:spPr>
          <a:xfrm flipH="1">
            <a:off x="3444710" y="2095752"/>
            <a:ext cx="2914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6E71D91C-504B-024A-A299-D7E29264A6C7}"/>
                  </a:ext>
                </a:extLst>
              </p:cNvPr>
              <p:cNvSpPr/>
              <p:nvPr/>
            </p:nvSpPr>
            <p:spPr>
              <a:xfrm>
                <a:off x="2843345" y="3451995"/>
                <a:ext cx="418834" cy="418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𝑢</m:t>
                      </m:r>
                    </m:oMath>
                  </m:oMathPara>
                </a14:m>
                <a:endParaRPr lang="en-US" dirty="0">
                  <a:solidFill>
                    <a:schemeClr val="bg1"/>
                  </a:solidFill>
                </a:endParaRPr>
              </a:p>
            </p:txBody>
          </p:sp>
        </mc:Choice>
        <mc:Fallback xmlns="">
          <p:sp>
            <p:nvSpPr>
              <p:cNvPr id="16" name="Oval 15">
                <a:extLst>
                  <a:ext uri="{FF2B5EF4-FFF2-40B4-BE49-F238E27FC236}">
                    <a16:creationId xmlns:a16="http://schemas.microsoft.com/office/drawing/2014/main" id="{6E71D91C-504B-024A-A299-D7E29264A6C7}"/>
                  </a:ext>
                </a:extLst>
              </p:cNvPr>
              <p:cNvSpPr>
                <a:spLocks noRot="1" noChangeAspect="1" noMove="1" noResize="1" noEditPoints="1" noAdjustHandles="1" noChangeArrowheads="1" noChangeShapeType="1" noTextEdit="1"/>
              </p:cNvSpPr>
              <p:nvPr/>
            </p:nvSpPr>
            <p:spPr>
              <a:xfrm>
                <a:off x="2843345" y="3451995"/>
                <a:ext cx="418834" cy="418834"/>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60BCECBB-A50F-6B48-857A-233EFA8BBB10}"/>
                  </a:ext>
                </a:extLst>
              </p:cNvPr>
              <p:cNvSpPr/>
              <p:nvPr/>
            </p:nvSpPr>
            <p:spPr>
              <a:xfrm>
                <a:off x="3736189" y="3420753"/>
                <a:ext cx="481317" cy="48131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𝑢</m:t>
                      </m:r>
                    </m:oMath>
                  </m:oMathPara>
                </a14:m>
                <a:endParaRPr lang="en-US" dirty="0">
                  <a:solidFill>
                    <a:schemeClr val="bg1"/>
                  </a:solidFill>
                </a:endParaRPr>
              </a:p>
            </p:txBody>
          </p:sp>
        </mc:Choice>
        <mc:Fallback xmlns="">
          <p:sp>
            <p:nvSpPr>
              <p:cNvPr id="17" name="Oval 16">
                <a:extLst>
                  <a:ext uri="{FF2B5EF4-FFF2-40B4-BE49-F238E27FC236}">
                    <a16:creationId xmlns:a16="http://schemas.microsoft.com/office/drawing/2014/main" id="{60BCECBB-A50F-6B48-857A-233EFA8BBB10}"/>
                  </a:ext>
                </a:extLst>
              </p:cNvPr>
              <p:cNvSpPr>
                <a:spLocks noRot="1" noChangeAspect="1" noMove="1" noResize="1" noEditPoints="1" noAdjustHandles="1" noChangeArrowheads="1" noChangeShapeType="1" noTextEdit="1"/>
              </p:cNvSpPr>
              <p:nvPr/>
            </p:nvSpPr>
            <p:spPr>
              <a:xfrm>
                <a:off x="3736189" y="3420753"/>
                <a:ext cx="481317" cy="481317"/>
              </a:xfrm>
              <a:prstGeom prst="ellipse">
                <a:avLst/>
              </a:prstGeom>
              <a:blipFill>
                <a:blip r:embed="rId5"/>
                <a:stretch>
                  <a:fillRect/>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0B93648E-88C5-9445-B85A-07982001CF31}"/>
              </a:ext>
            </a:extLst>
          </p:cNvPr>
          <p:cNvCxnSpPr>
            <a:cxnSpLocks/>
            <a:stCxn id="16" idx="6"/>
            <a:endCxn id="17" idx="2"/>
          </p:cNvCxnSpPr>
          <p:nvPr/>
        </p:nvCxnSpPr>
        <p:spPr>
          <a:xfrm>
            <a:off x="3262179" y="3661412"/>
            <a:ext cx="474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18DA0DC-D7EC-6948-A0A9-BE8FA33A3DD6}"/>
              </a:ext>
            </a:extLst>
          </p:cNvPr>
          <p:cNvCxnSpPr>
            <a:cxnSpLocks/>
            <a:stCxn id="9" idx="4"/>
            <a:endCxn id="16" idx="0"/>
          </p:cNvCxnSpPr>
          <p:nvPr/>
        </p:nvCxnSpPr>
        <p:spPr>
          <a:xfrm flipH="1">
            <a:off x="3052762" y="2931106"/>
            <a:ext cx="531339" cy="520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AE58A3-7374-9343-8D6F-F73A003D565F}"/>
              </a:ext>
            </a:extLst>
          </p:cNvPr>
          <p:cNvCxnSpPr>
            <a:cxnSpLocks/>
            <a:stCxn id="17" idx="0"/>
            <a:endCxn id="9" idx="4"/>
          </p:cNvCxnSpPr>
          <p:nvPr/>
        </p:nvCxnSpPr>
        <p:spPr>
          <a:xfrm flipH="1" flipV="1">
            <a:off x="3584101" y="2931106"/>
            <a:ext cx="392747" cy="489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Oval 51">
                <a:extLst>
                  <a:ext uri="{FF2B5EF4-FFF2-40B4-BE49-F238E27FC236}">
                    <a16:creationId xmlns:a16="http://schemas.microsoft.com/office/drawing/2014/main" id="{BB224217-EDB2-A841-BA76-C4B795F98046}"/>
                  </a:ext>
                </a:extLst>
              </p:cNvPr>
              <p:cNvSpPr/>
              <p:nvPr/>
            </p:nvSpPr>
            <p:spPr>
              <a:xfrm>
                <a:off x="2843345" y="4182300"/>
                <a:ext cx="418834" cy="4188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𝑣</m:t>
                      </m:r>
                    </m:oMath>
                  </m:oMathPara>
                </a14:m>
                <a:endParaRPr lang="en-US" dirty="0">
                  <a:solidFill>
                    <a:schemeClr val="bg1"/>
                  </a:solidFill>
                </a:endParaRPr>
              </a:p>
            </p:txBody>
          </p:sp>
        </mc:Choice>
        <mc:Fallback xmlns="">
          <p:sp>
            <p:nvSpPr>
              <p:cNvPr id="52" name="Oval 51">
                <a:extLst>
                  <a:ext uri="{FF2B5EF4-FFF2-40B4-BE49-F238E27FC236}">
                    <a16:creationId xmlns:a16="http://schemas.microsoft.com/office/drawing/2014/main" id="{BB224217-EDB2-A841-BA76-C4B795F98046}"/>
                  </a:ext>
                </a:extLst>
              </p:cNvPr>
              <p:cNvSpPr>
                <a:spLocks noRot="1" noChangeAspect="1" noMove="1" noResize="1" noEditPoints="1" noAdjustHandles="1" noChangeArrowheads="1" noChangeShapeType="1" noTextEdit="1"/>
              </p:cNvSpPr>
              <p:nvPr/>
            </p:nvSpPr>
            <p:spPr>
              <a:xfrm>
                <a:off x="2843345" y="4182300"/>
                <a:ext cx="418834" cy="418834"/>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Oval 52">
                <a:extLst>
                  <a:ext uri="{FF2B5EF4-FFF2-40B4-BE49-F238E27FC236}">
                    <a16:creationId xmlns:a16="http://schemas.microsoft.com/office/drawing/2014/main" id="{ED18F9F0-79F0-9D49-AC8F-0D816D4A5F6F}"/>
                  </a:ext>
                </a:extLst>
              </p:cNvPr>
              <p:cNvSpPr/>
              <p:nvPr/>
            </p:nvSpPr>
            <p:spPr>
              <a:xfrm>
                <a:off x="3736189" y="4151058"/>
                <a:ext cx="481317" cy="48131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𝑣</m:t>
                      </m:r>
                    </m:oMath>
                  </m:oMathPara>
                </a14:m>
                <a:endParaRPr lang="en-US" dirty="0">
                  <a:solidFill>
                    <a:schemeClr val="bg1"/>
                  </a:solidFill>
                </a:endParaRPr>
              </a:p>
            </p:txBody>
          </p:sp>
        </mc:Choice>
        <mc:Fallback xmlns="">
          <p:sp>
            <p:nvSpPr>
              <p:cNvPr id="53" name="Oval 52">
                <a:extLst>
                  <a:ext uri="{FF2B5EF4-FFF2-40B4-BE49-F238E27FC236}">
                    <a16:creationId xmlns:a16="http://schemas.microsoft.com/office/drawing/2014/main" id="{ED18F9F0-79F0-9D49-AC8F-0D816D4A5F6F}"/>
                  </a:ext>
                </a:extLst>
              </p:cNvPr>
              <p:cNvSpPr>
                <a:spLocks noRot="1" noChangeAspect="1" noMove="1" noResize="1" noEditPoints="1" noAdjustHandles="1" noChangeArrowheads="1" noChangeShapeType="1" noTextEdit="1"/>
              </p:cNvSpPr>
              <p:nvPr/>
            </p:nvSpPr>
            <p:spPr>
              <a:xfrm>
                <a:off x="3736189" y="4151058"/>
                <a:ext cx="481317" cy="481317"/>
              </a:xfrm>
              <a:prstGeom prst="ellipse">
                <a:avLst/>
              </a:prstGeom>
              <a:blipFill>
                <a:blip r:embed="rId7"/>
                <a:stretch>
                  <a:fillRect/>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C1EF251B-E381-014C-BC4B-6CDDC3DD65F8}"/>
              </a:ext>
            </a:extLst>
          </p:cNvPr>
          <p:cNvCxnSpPr>
            <a:cxnSpLocks/>
            <a:stCxn id="52" idx="6"/>
            <a:endCxn id="53" idx="2"/>
          </p:cNvCxnSpPr>
          <p:nvPr/>
        </p:nvCxnSpPr>
        <p:spPr>
          <a:xfrm>
            <a:off x="3262179" y="4391717"/>
            <a:ext cx="47401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6C2D809D-AE02-9648-BCD1-E06A4475D0DA}"/>
                  </a:ext>
                </a:extLst>
              </p:cNvPr>
              <p:cNvSpPr/>
              <p:nvPr/>
            </p:nvSpPr>
            <p:spPr>
              <a:xfrm>
                <a:off x="2843345" y="4873034"/>
                <a:ext cx="418834" cy="418834"/>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𝑤</m:t>
                      </m:r>
                    </m:oMath>
                  </m:oMathPara>
                </a14:m>
                <a:endParaRPr lang="en-US" dirty="0">
                  <a:solidFill>
                    <a:schemeClr val="bg1"/>
                  </a:solidFill>
                </a:endParaRPr>
              </a:p>
            </p:txBody>
          </p:sp>
        </mc:Choice>
        <mc:Fallback xmlns="">
          <p:sp>
            <p:nvSpPr>
              <p:cNvPr id="55" name="Oval 54">
                <a:extLst>
                  <a:ext uri="{FF2B5EF4-FFF2-40B4-BE49-F238E27FC236}">
                    <a16:creationId xmlns:a16="http://schemas.microsoft.com/office/drawing/2014/main" id="{6C2D809D-AE02-9648-BCD1-E06A4475D0DA}"/>
                  </a:ext>
                </a:extLst>
              </p:cNvPr>
              <p:cNvSpPr>
                <a:spLocks noRot="1" noChangeAspect="1" noMove="1" noResize="1" noEditPoints="1" noAdjustHandles="1" noChangeArrowheads="1" noChangeShapeType="1" noTextEdit="1"/>
              </p:cNvSpPr>
              <p:nvPr/>
            </p:nvSpPr>
            <p:spPr>
              <a:xfrm>
                <a:off x="2843345" y="4873034"/>
                <a:ext cx="418834" cy="418834"/>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45F19045-56D2-E14F-AFF9-E857CB2BCAB9}"/>
                  </a:ext>
                </a:extLst>
              </p:cNvPr>
              <p:cNvSpPr/>
              <p:nvPr/>
            </p:nvSpPr>
            <p:spPr>
              <a:xfrm>
                <a:off x="3736189" y="4841792"/>
                <a:ext cx="481317" cy="4813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𝑤</m:t>
                      </m:r>
                    </m:oMath>
                  </m:oMathPara>
                </a14:m>
                <a:endParaRPr lang="en-US" dirty="0">
                  <a:solidFill>
                    <a:schemeClr val="bg1"/>
                  </a:solidFill>
                </a:endParaRPr>
              </a:p>
            </p:txBody>
          </p:sp>
        </mc:Choice>
        <mc:Fallback xmlns="">
          <p:sp>
            <p:nvSpPr>
              <p:cNvPr id="56" name="Oval 55">
                <a:extLst>
                  <a:ext uri="{FF2B5EF4-FFF2-40B4-BE49-F238E27FC236}">
                    <a16:creationId xmlns:a16="http://schemas.microsoft.com/office/drawing/2014/main" id="{45F19045-56D2-E14F-AFF9-E857CB2BCAB9}"/>
                  </a:ext>
                </a:extLst>
              </p:cNvPr>
              <p:cNvSpPr>
                <a:spLocks noRot="1" noChangeAspect="1" noMove="1" noResize="1" noEditPoints="1" noAdjustHandles="1" noChangeArrowheads="1" noChangeShapeType="1" noTextEdit="1"/>
              </p:cNvSpPr>
              <p:nvPr/>
            </p:nvSpPr>
            <p:spPr>
              <a:xfrm>
                <a:off x="3736189" y="4841792"/>
                <a:ext cx="481317" cy="481317"/>
              </a:xfrm>
              <a:prstGeom prst="ellipse">
                <a:avLst/>
              </a:prstGeom>
              <a:blipFill>
                <a:blip r:embed="rId9"/>
                <a:stretch>
                  <a:fillRect/>
                </a:stretch>
              </a:blipFill>
            </p:spPr>
            <p:txBody>
              <a:bodyPr/>
              <a:lstStyle/>
              <a:p>
                <a:r>
                  <a:rPr lang="en-US">
                    <a:noFill/>
                  </a:rPr>
                  <a:t> </a:t>
                </a:r>
              </a:p>
            </p:txBody>
          </p:sp>
        </mc:Fallback>
      </mc:AlternateContent>
      <p:cxnSp>
        <p:nvCxnSpPr>
          <p:cNvPr id="57" name="Straight Connector 56">
            <a:extLst>
              <a:ext uri="{FF2B5EF4-FFF2-40B4-BE49-F238E27FC236}">
                <a16:creationId xmlns:a16="http://schemas.microsoft.com/office/drawing/2014/main" id="{E7850E7B-A87A-3E4D-A1D6-D9C7EDF7B175}"/>
              </a:ext>
            </a:extLst>
          </p:cNvPr>
          <p:cNvCxnSpPr>
            <a:cxnSpLocks/>
            <a:stCxn id="55" idx="6"/>
            <a:endCxn id="56" idx="2"/>
          </p:cNvCxnSpPr>
          <p:nvPr/>
        </p:nvCxnSpPr>
        <p:spPr>
          <a:xfrm>
            <a:off x="3262179" y="5082451"/>
            <a:ext cx="47401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Oval 57">
                <a:extLst>
                  <a:ext uri="{FF2B5EF4-FFF2-40B4-BE49-F238E27FC236}">
                    <a16:creationId xmlns:a16="http://schemas.microsoft.com/office/drawing/2014/main" id="{568B1B1A-43C4-E540-AD2A-3092684399A6}"/>
                  </a:ext>
                </a:extLst>
              </p:cNvPr>
              <p:cNvSpPr/>
              <p:nvPr/>
            </p:nvSpPr>
            <p:spPr>
              <a:xfrm>
                <a:off x="2843345" y="5532526"/>
                <a:ext cx="418834" cy="418834"/>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𝑥</m:t>
                      </m:r>
                    </m:oMath>
                  </m:oMathPara>
                </a14:m>
                <a:endParaRPr lang="en-US" dirty="0">
                  <a:solidFill>
                    <a:schemeClr val="bg1"/>
                  </a:solidFill>
                </a:endParaRPr>
              </a:p>
            </p:txBody>
          </p:sp>
        </mc:Choice>
        <mc:Fallback xmlns="">
          <p:sp>
            <p:nvSpPr>
              <p:cNvPr id="58" name="Oval 57">
                <a:extLst>
                  <a:ext uri="{FF2B5EF4-FFF2-40B4-BE49-F238E27FC236}">
                    <a16:creationId xmlns:a16="http://schemas.microsoft.com/office/drawing/2014/main" id="{568B1B1A-43C4-E540-AD2A-3092684399A6}"/>
                  </a:ext>
                </a:extLst>
              </p:cNvPr>
              <p:cNvSpPr>
                <a:spLocks noRot="1" noChangeAspect="1" noMove="1" noResize="1" noEditPoints="1" noAdjustHandles="1" noChangeArrowheads="1" noChangeShapeType="1" noTextEdit="1"/>
              </p:cNvSpPr>
              <p:nvPr/>
            </p:nvSpPr>
            <p:spPr>
              <a:xfrm>
                <a:off x="2843345" y="5532526"/>
                <a:ext cx="418834" cy="418834"/>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Oval 58">
                <a:extLst>
                  <a:ext uri="{FF2B5EF4-FFF2-40B4-BE49-F238E27FC236}">
                    <a16:creationId xmlns:a16="http://schemas.microsoft.com/office/drawing/2014/main" id="{41508F40-367D-224D-A3F6-4434D3BAADC9}"/>
                  </a:ext>
                </a:extLst>
              </p:cNvPr>
              <p:cNvSpPr/>
              <p:nvPr/>
            </p:nvSpPr>
            <p:spPr>
              <a:xfrm>
                <a:off x="3736189" y="5501284"/>
                <a:ext cx="481317" cy="4813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oMath>
                  </m:oMathPara>
                </a14:m>
                <a:endParaRPr lang="en-US" dirty="0">
                  <a:solidFill>
                    <a:schemeClr val="bg1"/>
                  </a:solidFill>
                </a:endParaRPr>
              </a:p>
            </p:txBody>
          </p:sp>
        </mc:Choice>
        <mc:Fallback xmlns="">
          <p:sp>
            <p:nvSpPr>
              <p:cNvPr id="59" name="Oval 58">
                <a:extLst>
                  <a:ext uri="{FF2B5EF4-FFF2-40B4-BE49-F238E27FC236}">
                    <a16:creationId xmlns:a16="http://schemas.microsoft.com/office/drawing/2014/main" id="{41508F40-367D-224D-A3F6-4434D3BAADC9}"/>
                  </a:ext>
                </a:extLst>
              </p:cNvPr>
              <p:cNvSpPr>
                <a:spLocks noRot="1" noChangeAspect="1" noMove="1" noResize="1" noEditPoints="1" noAdjustHandles="1" noChangeArrowheads="1" noChangeShapeType="1" noTextEdit="1"/>
              </p:cNvSpPr>
              <p:nvPr/>
            </p:nvSpPr>
            <p:spPr>
              <a:xfrm>
                <a:off x="3736189" y="5501284"/>
                <a:ext cx="481317" cy="481317"/>
              </a:xfrm>
              <a:prstGeom prst="ellipse">
                <a:avLst/>
              </a:prstGeom>
              <a:blipFill>
                <a:blip r:embed="rId11"/>
                <a:stretch>
                  <a:fillRect/>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4CFAC50B-ACF1-7349-A952-09DCE8474B55}"/>
              </a:ext>
            </a:extLst>
          </p:cNvPr>
          <p:cNvCxnSpPr>
            <a:cxnSpLocks/>
            <a:stCxn id="58" idx="6"/>
            <a:endCxn id="59" idx="2"/>
          </p:cNvCxnSpPr>
          <p:nvPr/>
        </p:nvCxnSpPr>
        <p:spPr>
          <a:xfrm>
            <a:off x="3262179" y="5741943"/>
            <a:ext cx="47401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Oval 60">
                <a:extLst>
                  <a:ext uri="{FF2B5EF4-FFF2-40B4-BE49-F238E27FC236}">
                    <a16:creationId xmlns:a16="http://schemas.microsoft.com/office/drawing/2014/main" id="{55C0B52F-FFD9-0640-9DF9-1FD3D00DE14B}"/>
                  </a:ext>
                </a:extLst>
              </p:cNvPr>
              <p:cNvSpPr/>
              <p:nvPr/>
            </p:nvSpPr>
            <p:spPr>
              <a:xfrm>
                <a:off x="2843345" y="6160776"/>
                <a:ext cx="418834" cy="4188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oMath>
                  </m:oMathPara>
                </a14:m>
                <a:endParaRPr lang="en-US" dirty="0">
                  <a:solidFill>
                    <a:schemeClr val="bg1"/>
                  </a:solidFill>
                </a:endParaRPr>
              </a:p>
            </p:txBody>
          </p:sp>
        </mc:Choice>
        <mc:Fallback xmlns="">
          <p:sp>
            <p:nvSpPr>
              <p:cNvPr id="61" name="Oval 60">
                <a:extLst>
                  <a:ext uri="{FF2B5EF4-FFF2-40B4-BE49-F238E27FC236}">
                    <a16:creationId xmlns:a16="http://schemas.microsoft.com/office/drawing/2014/main" id="{55C0B52F-FFD9-0640-9DF9-1FD3D00DE14B}"/>
                  </a:ext>
                </a:extLst>
              </p:cNvPr>
              <p:cNvSpPr>
                <a:spLocks noRot="1" noChangeAspect="1" noMove="1" noResize="1" noEditPoints="1" noAdjustHandles="1" noChangeArrowheads="1" noChangeShapeType="1" noTextEdit="1"/>
              </p:cNvSpPr>
              <p:nvPr/>
            </p:nvSpPr>
            <p:spPr>
              <a:xfrm>
                <a:off x="2843345" y="6160776"/>
                <a:ext cx="418834" cy="418834"/>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Oval 61">
                <a:extLst>
                  <a:ext uri="{FF2B5EF4-FFF2-40B4-BE49-F238E27FC236}">
                    <a16:creationId xmlns:a16="http://schemas.microsoft.com/office/drawing/2014/main" id="{621FD6A9-C0EF-2F48-8515-99ECC2A71D50}"/>
                  </a:ext>
                </a:extLst>
              </p:cNvPr>
              <p:cNvSpPr/>
              <p:nvPr/>
            </p:nvSpPr>
            <p:spPr>
              <a:xfrm>
                <a:off x="3736189" y="6129534"/>
                <a:ext cx="481317" cy="48131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𝑦</m:t>
                      </m:r>
                    </m:oMath>
                  </m:oMathPara>
                </a14:m>
                <a:endParaRPr lang="en-US" dirty="0">
                  <a:solidFill>
                    <a:schemeClr val="bg1"/>
                  </a:solidFill>
                </a:endParaRPr>
              </a:p>
            </p:txBody>
          </p:sp>
        </mc:Choice>
        <mc:Fallback xmlns="">
          <p:sp>
            <p:nvSpPr>
              <p:cNvPr id="62" name="Oval 61">
                <a:extLst>
                  <a:ext uri="{FF2B5EF4-FFF2-40B4-BE49-F238E27FC236}">
                    <a16:creationId xmlns:a16="http://schemas.microsoft.com/office/drawing/2014/main" id="{621FD6A9-C0EF-2F48-8515-99ECC2A71D50}"/>
                  </a:ext>
                </a:extLst>
              </p:cNvPr>
              <p:cNvSpPr>
                <a:spLocks noRot="1" noChangeAspect="1" noMove="1" noResize="1" noEditPoints="1" noAdjustHandles="1" noChangeArrowheads="1" noChangeShapeType="1" noTextEdit="1"/>
              </p:cNvSpPr>
              <p:nvPr/>
            </p:nvSpPr>
            <p:spPr>
              <a:xfrm>
                <a:off x="3736189" y="6129534"/>
                <a:ext cx="481317" cy="481317"/>
              </a:xfrm>
              <a:prstGeom prst="ellipse">
                <a:avLst/>
              </a:prstGeom>
              <a:blipFill>
                <a:blip r:embed="rId13"/>
                <a:stretch>
                  <a:fillRect/>
                </a:stretch>
              </a:blipFill>
            </p:spPr>
            <p:txBody>
              <a:bodyPr/>
              <a:lstStyle/>
              <a:p>
                <a:r>
                  <a:rPr lang="en-US">
                    <a:noFill/>
                  </a:rPr>
                  <a:t> </a:t>
                </a:r>
              </a:p>
            </p:txBody>
          </p:sp>
        </mc:Fallback>
      </mc:AlternateContent>
      <p:cxnSp>
        <p:nvCxnSpPr>
          <p:cNvPr id="63" name="Straight Connector 62">
            <a:extLst>
              <a:ext uri="{FF2B5EF4-FFF2-40B4-BE49-F238E27FC236}">
                <a16:creationId xmlns:a16="http://schemas.microsoft.com/office/drawing/2014/main" id="{C57EF34E-9B0A-AB46-839F-C5A371B60495}"/>
              </a:ext>
            </a:extLst>
          </p:cNvPr>
          <p:cNvCxnSpPr>
            <a:cxnSpLocks/>
            <a:stCxn id="61" idx="6"/>
            <a:endCxn id="62" idx="2"/>
          </p:cNvCxnSpPr>
          <p:nvPr/>
        </p:nvCxnSpPr>
        <p:spPr>
          <a:xfrm>
            <a:off x="3262179" y="6370193"/>
            <a:ext cx="474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Elbow Connector 66">
            <a:extLst>
              <a:ext uri="{FF2B5EF4-FFF2-40B4-BE49-F238E27FC236}">
                <a16:creationId xmlns:a16="http://schemas.microsoft.com/office/drawing/2014/main" id="{D1BCA2C8-8A0F-5045-95C9-B1991DDAEAE2}"/>
              </a:ext>
            </a:extLst>
          </p:cNvPr>
          <p:cNvCxnSpPr>
            <a:stCxn id="52" idx="2"/>
            <a:endCxn id="9" idx="2"/>
          </p:cNvCxnSpPr>
          <p:nvPr/>
        </p:nvCxnSpPr>
        <p:spPr>
          <a:xfrm rot="10800000" flipH="1">
            <a:off x="2843345" y="2716021"/>
            <a:ext cx="525670" cy="1675696"/>
          </a:xfrm>
          <a:prstGeom prst="bentConnector3">
            <a:avLst>
              <a:gd name="adj1" fmla="val -43487"/>
            </a:avLst>
          </a:prstGeom>
        </p:spPr>
        <p:style>
          <a:lnRef idx="1">
            <a:schemeClr val="accent1"/>
          </a:lnRef>
          <a:fillRef idx="0">
            <a:schemeClr val="accent1"/>
          </a:fillRef>
          <a:effectRef idx="0">
            <a:schemeClr val="accent1"/>
          </a:effectRef>
          <a:fontRef idx="minor">
            <a:schemeClr val="tx1"/>
          </a:fontRef>
        </p:style>
      </p:cxnSp>
      <p:cxnSp>
        <p:nvCxnSpPr>
          <p:cNvPr id="68" name="Elbow Connector 67">
            <a:extLst>
              <a:ext uri="{FF2B5EF4-FFF2-40B4-BE49-F238E27FC236}">
                <a16:creationId xmlns:a16="http://schemas.microsoft.com/office/drawing/2014/main" id="{3A76BC69-8101-FC44-9911-2744CD509CA5}"/>
              </a:ext>
            </a:extLst>
          </p:cNvPr>
          <p:cNvCxnSpPr>
            <a:cxnSpLocks/>
            <a:stCxn id="55" idx="2"/>
            <a:endCxn id="9" idx="2"/>
          </p:cNvCxnSpPr>
          <p:nvPr/>
        </p:nvCxnSpPr>
        <p:spPr>
          <a:xfrm rot="10800000" flipH="1">
            <a:off x="2843345" y="2716021"/>
            <a:ext cx="525670" cy="2366430"/>
          </a:xfrm>
          <a:prstGeom prst="bentConnector3">
            <a:avLst>
              <a:gd name="adj1" fmla="val -58483"/>
            </a:avLst>
          </a:prstGeom>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F3839CFB-091E-3E4E-937D-532F9A1DE2EC}"/>
              </a:ext>
            </a:extLst>
          </p:cNvPr>
          <p:cNvCxnSpPr>
            <a:cxnSpLocks/>
            <a:stCxn id="58" idx="2"/>
            <a:endCxn id="9" idx="2"/>
          </p:cNvCxnSpPr>
          <p:nvPr/>
        </p:nvCxnSpPr>
        <p:spPr>
          <a:xfrm rot="10800000" flipH="1">
            <a:off x="2843345" y="2716021"/>
            <a:ext cx="525670" cy="3025922"/>
          </a:xfrm>
          <a:prstGeom prst="bentConnector3">
            <a:avLst>
              <a:gd name="adj1" fmla="val -79476"/>
            </a:avLst>
          </a:prstGeom>
        </p:spPr>
        <p:style>
          <a:lnRef idx="1">
            <a:schemeClr val="accent1"/>
          </a:lnRef>
          <a:fillRef idx="0">
            <a:schemeClr val="accent1"/>
          </a:fillRef>
          <a:effectRef idx="0">
            <a:schemeClr val="accent1"/>
          </a:effectRef>
          <a:fontRef idx="minor">
            <a:schemeClr val="tx1"/>
          </a:fontRef>
        </p:style>
      </p:cxnSp>
      <p:cxnSp>
        <p:nvCxnSpPr>
          <p:cNvPr id="76" name="Elbow Connector 75">
            <a:extLst>
              <a:ext uri="{FF2B5EF4-FFF2-40B4-BE49-F238E27FC236}">
                <a16:creationId xmlns:a16="http://schemas.microsoft.com/office/drawing/2014/main" id="{A28C89B6-1E47-A847-9075-533718482859}"/>
              </a:ext>
            </a:extLst>
          </p:cNvPr>
          <p:cNvCxnSpPr>
            <a:cxnSpLocks/>
            <a:stCxn id="61" idx="2"/>
            <a:endCxn id="9" idx="2"/>
          </p:cNvCxnSpPr>
          <p:nvPr/>
        </p:nvCxnSpPr>
        <p:spPr>
          <a:xfrm rot="10800000" flipH="1">
            <a:off x="2843345" y="2716021"/>
            <a:ext cx="525670" cy="3654172"/>
          </a:xfrm>
          <a:prstGeom prst="bentConnector3">
            <a:avLst>
              <a:gd name="adj1" fmla="val -107968"/>
            </a:avLst>
          </a:prstGeom>
        </p:spPr>
        <p:style>
          <a:lnRef idx="1">
            <a:schemeClr val="accent1"/>
          </a:lnRef>
          <a:fillRef idx="0">
            <a:schemeClr val="accent1"/>
          </a:fillRef>
          <a:effectRef idx="0">
            <a:schemeClr val="accent1"/>
          </a:effectRef>
          <a:fontRef idx="minor">
            <a:schemeClr val="tx1"/>
          </a:fontRef>
        </p:style>
      </p:cxnSp>
      <p:cxnSp>
        <p:nvCxnSpPr>
          <p:cNvPr id="80" name="Elbow Connector 79">
            <a:extLst>
              <a:ext uri="{FF2B5EF4-FFF2-40B4-BE49-F238E27FC236}">
                <a16:creationId xmlns:a16="http://schemas.microsoft.com/office/drawing/2014/main" id="{69FF6040-0858-DF4D-9421-CAB395A24346}"/>
              </a:ext>
            </a:extLst>
          </p:cNvPr>
          <p:cNvCxnSpPr>
            <a:cxnSpLocks/>
            <a:stCxn id="53" idx="6"/>
            <a:endCxn id="9" idx="6"/>
          </p:cNvCxnSpPr>
          <p:nvPr/>
        </p:nvCxnSpPr>
        <p:spPr>
          <a:xfrm flipH="1" flipV="1">
            <a:off x="3799186" y="2716021"/>
            <a:ext cx="418320" cy="1675696"/>
          </a:xfrm>
          <a:prstGeom prst="bentConnector3">
            <a:avLst>
              <a:gd name="adj1" fmla="val -54647"/>
            </a:avLst>
          </a:prstGeom>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B3F34CE8-FC5E-CB40-860A-88763B5E7ADE}"/>
              </a:ext>
            </a:extLst>
          </p:cNvPr>
          <p:cNvCxnSpPr>
            <a:cxnSpLocks/>
            <a:stCxn id="56" idx="6"/>
            <a:endCxn id="9" idx="6"/>
          </p:cNvCxnSpPr>
          <p:nvPr/>
        </p:nvCxnSpPr>
        <p:spPr>
          <a:xfrm flipH="1" flipV="1">
            <a:off x="3799186" y="2716021"/>
            <a:ext cx="418320" cy="2366430"/>
          </a:xfrm>
          <a:prstGeom prst="bentConnector3">
            <a:avLst>
              <a:gd name="adj1" fmla="val -99872"/>
            </a:avLst>
          </a:prstGeom>
        </p:spPr>
        <p:style>
          <a:lnRef idx="1">
            <a:schemeClr val="accent1"/>
          </a:lnRef>
          <a:fillRef idx="0">
            <a:schemeClr val="accent1"/>
          </a:fillRef>
          <a:effectRef idx="0">
            <a:schemeClr val="accent1"/>
          </a:effectRef>
          <a:fontRef idx="minor">
            <a:schemeClr val="tx1"/>
          </a:fontRef>
        </p:style>
      </p:cxnSp>
      <p:cxnSp>
        <p:nvCxnSpPr>
          <p:cNvPr id="87" name="Elbow Connector 86">
            <a:extLst>
              <a:ext uri="{FF2B5EF4-FFF2-40B4-BE49-F238E27FC236}">
                <a16:creationId xmlns:a16="http://schemas.microsoft.com/office/drawing/2014/main" id="{4F85A84B-23F3-9248-A891-EA9DE61E8391}"/>
              </a:ext>
            </a:extLst>
          </p:cNvPr>
          <p:cNvCxnSpPr>
            <a:cxnSpLocks/>
            <a:stCxn id="59" idx="6"/>
            <a:endCxn id="9" idx="6"/>
          </p:cNvCxnSpPr>
          <p:nvPr/>
        </p:nvCxnSpPr>
        <p:spPr>
          <a:xfrm flipH="1" flipV="1">
            <a:off x="3799186" y="2716021"/>
            <a:ext cx="418320" cy="3025922"/>
          </a:xfrm>
          <a:prstGeom prst="bentConnector3">
            <a:avLst>
              <a:gd name="adj1" fmla="val -143213"/>
            </a:avLst>
          </a:prstGeom>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8117B5D6-77C2-534A-BD48-37D9A7DB35F3}"/>
              </a:ext>
            </a:extLst>
          </p:cNvPr>
          <p:cNvCxnSpPr>
            <a:cxnSpLocks/>
            <a:stCxn id="62" idx="6"/>
            <a:endCxn id="9" idx="6"/>
          </p:cNvCxnSpPr>
          <p:nvPr/>
        </p:nvCxnSpPr>
        <p:spPr>
          <a:xfrm flipH="1" flipV="1">
            <a:off x="3799186" y="2716021"/>
            <a:ext cx="418320" cy="3654172"/>
          </a:xfrm>
          <a:prstGeom prst="bentConnector3">
            <a:avLst>
              <a:gd name="adj1" fmla="val -179016"/>
            </a:avLst>
          </a:prstGeom>
        </p:spPr>
        <p:style>
          <a:lnRef idx="1">
            <a:schemeClr val="accent1"/>
          </a:lnRef>
          <a:fillRef idx="0">
            <a:schemeClr val="accent1"/>
          </a:fillRef>
          <a:effectRef idx="0">
            <a:schemeClr val="accent1"/>
          </a:effectRef>
          <a:fontRef idx="minor">
            <a:schemeClr val="tx1"/>
          </a:fontRef>
        </p:style>
      </p:cxnSp>
      <p:sp>
        <p:nvSpPr>
          <p:cNvPr id="95" name="Content Placeholder 2">
            <a:extLst>
              <a:ext uri="{FF2B5EF4-FFF2-40B4-BE49-F238E27FC236}">
                <a16:creationId xmlns:a16="http://schemas.microsoft.com/office/drawing/2014/main" id="{A468CFDD-77EF-2B4C-9073-C7E29947247C}"/>
              </a:ext>
            </a:extLst>
          </p:cNvPr>
          <p:cNvSpPr txBox="1">
            <a:spLocks/>
          </p:cNvSpPr>
          <p:nvPr/>
        </p:nvSpPr>
        <p:spPr>
          <a:xfrm>
            <a:off x="7078717" y="5109009"/>
            <a:ext cx="4059621" cy="1020525"/>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So far, so good. By assigning every node one of three colors, we can effectively choose which variables to set to True / False!</a:t>
            </a:r>
          </a:p>
        </p:txBody>
      </p:sp>
      <p:cxnSp>
        <p:nvCxnSpPr>
          <p:cNvPr id="96" name="Straight Connector 95">
            <a:extLst>
              <a:ext uri="{FF2B5EF4-FFF2-40B4-BE49-F238E27FC236}">
                <a16:creationId xmlns:a16="http://schemas.microsoft.com/office/drawing/2014/main" id="{3237BCBE-8026-A843-9DC6-3E16011C16D0}"/>
              </a:ext>
            </a:extLst>
          </p:cNvPr>
          <p:cNvCxnSpPr>
            <a:cxnSpLocks/>
          </p:cNvCxnSpPr>
          <p:nvPr/>
        </p:nvCxnSpPr>
        <p:spPr>
          <a:xfrm flipH="1" flipV="1">
            <a:off x="5620407" y="4632375"/>
            <a:ext cx="1458310" cy="86890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4973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192390"/>
                <a:ext cx="9905998" cy="695377"/>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3</m:t>
                      </m:r>
                      <m:r>
                        <a:rPr lang="en-US" b="0" i="1" smtClean="0">
                          <a:latin typeface="Cambria Math" panose="02040503050406030204" pitchFamily="18" charset="0"/>
                        </a:rPr>
                        <m:t>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192390"/>
                <a:ext cx="9905998" cy="695377"/>
              </a:xfr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3A4FEE7E-EBFB-5E40-9644-716490691FB8}"/>
                  </a:ext>
                </a:extLst>
              </p:cNvPr>
              <p:cNvSpPr txBox="1">
                <a:spLocks/>
              </p:cNvSpPr>
              <p:nvPr/>
            </p:nvSpPr>
            <p:spPr>
              <a:xfrm>
                <a:off x="1016381" y="985416"/>
                <a:ext cx="4696288" cy="630318"/>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tx1">
                              <a:lumMod val="95000"/>
                            </a:schemeClr>
                          </a:solidFill>
                          <a:latin typeface="Cambria Math" panose="02040503050406030204" pitchFamily="18" charset="0"/>
                        </a:rPr>
                        <m:t>𝜃</m:t>
                      </m:r>
                      <m:r>
                        <a:rPr lang="en-US" b="0" i="1" smtClean="0">
                          <a:solidFill>
                            <a:schemeClr val="tx1">
                              <a:lumMod val="95000"/>
                            </a:schemeClr>
                          </a:solidFill>
                          <a:latin typeface="Cambria Math" panose="02040503050406030204" pitchFamily="18" charset="0"/>
                        </a:rPr>
                        <m:t>=</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𝑢</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𝑤</m:t>
                          </m:r>
                        </m:e>
                      </m:d>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𝑥</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𝑦</m:t>
                      </m:r>
                      <m:r>
                        <a:rPr lang="en-US" b="0" i="1" smtClean="0">
                          <a:solidFill>
                            <a:schemeClr val="tx1">
                              <a:lumMod val="95000"/>
                            </a:schemeClr>
                          </a:solidFill>
                          <a:latin typeface="Cambria Math" panose="02040503050406030204" pitchFamily="18" charset="0"/>
                        </a:rPr>
                        <m:t>)</m:t>
                      </m:r>
                    </m:oMath>
                  </m:oMathPara>
                </a14:m>
                <a:endParaRPr lang="en-US" dirty="0">
                  <a:solidFill>
                    <a:schemeClr val="tx1">
                      <a:lumMod val="95000"/>
                    </a:schemeClr>
                  </a:solidFill>
                </a:endParaRPr>
              </a:p>
            </p:txBody>
          </p:sp>
        </mc:Choice>
        <mc:Fallback xmlns="">
          <p:sp>
            <p:nvSpPr>
              <p:cNvPr id="37" name="Content Placeholder 2">
                <a:extLst>
                  <a:ext uri="{FF2B5EF4-FFF2-40B4-BE49-F238E27FC236}">
                    <a16:creationId xmlns:a16="http://schemas.microsoft.com/office/drawing/2014/main" id="{3A4FEE7E-EBFB-5E40-9644-716490691FB8}"/>
                  </a:ext>
                </a:extLst>
              </p:cNvPr>
              <p:cNvSpPr txBox="1">
                <a:spLocks noRot="1" noChangeAspect="1" noMove="1" noResize="1" noEditPoints="1" noAdjustHandles="1" noChangeArrowheads="1" noChangeShapeType="1" noTextEdit="1"/>
              </p:cNvSpPr>
              <p:nvPr/>
            </p:nvSpPr>
            <p:spPr>
              <a:xfrm>
                <a:off x="1016381" y="985416"/>
                <a:ext cx="4696288" cy="630318"/>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7E1AFE59-E301-5E42-BAE8-A0AEB2A7A9B9}"/>
              </a:ext>
            </a:extLst>
          </p:cNvPr>
          <p:cNvSpPr txBox="1">
            <a:spLocks/>
          </p:cNvSpPr>
          <p:nvPr/>
        </p:nvSpPr>
        <p:spPr>
          <a:xfrm>
            <a:off x="5965791" y="985418"/>
            <a:ext cx="5584053" cy="851266"/>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The graph we construct needs to:</a:t>
            </a:r>
            <a:endParaRPr lang="en-US" sz="1600" b="1" i="1" u="sng" dirty="0">
              <a:solidFill>
                <a:schemeClr val="tx1">
                  <a:lumMod val="95000"/>
                </a:schemeClr>
              </a:solidFill>
            </a:endParaRPr>
          </a:p>
          <a:p>
            <a:pPr marL="0" indent="0">
              <a:buFont typeface="Arial" panose="020B0604020202020204" pitchFamily="34" charset="0"/>
              <a:buNone/>
            </a:pPr>
            <a:r>
              <a:rPr lang="en-US" sz="1600" dirty="0">
                <a:solidFill>
                  <a:schemeClr val="tx1">
                    <a:lumMod val="95000"/>
                  </a:schemeClr>
                </a:solidFill>
              </a:rPr>
              <a:t>- </a:t>
            </a:r>
            <a:r>
              <a:rPr lang="en-US" sz="1600" b="1" i="1" u="sng" dirty="0">
                <a:solidFill>
                  <a:schemeClr val="tx1">
                    <a:lumMod val="95000"/>
                  </a:schemeClr>
                </a:solidFill>
              </a:rPr>
              <a:t>Model the fact that at least one variable per clause must be chosen.</a:t>
            </a:r>
          </a:p>
        </p:txBody>
      </p:sp>
      <p:sp>
        <p:nvSpPr>
          <p:cNvPr id="38" name="Oval 37">
            <a:extLst>
              <a:ext uri="{FF2B5EF4-FFF2-40B4-BE49-F238E27FC236}">
                <a16:creationId xmlns:a16="http://schemas.microsoft.com/office/drawing/2014/main" id="{3FEA861B-AAE0-9747-9133-793334A5D7B1}"/>
              </a:ext>
            </a:extLst>
          </p:cNvPr>
          <p:cNvSpPr/>
          <p:nvPr/>
        </p:nvSpPr>
        <p:spPr>
          <a:xfrm>
            <a:off x="3633146" y="2515420"/>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1" name="Straight Connector 40">
            <a:extLst>
              <a:ext uri="{FF2B5EF4-FFF2-40B4-BE49-F238E27FC236}">
                <a16:creationId xmlns:a16="http://schemas.microsoft.com/office/drawing/2014/main" id="{4629004D-838F-6147-841C-1AF8333CA8B9}"/>
              </a:ext>
            </a:extLst>
          </p:cNvPr>
          <p:cNvCxnSpPr>
            <a:cxnSpLocks/>
            <a:stCxn id="38" idx="4"/>
            <a:endCxn id="64" idx="0"/>
          </p:cNvCxnSpPr>
          <p:nvPr/>
        </p:nvCxnSpPr>
        <p:spPr>
          <a:xfrm>
            <a:off x="3831743" y="2912613"/>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BD90386-7E5A-DA48-83CF-EE364635BE18}"/>
              </a:ext>
            </a:extLst>
          </p:cNvPr>
          <p:cNvCxnSpPr>
            <a:cxnSpLocks/>
            <a:stCxn id="65" idx="3"/>
            <a:endCxn id="64" idx="6"/>
          </p:cNvCxnSpPr>
          <p:nvPr/>
        </p:nvCxnSpPr>
        <p:spPr>
          <a:xfrm flipH="1">
            <a:off x="4034950" y="3165635"/>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AEEE24-94EC-954B-A0E2-268B7E9FC0CB}"/>
              </a:ext>
            </a:extLst>
          </p:cNvPr>
          <p:cNvCxnSpPr>
            <a:cxnSpLocks/>
            <a:stCxn id="65" idx="1"/>
            <a:endCxn id="38" idx="6"/>
          </p:cNvCxnSpPr>
          <p:nvPr/>
        </p:nvCxnSpPr>
        <p:spPr>
          <a:xfrm flipH="1" flipV="1">
            <a:off x="4030339" y="2714017"/>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D7F6B5DA-5EF5-CD49-BBE6-F0974422D33F}"/>
              </a:ext>
            </a:extLst>
          </p:cNvPr>
          <p:cNvSpPr/>
          <p:nvPr/>
        </p:nvSpPr>
        <p:spPr>
          <a:xfrm>
            <a:off x="3637757" y="3187036"/>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5" name="Oval 64">
            <a:extLst>
              <a:ext uri="{FF2B5EF4-FFF2-40B4-BE49-F238E27FC236}">
                <a16:creationId xmlns:a16="http://schemas.microsoft.com/office/drawing/2014/main" id="{53735A6F-F65E-8744-BD40-2CB9F36FA48A}"/>
              </a:ext>
            </a:extLst>
          </p:cNvPr>
          <p:cNvSpPr/>
          <p:nvPr/>
        </p:nvSpPr>
        <p:spPr>
          <a:xfrm>
            <a:off x="4286189" y="2826610"/>
            <a:ext cx="444858"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out</a:t>
            </a:r>
          </a:p>
        </p:txBody>
      </p:sp>
      <p:cxnSp>
        <p:nvCxnSpPr>
          <p:cNvPr id="66" name="Straight Connector 65">
            <a:extLst>
              <a:ext uri="{FF2B5EF4-FFF2-40B4-BE49-F238E27FC236}">
                <a16:creationId xmlns:a16="http://schemas.microsoft.com/office/drawing/2014/main" id="{51DBB513-E386-3249-8CF6-549EA7A9CBE1}"/>
              </a:ext>
            </a:extLst>
          </p:cNvPr>
          <p:cNvCxnSpPr>
            <a:cxnSpLocks/>
            <a:endCxn id="65" idx="6"/>
          </p:cNvCxnSpPr>
          <p:nvPr/>
        </p:nvCxnSpPr>
        <p:spPr>
          <a:xfrm flipH="1">
            <a:off x="4731047" y="3025206"/>
            <a:ext cx="330318" cy="1"/>
          </a:xfrm>
          <a:prstGeom prst="line">
            <a:avLst/>
          </a:prstGeom>
        </p:spPr>
        <p:style>
          <a:lnRef idx="1">
            <a:schemeClr val="accent1"/>
          </a:lnRef>
          <a:fillRef idx="0">
            <a:schemeClr val="accent1"/>
          </a:fillRef>
          <a:effectRef idx="0">
            <a:schemeClr val="accent1"/>
          </a:effectRef>
          <a:fontRef idx="minor">
            <a:schemeClr val="tx1"/>
          </a:fontRef>
        </p:style>
      </p:cxnSp>
      <p:sp>
        <p:nvSpPr>
          <p:cNvPr id="69" name="Content Placeholder 2">
            <a:extLst>
              <a:ext uri="{FF2B5EF4-FFF2-40B4-BE49-F238E27FC236}">
                <a16:creationId xmlns:a16="http://schemas.microsoft.com/office/drawing/2014/main" id="{73677A56-F559-4D42-8A7D-10921F7B982A}"/>
              </a:ext>
            </a:extLst>
          </p:cNvPr>
          <p:cNvSpPr txBox="1">
            <a:spLocks/>
          </p:cNvSpPr>
          <p:nvPr/>
        </p:nvSpPr>
        <p:spPr>
          <a:xfrm>
            <a:off x="5182393" y="2471215"/>
            <a:ext cx="4401312" cy="1122065"/>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b="1" i="1" u="sng" dirty="0">
                <a:solidFill>
                  <a:schemeClr val="tx1">
                    <a:lumMod val="95000"/>
                  </a:schemeClr>
                </a:solidFill>
              </a:rPr>
              <a:t>Claim</a:t>
            </a:r>
            <a:r>
              <a:rPr lang="en-US" sz="1400" dirty="0">
                <a:solidFill>
                  <a:schemeClr val="tx1">
                    <a:lumMod val="95000"/>
                  </a:schemeClr>
                </a:solidFill>
              </a:rPr>
              <a:t>:</a:t>
            </a:r>
            <a:br>
              <a:rPr lang="en-US" sz="1400" dirty="0">
                <a:solidFill>
                  <a:schemeClr val="tx1">
                    <a:lumMod val="95000"/>
                  </a:schemeClr>
                </a:solidFill>
              </a:rPr>
            </a:br>
            <a:r>
              <a:rPr lang="en-US" sz="1400" dirty="0">
                <a:solidFill>
                  <a:schemeClr val="tx1">
                    <a:lumMod val="95000"/>
                  </a:schemeClr>
                </a:solidFill>
              </a:rPr>
              <a:t>Three fully-connected nodes can act as an OR gate. The output node can be colored with the True color IFF at least one of the input nodes is colored with the true color.</a:t>
            </a:r>
          </a:p>
        </p:txBody>
      </p:sp>
      <p:sp>
        <p:nvSpPr>
          <p:cNvPr id="70" name="Content Placeholder 2">
            <a:extLst>
              <a:ext uri="{FF2B5EF4-FFF2-40B4-BE49-F238E27FC236}">
                <a16:creationId xmlns:a16="http://schemas.microsoft.com/office/drawing/2014/main" id="{0427819E-6203-8E40-8DE4-D7949F8FDD0F}"/>
              </a:ext>
            </a:extLst>
          </p:cNvPr>
          <p:cNvSpPr txBox="1">
            <a:spLocks/>
          </p:cNvSpPr>
          <p:nvPr/>
        </p:nvSpPr>
        <p:spPr>
          <a:xfrm>
            <a:off x="1890441" y="4609508"/>
            <a:ext cx="2656444" cy="1490873"/>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1600" dirty="0">
              <a:solidFill>
                <a:schemeClr val="tx1">
                  <a:lumMod val="95000"/>
                </a:schemeClr>
              </a:solidFill>
            </a:endParaRPr>
          </a:p>
        </p:txBody>
      </p:sp>
      <p:sp>
        <p:nvSpPr>
          <p:cNvPr id="73" name="Oval 72">
            <a:extLst>
              <a:ext uri="{FF2B5EF4-FFF2-40B4-BE49-F238E27FC236}">
                <a16:creationId xmlns:a16="http://schemas.microsoft.com/office/drawing/2014/main" id="{6356BE84-CF92-B945-BCE7-3CA63AE0CFCC}"/>
              </a:ext>
            </a:extLst>
          </p:cNvPr>
          <p:cNvSpPr/>
          <p:nvPr/>
        </p:nvSpPr>
        <p:spPr>
          <a:xfrm>
            <a:off x="2622259" y="2521198"/>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In 1</a:t>
            </a:r>
          </a:p>
        </p:txBody>
      </p:sp>
      <p:sp>
        <p:nvSpPr>
          <p:cNvPr id="74" name="Oval 73">
            <a:extLst>
              <a:ext uri="{FF2B5EF4-FFF2-40B4-BE49-F238E27FC236}">
                <a16:creationId xmlns:a16="http://schemas.microsoft.com/office/drawing/2014/main" id="{A147AC91-5A08-2346-95F7-4141137120CC}"/>
              </a:ext>
            </a:extLst>
          </p:cNvPr>
          <p:cNvSpPr/>
          <p:nvPr/>
        </p:nvSpPr>
        <p:spPr>
          <a:xfrm>
            <a:off x="2626870" y="3192814"/>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In 2</a:t>
            </a:r>
          </a:p>
        </p:txBody>
      </p:sp>
      <p:cxnSp>
        <p:nvCxnSpPr>
          <p:cNvPr id="75" name="Straight Connector 74">
            <a:extLst>
              <a:ext uri="{FF2B5EF4-FFF2-40B4-BE49-F238E27FC236}">
                <a16:creationId xmlns:a16="http://schemas.microsoft.com/office/drawing/2014/main" id="{098CF43E-029C-0F47-9CF1-214BC388EB6F}"/>
              </a:ext>
            </a:extLst>
          </p:cNvPr>
          <p:cNvCxnSpPr>
            <a:cxnSpLocks/>
            <a:stCxn id="38" idx="2"/>
            <a:endCxn id="73" idx="6"/>
          </p:cNvCxnSpPr>
          <p:nvPr/>
        </p:nvCxnSpPr>
        <p:spPr>
          <a:xfrm flipH="1">
            <a:off x="3019452" y="2714017"/>
            <a:ext cx="613694" cy="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3DF2BD0-8B41-E846-96EB-82CE86390DB6}"/>
              </a:ext>
            </a:extLst>
          </p:cNvPr>
          <p:cNvCxnSpPr>
            <a:cxnSpLocks/>
            <a:stCxn id="64" idx="2"/>
            <a:endCxn id="74" idx="6"/>
          </p:cNvCxnSpPr>
          <p:nvPr/>
        </p:nvCxnSpPr>
        <p:spPr>
          <a:xfrm flipH="1">
            <a:off x="3024063" y="3385633"/>
            <a:ext cx="613694" cy="5778"/>
          </a:xfrm>
          <a:prstGeom prst="line">
            <a:avLst/>
          </a:prstGeom>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CC2080DE-DB5D-9441-95A6-F1462E619581}"/>
              </a:ext>
            </a:extLst>
          </p:cNvPr>
          <p:cNvSpPr txBox="1">
            <a:spLocks/>
          </p:cNvSpPr>
          <p:nvPr/>
        </p:nvSpPr>
        <p:spPr>
          <a:xfrm>
            <a:off x="1890440" y="4333150"/>
            <a:ext cx="2656445" cy="280391"/>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solidFill>
                  <a:schemeClr val="tx1">
                    <a:lumMod val="95000"/>
                  </a:schemeClr>
                </a:solidFill>
              </a:rPr>
              <a:t>True / True</a:t>
            </a:r>
          </a:p>
        </p:txBody>
      </p:sp>
      <p:sp>
        <p:nvSpPr>
          <p:cNvPr id="82" name="Oval 81">
            <a:extLst>
              <a:ext uri="{FF2B5EF4-FFF2-40B4-BE49-F238E27FC236}">
                <a16:creationId xmlns:a16="http://schemas.microsoft.com/office/drawing/2014/main" id="{D20D9334-CC1C-8F4C-A1A2-6E842B377580}"/>
              </a:ext>
            </a:extLst>
          </p:cNvPr>
          <p:cNvSpPr/>
          <p:nvPr/>
        </p:nvSpPr>
        <p:spPr>
          <a:xfrm>
            <a:off x="3005156" y="4797087"/>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84" name="Straight Connector 83">
            <a:extLst>
              <a:ext uri="{FF2B5EF4-FFF2-40B4-BE49-F238E27FC236}">
                <a16:creationId xmlns:a16="http://schemas.microsoft.com/office/drawing/2014/main" id="{332E152F-E5F7-7747-AD12-EEAA01CEE66D}"/>
              </a:ext>
            </a:extLst>
          </p:cNvPr>
          <p:cNvCxnSpPr>
            <a:cxnSpLocks/>
            <a:stCxn id="82" idx="4"/>
            <a:endCxn id="88" idx="0"/>
          </p:cNvCxnSpPr>
          <p:nvPr/>
        </p:nvCxnSpPr>
        <p:spPr>
          <a:xfrm>
            <a:off x="3203753" y="5194280"/>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49C72EC-8EB6-E74F-84F8-14BF403028E6}"/>
              </a:ext>
            </a:extLst>
          </p:cNvPr>
          <p:cNvCxnSpPr>
            <a:cxnSpLocks/>
            <a:stCxn id="89" idx="3"/>
            <a:endCxn id="88" idx="6"/>
          </p:cNvCxnSpPr>
          <p:nvPr/>
        </p:nvCxnSpPr>
        <p:spPr>
          <a:xfrm flipH="1">
            <a:off x="3406960" y="5447302"/>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F2E77E7F-9198-F946-94EB-B7FACF611CE2}"/>
              </a:ext>
            </a:extLst>
          </p:cNvPr>
          <p:cNvCxnSpPr>
            <a:cxnSpLocks/>
            <a:stCxn id="89" idx="1"/>
            <a:endCxn id="82" idx="6"/>
          </p:cNvCxnSpPr>
          <p:nvPr/>
        </p:nvCxnSpPr>
        <p:spPr>
          <a:xfrm flipH="1" flipV="1">
            <a:off x="3402349" y="4995684"/>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D23FF0DD-9CAB-3D43-BF80-E1C0A9B164E0}"/>
              </a:ext>
            </a:extLst>
          </p:cNvPr>
          <p:cNvSpPr/>
          <p:nvPr/>
        </p:nvSpPr>
        <p:spPr>
          <a:xfrm>
            <a:off x="3009767" y="5468703"/>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sp>
        <p:nvSpPr>
          <p:cNvPr id="89" name="Oval 88">
            <a:extLst>
              <a:ext uri="{FF2B5EF4-FFF2-40B4-BE49-F238E27FC236}">
                <a16:creationId xmlns:a16="http://schemas.microsoft.com/office/drawing/2014/main" id="{4A75D7BA-1399-CD43-9860-69CCAA3594A9}"/>
              </a:ext>
            </a:extLst>
          </p:cNvPr>
          <p:cNvSpPr/>
          <p:nvPr/>
        </p:nvSpPr>
        <p:spPr>
          <a:xfrm>
            <a:off x="3658199" y="5108277"/>
            <a:ext cx="444858"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90" name="Straight Connector 89">
            <a:extLst>
              <a:ext uri="{FF2B5EF4-FFF2-40B4-BE49-F238E27FC236}">
                <a16:creationId xmlns:a16="http://schemas.microsoft.com/office/drawing/2014/main" id="{512F9AF3-BC78-8449-A032-37D1ADF711BE}"/>
              </a:ext>
            </a:extLst>
          </p:cNvPr>
          <p:cNvCxnSpPr>
            <a:cxnSpLocks/>
            <a:endCxn id="89" idx="6"/>
          </p:cNvCxnSpPr>
          <p:nvPr/>
        </p:nvCxnSpPr>
        <p:spPr>
          <a:xfrm flipH="1">
            <a:off x="4103057" y="5306873"/>
            <a:ext cx="330318" cy="1"/>
          </a:xfrm>
          <a:prstGeom prst="line">
            <a:avLst/>
          </a:prstGeom>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8A5FE4F1-B572-7A41-8EC5-8F8AE6860101}"/>
              </a:ext>
            </a:extLst>
          </p:cNvPr>
          <p:cNvSpPr/>
          <p:nvPr/>
        </p:nvSpPr>
        <p:spPr>
          <a:xfrm>
            <a:off x="1994269" y="4802865"/>
            <a:ext cx="397193" cy="397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sp>
        <p:nvSpPr>
          <p:cNvPr id="93" name="Oval 92">
            <a:extLst>
              <a:ext uri="{FF2B5EF4-FFF2-40B4-BE49-F238E27FC236}">
                <a16:creationId xmlns:a16="http://schemas.microsoft.com/office/drawing/2014/main" id="{5D7D9142-4555-5949-B2E9-1600EEED5E4D}"/>
              </a:ext>
            </a:extLst>
          </p:cNvPr>
          <p:cNvSpPr/>
          <p:nvPr/>
        </p:nvSpPr>
        <p:spPr>
          <a:xfrm>
            <a:off x="1998880" y="5474481"/>
            <a:ext cx="397193" cy="397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94" name="Straight Connector 93">
            <a:extLst>
              <a:ext uri="{FF2B5EF4-FFF2-40B4-BE49-F238E27FC236}">
                <a16:creationId xmlns:a16="http://schemas.microsoft.com/office/drawing/2014/main" id="{DA9B48EA-ED3A-494B-B2A2-16E9B262FECB}"/>
              </a:ext>
            </a:extLst>
          </p:cNvPr>
          <p:cNvCxnSpPr>
            <a:cxnSpLocks/>
            <a:stCxn id="82" idx="2"/>
            <a:endCxn id="92" idx="6"/>
          </p:cNvCxnSpPr>
          <p:nvPr/>
        </p:nvCxnSpPr>
        <p:spPr>
          <a:xfrm flipH="1">
            <a:off x="2391462" y="4995684"/>
            <a:ext cx="613694" cy="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2190F67-352B-2E49-BB05-7644CE425A12}"/>
              </a:ext>
            </a:extLst>
          </p:cNvPr>
          <p:cNvCxnSpPr>
            <a:cxnSpLocks/>
            <a:stCxn id="88" idx="2"/>
            <a:endCxn id="93" idx="6"/>
          </p:cNvCxnSpPr>
          <p:nvPr/>
        </p:nvCxnSpPr>
        <p:spPr>
          <a:xfrm flipH="1">
            <a:off x="2396073" y="5667300"/>
            <a:ext cx="613694" cy="5778"/>
          </a:xfrm>
          <a:prstGeom prst="line">
            <a:avLst/>
          </a:prstGeom>
        </p:spPr>
        <p:style>
          <a:lnRef idx="1">
            <a:schemeClr val="accent1"/>
          </a:lnRef>
          <a:fillRef idx="0">
            <a:schemeClr val="accent1"/>
          </a:fillRef>
          <a:effectRef idx="0">
            <a:schemeClr val="accent1"/>
          </a:effectRef>
          <a:fontRef idx="minor">
            <a:schemeClr val="tx1"/>
          </a:fontRef>
        </p:style>
      </p:cxnSp>
      <p:sp>
        <p:nvSpPr>
          <p:cNvPr id="98" name="Content Placeholder 2">
            <a:extLst>
              <a:ext uri="{FF2B5EF4-FFF2-40B4-BE49-F238E27FC236}">
                <a16:creationId xmlns:a16="http://schemas.microsoft.com/office/drawing/2014/main" id="{E4F12B9F-F679-9F42-AAF0-E2F676F29A99}"/>
              </a:ext>
            </a:extLst>
          </p:cNvPr>
          <p:cNvSpPr txBox="1">
            <a:spLocks/>
          </p:cNvSpPr>
          <p:nvPr/>
        </p:nvSpPr>
        <p:spPr>
          <a:xfrm>
            <a:off x="4692012" y="4609508"/>
            <a:ext cx="2656444" cy="1490873"/>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1600" dirty="0">
              <a:solidFill>
                <a:schemeClr val="tx1">
                  <a:lumMod val="95000"/>
                </a:schemeClr>
              </a:solidFill>
            </a:endParaRPr>
          </a:p>
        </p:txBody>
      </p:sp>
      <p:sp>
        <p:nvSpPr>
          <p:cNvPr id="99" name="Content Placeholder 2">
            <a:extLst>
              <a:ext uri="{FF2B5EF4-FFF2-40B4-BE49-F238E27FC236}">
                <a16:creationId xmlns:a16="http://schemas.microsoft.com/office/drawing/2014/main" id="{3AD4F509-326B-6649-AAF4-0C0AAD5C5EB5}"/>
              </a:ext>
            </a:extLst>
          </p:cNvPr>
          <p:cNvSpPr txBox="1">
            <a:spLocks/>
          </p:cNvSpPr>
          <p:nvPr/>
        </p:nvSpPr>
        <p:spPr>
          <a:xfrm>
            <a:off x="4692011" y="4333150"/>
            <a:ext cx="2656445" cy="280391"/>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solidFill>
                  <a:schemeClr val="tx1">
                    <a:lumMod val="95000"/>
                  </a:schemeClr>
                </a:solidFill>
              </a:rPr>
              <a:t>True / False</a:t>
            </a:r>
          </a:p>
        </p:txBody>
      </p:sp>
      <p:sp>
        <p:nvSpPr>
          <p:cNvPr id="100" name="Oval 99">
            <a:extLst>
              <a:ext uri="{FF2B5EF4-FFF2-40B4-BE49-F238E27FC236}">
                <a16:creationId xmlns:a16="http://schemas.microsoft.com/office/drawing/2014/main" id="{97470EF6-BFAD-684B-9B9D-63F1297662D5}"/>
              </a:ext>
            </a:extLst>
          </p:cNvPr>
          <p:cNvSpPr/>
          <p:nvPr/>
        </p:nvSpPr>
        <p:spPr>
          <a:xfrm>
            <a:off x="5806727" y="4797087"/>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01" name="Straight Connector 100">
            <a:extLst>
              <a:ext uri="{FF2B5EF4-FFF2-40B4-BE49-F238E27FC236}">
                <a16:creationId xmlns:a16="http://schemas.microsoft.com/office/drawing/2014/main" id="{31027D95-3C31-304E-BD25-A8571530FC86}"/>
              </a:ext>
            </a:extLst>
          </p:cNvPr>
          <p:cNvCxnSpPr>
            <a:cxnSpLocks/>
            <a:stCxn id="100" idx="4"/>
            <a:endCxn id="104" idx="0"/>
          </p:cNvCxnSpPr>
          <p:nvPr/>
        </p:nvCxnSpPr>
        <p:spPr>
          <a:xfrm>
            <a:off x="6005324" y="5194280"/>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F1D672C-E8A7-5649-9743-2CFB5499388F}"/>
              </a:ext>
            </a:extLst>
          </p:cNvPr>
          <p:cNvCxnSpPr>
            <a:cxnSpLocks/>
            <a:stCxn id="105" idx="3"/>
            <a:endCxn id="104" idx="6"/>
          </p:cNvCxnSpPr>
          <p:nvPr/>
        </p:nvCxnSpPr>
        <p:spPr>
          <a:xfrm flipH="1">
            <a:off x="6208531" y="5447302"/>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95F69FB-4586-2341-BEF5-10395A809E15}"/>
              </a:ext>
            </a:extLst>
          </p:cNvPr>
          <p:cNvCxnSpPr>
            <a:cxnSpLocks/>
            <a:stCxn id="105" idx="1"/>
            <a:endCxn id="100" idx="6"/>
          </p:cNvCxnSpPr>
          <p:nvPr/>
        </p:nvCxnSpPr>
        <p:spPr>
          <a:xfrm flipH="1" flipV="1">
            <a:off x="6203920" y="4995684"/>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D1DA8252-159C-7E4F-A698-4541C14511A5}"/>
              </a:ext>
            </a:extLst>
          </p:cNvPr>
          <p:cNvSpPr/>
          <p:nvPr/>
        </p:nvSpPr>
        <p:spPr>
          <a:xfrm>
            <a:off x="5811338" y="5468703"/>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sp>
        <p:nvSpPr>
          <p:cNvPr id="105" name="Oval 104">
            <a:extLst>
              <a:ext uri="{FF2B5EF4-FFF2-40B4-BE49-F238E27FC236}">
                <a16:creationId xmlns:a16="http://schemas.microsoft.com/office/drawing/2014/main" id="{846DDBCC-6C8A-2546-AAAE-B7A994B6618A}"/>
              </a:ext>
            </a:extLst>
          </p:cNvPr>
          <p:cNvSpPr/>
          <p:nvPr/>
        </p:nvSpPr>
        <p:spPr>
          <a:xfrm>
            <a:off x="6459770" y="5108277"/>
            <a:ext cx="444858"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106" name="Straight Connector 105">
            <a:extLst>
              <a:ext uri="{FF2B5EF4-FFF2-40B4-BE49-F238E27FC236}">
                <a16:creationId xmlns:a16="http://schemas.microsoft.com/office/drawing/2014/main" id="{D5E132BC-DD11-5E45-92A2-22F83C6BD13E}"/>
              </a:ext>
            </a:extLst>
          </p:cNvPr>
          <p:cNvCxnSpPr>
            <a:cxnSpLocks/>
            <a:endCxn id="105" idx="6"/>
          </p:cNvCxnSpPr>
          <p:nvPr/>
        </p:nvCxnSpPr>
        <p:spPr>
          <a:xfrm flipH="1">
            <a:off x="6904628" y="5306873"/>
            <a:ext cx="330318" cy="1"/>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81F0B342-5087-2648-847D-8BEA135A4DB0}"/>
              </a:ext>
            </a:extLst>
          </p:cNvPr>
          <p:cNvSpPr/>
          <p:nvPr/>
        </p:nvSpPr>
        <p:spPr>
          <a:xfrm>
            <a:off x="4795840" y="4802865"/>
            <a:ext cx="397193" cy="397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sp>
        <p:nvSpPr>
          <p:cNvPr id="108" name="Oval 107">
            <a:extLst>
              <a:ext uri="{FF2B5EF4-FFF2-40B4-BE49-F238E27FC236}">
                <a16:creationId xmlns:a16="http://schemas.microsoft.com/office/drawing/2014/main" id="{E084D80B-F4DF-194C-B938-88CBD860B0BD}"/>
              </a:ext>
            </a:extLst>
          </p:cNvPr>
          <p:cNvSpPr/>
          <p:nvPr/>
        </p:nvSpPr>
        <p:spPr>
          <a:xfrm>
            <a:off x="4800451" y="5474481"/>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09" name="Straight Connector 108">
            <a:extLst>
              <a:ext uri="{FF2B5EF4-FFF2-40B4-BE49-F238E27FC236}">
                <a16:creationId xmlns:a16="http://schemas.microsoft.com/office/drawing/2014/main" id="{BF28E769-0511-944B-B501-19C382051CF1}"/>
              </a:ext>
            </a:extLst>
          </p:cNvPr>
          <p:cNvCxnSpPr>
            <a:cxnSpLocks/>
            <a:stCxn id="100" idx="2"/>
            <a:endCxn id="107" idx="6"/>
          </p:cNvCxnSpPr>
          <p:nvPr/>
        </p:nvCxnSpPr>
        <p:spPr>
          <a:xfrm flipH="1">
            <a:off x="5193033" y="4995684"/>
            <a:ext cx="613694" cy="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2A9CDD7-9665-9541-B4F8-82E12CFFE959}"/>
              </a:ext>
            </a:extLst>
          </p:cNvPr>
          <p:cNvCxnSpPr>
            <a:cxnSpLocks/>
            <a:stCxn id="104" idx="2"/>
            <a:endCxn id="108" idx="6"/>
          </p:cNvCxnSpPr>
          <p:nvPr/>
        </p:nvCxnSpPr>
        <p:spPr>
          <a:xfrm flipH="1">
            <a:off x="5197644" y="5667300"/>
            <a:ext cx="613694" cy="5778"/>
          </a:xfrm>
          <a:prstGeom prst="line">
            <a:avLst/>
          </a:prstGeom>
        </p:spPr>
        <p:style>
          <a:lnRef idx="1">
            <a:schemeClr val="accent1"/>
          </a:lnRef>
          <a:fillRef idx="0">
            <a:schemeClr val="accent1"/>
          </a:fillRef>
          <a:effectRef idx="0">
            <a:schemeClr val="accent1"/>
          </a:effectRef>
          <a:fontRef idx="minor">
            <a:schemeClr val="tx1"/>
          </a:fontRef>
        </p:style>
      </p:cxnSp>
      <p:sp>
        <p:nvSpPr>
          <p:cNvPr id="111" name="Content Placeholder 2">
            <a:extLst>
              <a:ext uri="{FF2B5EF4-FFF2-40B4-BE49-F238E27FC236}">
                <a16:creationId xmlns:a16="http://schemas.microsoft.com/office/drawing/2014/main" id="{3C1D39DC-4B62-5A4A-9A98-10560E30E10B}"/>
              </a:ext>
            </a:extLst>
          </p:cNvPr>
          <p:cNvSpPr txBox="1">
            <a:spLocks/>
          </p:cNvSpPr>
          <p:nvPr/>
        </p:nvSpPr>
        <p:spPr>
          <a:xfrm>
            <a:off x="7517232" y="4609507"/>
            <a:ext cx="2656444" cy="1490873"/>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1600" dirty="0">
              <a:solidFill>
                <a:schemeClr val="tx1">
                  <a:lumMod val="95000"/>
                </a:schemeClr>
              </a:solidFill>
            </a:endParaRPr>
          </a:p>
        </p:txBody>
      </p:sp>
      <p:sp>
        <p:nvSpPr>
          <p:cNvPr id="112" name="Content Placeholder 2">
            <a:extLst>
              <a:ext uri="{FF2B5EF4-FFF2-40B4-BE49-F238E27FC236}">
                <a16:creationId xmlns:a16="http://schemas.microsoft.com/office/drawing/2014/main" id="{F2086DFB-CD1E-FD48-A0A6-6A12837AE97D}"/>
              </a:ext>
            </a:extLst>
          </p:cNvPr>
          <p:cNvSpPr txBox="1">
            <a:spLocks/>
          </p:cNvSpPr>
          <p:nvPr/>
        </p:nvSpPr>
        <p:spPr>
          <a:xfrm>
            <a:off x="7517231" y="4333150"/>
            <a:ext cx="2656445" cy="280391"/>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solidFill>
                  <a:schemeClr val="tx1">
                    <a:lumMod val="95000"/>
                  </a:schemeClr>
                </a:solidFill>
              </a:rPr>
              <a:t>False / False</a:t>
            </a:r>
          </a:p>
        </p:txBody>
      </p:sp>
      <p:sp>
        <p:nvSpPr>
          <p:cNvPr id="113" name="Oval 112">
            <a:extLst>
              <a:ext uri="{FF2B5EF4-FFF2-40B4-BE49-F238E27FC236}">
                <a16:creationId xmlns:a16="http://schemas.microsoft.com/office/drawing/2014/main" id="{6D304552-0BDE-184C-AA90-6F9841511F1B}"/>
              </a:ext>
            </a:extLst>
          </p:cNvPr>
          <p:cNvSpPr/>
          <p:nvPr/>
        </p:nvSpPr>
        <p:spPr>
          <a:xfrm>
            <a:off x="8631947" y="4797087"/>
            <a:ext cx="397193" cy="397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114" name="Straight Connector 113">
            <a:extLst>
              <a:ext uri="{FF2B5EF4-FFF2-40B4-BE49-F238E27FC236}">
                <a16:creationId xmlns:a16="http://schemas.microsoft.com/office/drawing/2014/main" id="{B66658D1-2DED-7C44-B9BB-8AC1340E6813}"/>
              </a:ext>
            </a:extLst>
          </p:cNvPr>
          <p:cNvCxnSpPr>
            <a:cxnSpLocks/>
            <a:stCxn id="113" idx="4"/>
            <a:endCxn id="117" idx="0"/>
          </p:cNvCxnSpPr>
          <p:nvPr/>
        </p:nvCxnSpPr>
        <p:spPr>
          <a:xfrm>
            <a:off x="8830544" y="5194280"/>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F00EFB1-E1F0-2343-9624-AD62F4957FC4}"/>
              </a:ext>
            </a:extLst>
          </p:cNvPr>
          <p:cNvCxnSpPr>
            <a:cxnSpLocks/>
            <a:stCxn id="118" idx="3"/>
            <a:endCxn id="117" idx="6"/>
          </p:cNvCxnSpPr>
          <p:nvPr/>
        </p:nvCxnSpPr>
        <p:spPr>
          <a:xfrm flipH="1">
            <a:off x="9033751" y="5447302"/>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49DC7D9-2959-D248-ACC1-5A908881CD62}"/>
              </a:ext>
            </a:extLst>
          </p:cNvPr>
          <p:cNvCxnSpPr>
            <a:cxnSpLocks/>
            <a:stCxn id="118" idx="1"/>
            <a:endCxn id="113" idx="6"/>
          </p:cNvCxnSpPr>
          <p:nvPr/>
        </p:nvCxnSpPr>
        <p:spPr>
          <a:xfrm flipH="1" flipV="1">
            <a:off x="9029140" y="4995684"/>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117" name="Oval 116">
            <a:extLst>
              <a:ext uri="{FF2B5EF4-FFF2-40B4-BE49-F238E27FC236}">
                <a16:creationId xmlns:a16="http://schemas.microsoft.com/office/drawing/2014/main" id="{945A70D9-2430-B24A-AE38-24D1DA6BD207}"/>
              </a:ext>
            </a:extLst>
          </p:cNvPr>
          <p:cNvSpPr/>
          <p:nvPr/>
        </p:nvSpPr>
        <p:spPr>
          <a:xfrm>
            <a:off x="8636558" y="5468703"/>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sp>
        <p:nvSpPr>
          <p:cNvPr id="118" name="Oval 117">
            <a:extLst>
              <a:ext uri="{FF2B5EF4-FFF2-40B4-BE49-F238E27FC236}">
                <a16:creationId xmlns:a16="http://schemas.microsoft.com/office/drawing/2014/main" id="{80A76B8C-B3D6-3D46-AE65-C6FDED479C07}"/>
              </a:ext>
            </a:extLst>
          </p:cNvPr>
          <p:cNvSpPr/>
          <p:nvPr/>
        </p:nvSpPr>
        <p:spPr>
          <a:xfrm>
            <a:off x="9284990" y="5108277"/>
            <a:ext cx="444858"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19" name="Straight Connector 118">
            <a:extLst>
              <a:ext uri="{FF2B5EF4-FFF2-40B4-BE49-F238E27FC236}">
                <a16:creationId xmlns:a16="http://schemas.microsoft.com/office/drawing/2014/main" id="{41EEF12B-6BFA-524E-BD91-B661FBBCC604}"/>
              </a:ext>
            </a:extLst>
          </p:cNvPr>
          <p:cNvCxnSpPr>
            <a:cxnSpLocks/>
            <a:endCxn id="118" idx="6"/>
          </p:cNvCxnSpPr>
          <p:nvPr/>
        </p:nvCxnSpPr>
        <p:spPr>
          <a:xfrm flipH="1">
            <a:off x="9729848" y="5306873"/>
            <a:ext cx="330318" cy="1"/>
          </a:xfrm>
          <a:prstGeom prst="line">
            <a:avLst/>
          </a:prstGeom>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A5C7C0BA-ACE5-1849-99F9-0D96FC999414}"/>
              </a:ext>
            </a:extLst>
          </p:cNvPr>
          <p:cNvSpPr/>
          <p:nvPr/>
        </p:nvSpPr>
        <p:spPr>
          <a:xfrm>
            <a:off x="7621060" y="4802865"/>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sp>
        <p:nvSpPr>
          <p:cNvPr id="121" name="Oval 120">
            <a:extLst>
              <a:ext uri="{FF2B5EF4-FFF2-40B4-BE49-F238E27FC236}">
                <a16:creationId xmlns:a16="http://schemas.microsoft.com/office/drawing/2014/main" id="{6C6B7597-33F7-AB43-97A9-2AF25037706A}"/>
              </a:ext>
            </a:extLst>
          </p:cNvPr>
          <p:cNvSpPr/>
          <p:nvPr/>
        </p:nvSpPr>
        <p:spPr>
          <a:xfrm>
            <a:off x="7625671" y="5474481"/>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22" name="Straight Connector 121">
            <a:extLst>
              <a:ext uri="{FF2B5EF4-FFF2-40B4-BE49-F238E27FC236}">
                <a16:creationId xmlns:a16="http://schemas.microsoft.com/office/drawing/2014/main" id="{50AAEC4C-B79F-F046-9D1A-44FAC79B6E64}"/>
              </a:ext>
            </a:extLst>
          </p:cNvPr>
          <p:cNvCxnSpPr>
            <a:cxnSpLocks/>
            <a:stCxn id="113" idx="2"/>
            <a:endCxn id="120" idx="6"/>
          </p:cNvCxnSpPr>
          <p:nvPr/>
        </p:nvCxnSpPr>
        <p:spPr>
          <a:xfrm flipH="1">
            <a:off x="8018253" y="4995684"/>
            <a:ext cx="613694" cy="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C355E5C-8D5E-B149-BC52-3D9294AF67C8}"/>
              </a:ext>
            </a:extLst>
          </p:cNvPr>
          <p:cNvCxnSpPr>
            <a:cxnSpLocks/>
            <a:stCxn id="117" idx="2"/>
            <a:endCxn id="121" idx="6"/>
          </p:cNvCxnSpPr>
          <p:nvPr/>
        </p:nvCxnSpPr>
        <p:spPr>
          <a:xfrm flipH="1">
            <a:off x="8022864" y="5667300"/>
            <a:ext cx="613694" cy="57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64334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192390"/>
                <a:ext cx="9905998" cy="695377"/>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3</m:t>
                      </m:r>
                      <m:r>
                        <a:rPr lang="en-US" b="0" i="1" smtClean="0">
                          <a:latin typeface="Cambria Math" panose="02040503050406030204" pitchFamily="18" charset="0"/>
                        </a:rPr>
                        <m:t>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192390"/>
                <a:ext cx="9905998" cy="695377"/>
              </a:xfr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3A4FEE7E-EBFB-5E40-9644-716490691FB8}"/>
                  </a:ext>
                </a:extLst>
              </p:cNvPr>
              <p:cNvSpPr txBox="1">
                <a:spLocks/>
              </p:cNvSpPr>
              <p:nvPr/>
            </p:nvSpPr>
            <p:spPr>
              <a:xfrm>
                <a:off x="1016381" y="985416"/>
                <a:ext cx="4696288" cy="630318"/>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tx1">
                              <a:lumMod val="95000"/>
                            </a:schemeClr>
                          </a:solidFill>
                          <a:latin typeface="Cambria Math" panose="02040503050406030204" pitchFamily="18" charset="0"/>
                        </a:rPr>
                        <m:t>𝜃</m:t>
                      </m:r>
                      <m:r>
                        <a:rPr lang="en-US" b="0" i="1" smtClean="0">
                          <a:solidFill>
                            <a:schemeClr val="tx1">
                              <a:lumMod val="95000"/>
                            </a:schemeClr>
                          </a:solidFill>
                          <a:latin typeface="Cambria Math" panose="02040503050406030204" pitchFamily="18" charset="0"/>
                        </a:rPr>
                        <m:t>=</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𝑢</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𝑤</m:t>
                          </m:r>
                        </m:e>
                      </m:d>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𝑥</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𝑦</m:t>
                      </m:r>
                      <m:r>
                        <a:rPr lang="en-US" b="0" i="1" smtClean="0">
                          <a:solidFill>
                            <a:schemeClr val="tx1">
                              <a:lumMod val="95000"/>
                            </a:schemeClr>
                          </a:solidFill>
                          <a:latin typeface="Cambria Math" panose="02040503050406030204" pitchFamily="18" charset="0"/>
                        </a:rPr>
                        <m:t>)</m:t>
                      </m:r>
                    </m:oMath>
                  </m:oMathPara>
                </a14:m>
                <a:endParaRPr lang="en-US" dirty="0">
                  <a:solidFill>
                    <a:schemeClr val="tx1">
                      <a:lumMod val="95000"/>
                    </a:schemeClr>
                  </a:solidFill>
                </a:endParaRPr>
              </a:p>
            </p:txBody>
          </p:sp>
        </mc:Choice>
        <mc:Fallback xmlns="">
          <p:sp>
            <p:nvSpPr>
              <p:cNvPr id="37" name="Content Placeholder 2">
                <a:extLst>
                  <a:ext uri="{FF2B5EF4-FFF2-40B4-BE49-F238E27FC236}">
                    <a16:creationId xmlns:a16="http://schemas.microsoft.com/office/drawing/2014/main" id="{3A4FEE7E-EBFB-5E40-9644-716490691FB8}"/>
                  </a:ext>
                </a:extLst>
              </p:cNvPr>
              <p:cNvSpPr txBox="1">
                <a:spLocks noRot="1" noChangeAspect="1" noMove="1" noResize="1" noEditPoints="1" noAdjustHandles="1" noChangeArrowheads="1" noChangeShapeType="1" noTextEdit="1"/>
              </p:cNvSpPr>
              <p:nvPr/>
            </p:nvSpPr>
            <p:spPr>
              <a:xfrm>
                <a:off x="1016381" y="985416"/>
                <a:ext cx="4696288" cy="630318"/>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7E1AFE59-E301-5E42-BAE8-A0AEB2A7A9B9}"/>
              </a:ext>
            </a:extLst>
          </p:cNvPr>
          <p:cNvSpPr txBox="1">
            <a:spLocks/>
          </p:cNvSpPr>
          <p:nvPr/>
        </p:nvSpPr>
        <p:spPr>
          <a:xfrm>
            <a:off x="5965791" y="985418"/>
            <a:ext cx="5584053" cy="851266"/>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The graph we construct needs to:</a:t>
            </a:r>
            <a:endParaRPr lang="en-US" sz="1600" b="1" i="1" u="sng" dirty="0">
              <a:solidFill>
                <a:schemeClr val="tx1">
                  <a:lumMod val="95000"/>
                </a:schemeClr>
              </a:solidFill>
            </a:endParaRPr>
          </a:p>
          <a:p>
            <a:pPr marL="0" indent="0">
              <a:buFont typeface="Arial" panose="020B0604020202020204" pitchFamily="34" charset="0"/>
              <a:buNone/>
            </a:pPr>
            <a:r>
              <a:rPr lang="en-US" sz="1600" dirty="0">
                <a:solidFill>
                  <a:schemeClr val="tx1">
                    <a:lumMod val="95000"/>
                  </a:schemeClr>
                </a:solidFill>
              </a:rPr>
              <a:t>- </a:t>
            </a:r>
            <a:r>
              <a:rPr lang="en-US" sz="1600" b="1" i="1" u="sng" dirty="0">
                <a:solidFill>
                  <a:schemeClr val="tx1">
                    <a:lumMod val="95000"/>
                  </a:schemeClr>
                </a:solidFill>
              </a:rPr>
              <a:t>Model the fact that at least one variable per clause must be chosen.</a:t>
            </a:r>
          </a:p>
        </p:txBody>
      </p:sp>
      <p:sp>
        <p:nvSpPr>
          <p:cNvPr id="69" name="Content Placeholder 2">
            <a:extLst>
              <a:ext uri="{FF2B5EF4-FFF2-40B4-BE49-F238E27FC236}">
                <a16:creationId xmlns:a16="http://schemas.microsoft.com/office/drawing/2014/main" id="{73677A56-F559-4D42-8A7D-10921F7B982A}"/>
              </a:ext>
            </a:extLst>
          </p:cNvPr>
          <p:cNvSpPr txBox="1">
            <a:spLocks/>
          </p:cNvSpPr>
          <p:nvPr/>
        </p:nvSpPr>
        <p:spPr>
          <a:xfrm>
            <a:off x="5163918" y="2902826"/>
            <a:ext cx="5596043" cy="2150020"/>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b="1" i="1" u="sng" dirty="0">
                <a:solidFill>
                  <a:schemeClr val="tx1">
                    <a:lumMod val="95000"/>
                  </a:schemeClr>
                </a:solidFill>
              </a:rPr>
              <a:t>Quick Aside</a:t>
            </a:r>
            <a:r>
              <a:rPr lang="en-US" sz="1400" dirty="0">
                <a:solidFill>
                  <a:schemeClr val="tx1">
                    <a:lumMod val="95000"/>
                  </a:schemeClr>
                </a:solidFill>
              </a:rPr>
              <a:t>:</a:t>
            </a:r>
            <a:br>
              <a:rPr lang="en-US" sz="1400" dirty="0">
                <a:solidFill>
                  <a:schemeClr val="tx1">
                    <a:lumMod val="95000"/>
                  </a:schemeClr>
                </a:solidFill>
              </a:rPr>
            </a:br>
            <a:r>
              <a:rPr lang="en-US" sz="1400" dirty="0">
                <a:solidFill>
                  <a:schemeClr val="tx1">
                    <a:lumMod val="95000"/>
                  </a:schemeClr>
                </a:solidFill>
              </a:rPr>
              <a:t>Notice that in some cases, we can color the output to the neutral color. We will handle this issue in a moment.</a:t>
            </a:r>
          </a:p>
          <a:p>
            <a:pPr marL="0" indent="0">
              <a:buFont typeface="Arial" panose="020B0604020202020204" pitchFamily="34" charset="0"/>
              <a:buNone/>
            </a:pPr>
            <a:r>
              <a:rPr lang="en-US" sz="1400" dirty="0">
                <a:solidFill>
                  <a:schemeClr val="tx1">
                    <a:lumMod val="95000"/>
                  </a:schemeClr>
                </a:solidFill>
              </a:rPr>
              <a:t>But, it is still the case that we CAN color the output True if and only if one of the input nodes is colored True.</a:t>
            </a:r>
          </a:p>
        </p:txBody>
      </p:sp>
      <p:sp>
        <p:nvSpPr>
          <p:cNvPr id="98" name="Content Placeholder 2">
            <a:extLst>
              <a:ext uri="{FF2B5EF4-FFF2-40B4-BE49-F238E27FC236}">
                <a16:creationId xmlns:a16="http://schemas.microsoft.com/office/drawing/2014/main" id="{E4F12B9F-F679-9F42-AAF0-E2F676F29A99}"/>
              </a:ext>
            </a:extLst>
          </p:cNvPr>
          <p:cNvSpPr txBox="1">
            <a:spLocks/>
          </p:cNvSpPr>
          <p:nvPr/>
        </p:nvSpPr>
        <p:spPr>
          <a:xfrm>
            <a:off x="2256236" y="3143313"/>
            <a:ext cx="2656444" cy="1490873"/>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1600" dirty="0">
              <a:solidFill>
                <a:schemeClr val="tx1">
                  <a:lumMod val="95000"/>
                </a:schemeClr>
              </a:solidFill>
            </a:endParaRPr>
          </a:p>
        </p:txBody>
      </p:sp>
      <p:sp>
        <p:nvSpPr>
          <p:cNvPr id="99" name="Content Placeholder 2">
            <a:extLst>
              <a:ext uri="{FF2B5EF4-FFF2-40B4-BE49-F238E27FC236}">
                <a16:creationId xmlns:a16="http://schemas.microsoft.com/office/drawing/2014/main" id="{3AD4F509-326B-6649-AAF4-0C0AAD5C5EB5}"/>
              </a:ext>
            </a:extLst>
          </p:cNvPr>
          <p:cNvSpPr txBox="1">
            <a:spLocks/>
          </p:cNvSpPr>
          <p:nvPr/>
        </p:nvSpPr>
        <p:spPr>
          <a:xfrm>
            <a:off x="2256235" y="2866955"/>
            <a:ext cx="2656445" cy="280391"/>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dirty="0">
                <a:solidFill>
                  <a:schemeClr val="tx1">
                    <a:lumMod val="95000"/>
                  </a:schemeClr>
                </a:solidFill>
              </a:rPr>
              <a:t>True / False</a:t>
            </a:r>
          </a:p>
        </p:txBody>
      </p:sp>
      <p:sp>
        <p:nvSpPr>
          <p:cNvPr id="100" name="Oval 99">
            <a:extLst>
              <a:ext uri="{FF2B5EF4-FFF2-40B4-BE49-F238E27FC236}">
                <a16:creationId xmlns:a16="http://schemas.microsoft.com/office/drawing/2014/main" id="{97470EF6-BFAD-684B-9B9D-63F1297662D5}"/>
              </a:ext>
            </a:extLst>
          </p:cNvPr>
          <p:cNvSpPr/>
          <p:nvPr/>
        </p:nvSpPr>
        <p:spPr>
          <a:xfrm>
            <a:off x="3370951" y="3330892"/>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01" name="Straight Connector 100">
            <a:extLst>
              <a:ext uri="{FF2B5EF4-FFF2-40B4-BE49-F238E27FC236}">
                <a16:creationId xmlns:a16="http://schemas.microsoft.com/office/drawing/2014/main" id="{31027D95-3C31-304E-BD25-A8571530FC86}"/>
              </a:ext>
            </a:extLst>
          </p:cNvPr>
          <p:cNvCxnSpPr>
            <a:cxnSpLocks/>
            <a:stCxn id="100" idx="4"/>
            <a:endCxn id="104" idx="0"/>
          </p:cNvCxnSpPr>
          <p:nvPr/>
        </p:nvCxnSpPr>
        <p:spPr>
          <a:xfrm>
            <a:off x="3569548" y="3728085"/>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F1D672C-E8A7-5649-9743-2CFB5499388F}"/>
              </a:ext>
            </a:extLst>
          </p:cNvPr>
          <p:cNvCxnSpPr>
            <a:cxnSpLocks/>
            <a:stCxn id="105" idx="3"/>
            <a:endCxn id="104" idx="6"/>
          </p:cNvCxnSpPr>
          <p:nvPr/>
        </p:nvCxnSpPr>
        <p:spPr>
          <a:xfrm flipH="1">
            <a:off x="3772755" y="3981107"/>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95F69FB-4586-2341-BEF5-10395A809E15}"/>
              </a:ext>
            </a:extLst>
          </p:cNvPr>
          <p:cNvCxnSpPr>
            <a:cxnSpLocks/>
            <a:stCxn id="105" idx="1"/>
            <a:endCxn id="100" idx="6"/>
          </p:cNvCxnSpPr>
          <p:nvPr/>
        </p:nvCxnSpPr>
        <p:spPr>
          <a:xfrm flipH="1" flipV="1">
            <a:off x="3768144" y="3529489"/>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D1DA8252-159C-7E4F-A698-4541C14511A5}"/>
              </a:ext>
            </a:extLst>
          </p:cNvPr>
          <p:cNvSpPr/>
          <p:nvPr/>
        </p:nvSpPr>
        <p:spPr>
          <a:xfrm>
            <a:off x="3375562" y="4002508"/>
            <a:ext cx="397193"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sp>
        <p:nvSpPr>
          <p:cNvPr id="105" name="Oval 104">
            <a:extLst>
              <a:ext uri="{FF2B5EF4-FFF2-40B4-BE49-F238E27FC236}">
                <a16:creationId xmlns:a16="http://schemas.microsoft.com/office/drawing/2014/main" id="{846DDBCC-6C8A-2546-AAAE-B7A994B6618A}"/>
              </a:ext>
            </a:extLst>
          </p:cNvPr>
          <p:cNvSpPr/>
          <p:nvPr/>
        </p:nvSpPr>
        <p:spPr>
          <a:xfrm>
            <a:off x="4023994" y="3642082"/>
            <a:ext cx="444858"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cxnSp>
        <p:nvCxnSpPr>
          <p:cNvPr id="106" name="Straight Connector 105">
            <a:extLst>
              <a:ext uri="{FF2B5EF4-FFF2-40B4-BE49-F238E27FC236}">
                <a16:creationId xmlns:a16="http://schemas.microsoft.com/office/drawing/2014/main" id="{D5E132BC-DD11-5E45-92A2-22F83C6BD13E}"/>
              </a:ext>
            </a:extLst>
          </p:cNvPr>
          <p:cNvCxnSpPr>
            <a:cxnSpLocks/>
            <a:endCxn id="105" idx="6"/>
          </p:cNvCxnSpPr>
          <p:nvPr/>
        </p:nvCxnSpPr>
        <p:spPr>
          <a:xfrm flipH="1">
            <a:off x="4468852" y="3840678"/>
            <a:ext cx="330318" cy="1"/>
          </a:xfrm>
          <a:prstGeom prst="line">
            <a:avLst/>
          </a:prstGeom>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81F0B342-5087-2648-847D-8BEA135A4DB0}"/>
              </a:ext>
            </a:extLst>
          </p:cNvPr>
          <p:cNvSpPr/>
          <p:nvPr/>
        </p:nvSpPr>
        <p:spPr>
          <a:xfrm>
            <a:off x="2360064" y="3336670"/>
            <a:ext cx="397193" cy="397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sp>
        <p:nvSpPr>
          <p:cNvPr id="108" name="Oval 107">
            <a:extLst>
              <a:ext uri="{FF2B5EF4-FFF2-40B4-BE49-F238E27FC236}">
                <a16:creationId xmlns:a16="http://schemas.microsoft.com/office/drawing/2014/main" id="{E084D80B-F4DF-194C-B938-88CBD860B0BD}"/>
              </a:ext>
            </a:extLst>
          </p:cNvPr>
          <p:cNvSpPr/>
          <p:nvPr/>
        </p:nvSpPr>
        <p:spPr>
          <a:xfrm>
            <a:off x="2364675" y="4008286"/>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09" name="Straight Connector 108">
            <a:extLst>
              <a:ext uri="{FF2B5EF4-FFF2-40B4-BE49-F238E27FC236}">
                <a16:creationId xmlns:a16="http://schemas.microsoft.com/office/drawing/2014/main" id="{BF28E769-0511-944B-B501-19C382051CF1}"/>
              </a:ext>
            </a:extLst>
          </p:cNvPr>
          <p:cNvCxnSpPr>
            <a:cxnSpLocks/>
            <a:stCxn id="100" idx="2"/>
            <a:endCxn id="107" idx="6"/>
          </p:cNvCxnSpPr>
          <p:nvPr/>
        </p:nvCxnSpPr>
        <p:spPr>
          <a:xfrm flipH="1">
            <a:off x="2757257" y="3529489"/>
            <a:ext cx="613694" cy="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2A9CDD7-9665-9541-B4F8-82E12CFFE959}"/>
              </a:ext>
            </a:extLst>
          </p:cNvPr>
          <p:cNvCxnSpPr>
            <a:cxnSpLocks/>
            <a:stCxn id="104" idx="2"/>
            <a:endCxn id="108" idx="6"/>
          </p:cNvCxnSpPr>
          <p:nvPr/>
        </p:nvCxnSpPr>
        <p:spPr>
          <a:xfrm flipH="1">
            <a:off x="2761868" y="4201105"/>
            <a:ext cx="613694" cy="577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0559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ontent Placeholder 2">
            <a:extLst>
              <a:ext uri="{FF2B5EF4-FFF2-40B4-BE49-F238E27FC236}">
                <a16:creationId xmlns:a16="http://schemas.microsoft.com/office/drawing/2014/main" id="{0427819E-6203-8E40-8DE4-D7949F8FDD0F}"/>
              </a:ext>
            </a:extLst>
          </p:cNvPr>
          <p:cNvSpPr txBox="1">
            <a:spLocks/>
          </p:cNvSpPr>
          <p:nvPr/>
        </p:nvSpPr>
        <p:spPr>
          <a:xfrm>
            <a:off x="1818686" y="4903080"/>
            <a:ext cx="4172215" cy="1546297"/>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1600" dirty="0">
              <a:solidFill>
                <a:schemeClr val="tx1">
                  <a:lumMod val="95000"/>
                </a:schemeClr>
              </a:solidFill>
            </a:endParaRPr>
          </a:p>
        </p:txBody>
      </p:sp>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192390"/>
                <a:ext cx="9905998" cy="695377"/>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3</m:t>
                      </m:r>
                      <m:r>
                        <a:rPr lang="en-US" b="0" i="1" smtClean="0">
                          <a:latin typeface="Cambria Math" panose="02040503050406030204" pitchFamily="18" charset="0"/>
                        </a:rPr>
                        <m:t>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192390"/>
                <a:ext cx="9905998" cy="695377"/>
              </a:xfrm>
              <a:blipFill>
                <a:blip r:embed="rId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3A4FEE7E-EBFB-5E40-9644-716490691FB8}"/>
                  </a:ext>
                </a:extLst>
              </p:cNvPr>
              <p:cNvSpPr txBox="1">
                <a:spLocks/>
              </p:cNvSpPr>
              <p:nvPr/>
            </p:nvSpPr>
            <p:spPr>
              <a:xfrm>
                <a:off x="1016381" y="1206135"/>
                <a:ext cx="4696288" cy="630318"/>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tx1">
                              <a:lumMod val="95000"/>
                            </a:schemeClr>
                          </a:solidFill>
                          <a:latin typeface="Cambria Math" panose="02040503050406030204" pitchFamily="18" charset="0"/>
                        </a:rPr>
                        <m:t>𝜃</m:t>
                      </m:r>
                      <m:r>
                        <a:rPr lang="en-US" b="0" i="1" smtClean="0">
                          <a:solidFill>
                            <a:schemeClr val="tx1">
                              <a:lumMod val="95000"/>
                            </a:schemeClr>
                          </a:solidFill>
                          <a:latin typeface="Cambria Math" panose="02040503050406030204" pitchFamily="18" charset="0"/>
                        </a:rPr>
                        <m:t>=</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𝑢</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𝑤</m:t>
                          </m:r>
                        </m:e>
                      </m:d>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𝑥</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𝑦</m:t>
                      </m:r>
                      <m:r>
                        <a:rPr lang="en-US" b="0" i="1" smtClean="0">
                          <a:solidFill>
                            <a:schemeClr val="tx1">
                              <a:lumMod val="95000"/>
                            </a:schemeClr>
                          </a:solidFill>
                          <a:latin typeface="Cambria Math" panose="02040503050406030204" pitchFamily="18" charset="0"/>
                        </a:rPr>
                        <m:t>)</m:t>
                      </m:r>
                    </m:oMath>
                  </m:oMathPara>
                </a14:m>
                <a:endParaRPr lang="en-US" dirty="0">
                  <a:solidFill>
                    <a:schemeClr val="tx1">
                      <a:lumMod val="95000"/>
                    </a:schemeClr>
                  </a:solidFill>
                </a:endParaRPr>
              </a:p>
            </p:txBody>
          </p:sp>
        </mc:Choice>
        <mc:Fallback xmlns="">
          <p:sp>
            <p:nvSpPr>
              <p:cNvPr id="37" name="Content Placeholder 2">
                <a:extLst>
                  <a:ext uri="{FF2B5EF4-FFF2-40B4-BE49-F238E27FC236}">
                    <a16:creationId xmlns:a16="http://schemas.microsoft.com/office/drawing/2014/main" id="{3A4FEE7E-EBFB-5E40-9644-716490691FB8}"/>
                  </a:ext>
                </a:extLst>
              </p:cNvPr>
              <p:cNvSpPr txBox="1">
                <a:spLocks noRot="1" noChangeAspect="1" noMove="1" noResize="1" noEditPoints="1" noAdjustHandles="1" noChangeArrowheads="1" noChangeShapeType="1" noTextEdit="1"/>
              </p:cNvSpPr>
              <p:nvPr/>
            </p:nvSpPr>
            <p:spPr>
              <a:xfrm>
                <a:off x="1016381" y="1206135"/>
                <a:ext cx="4696288" cy="630318"/>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7E1AFE59-E301-5E42-BAE8-A0AEB2A7A9B9}"/>
              </a:ext>
            </a:extLst>
          </p:cNvPr>
          <p:cNvSpPr txBox="1">
            <a:spLocks/>
          </p:cNvSpPr>
          <p:nvPr/>
        </p:nvSpPr>
        <p:spPr>
          <a:xfrm>
            <a:off x="5965791" y="1206137"/>
            <a:ext cx="5584053" cy="851266"/>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tx1">
                    <a:lumMod val="95000"/>
                  </a:schemeClr>
                </a:solidFill>
              </a:rPr>
              <a:t>The graph we construct needs to:</a:t>
            </a:r>
            <a:endParaRPr lang="en-US" sz="1600" b="1" i="1" u="sng" dirty="0">
              <a:solidFill>
                <a:schemeClr val="tx1">
                  <a:lumMod val="95000"/>
                </a:schemeClr>
              </a:solidFill>
            </a:endParaRPr>
          </a:p>
          <a:p>
            <a:pPr marL="0" indent="0">
              <a:buFont typeface="Arial" panose="020B0604020202020204" pitchFamily="34" charset="0"/>
              <a:buNone/>
            </a:pPr>
            <a:r>
              <a:rPr lang="en-US" sz="1600" dirty="0">
                <a:solidFill>
                  <a:schemeClr val="tx1">
                    <a:lumMod val="95000"/>
                  </a:schemeClr>
                </a:solidFill>
              </a:rPr>
              <a:t>- </a:t>
            </a:r>
            <a:r>
              <a:rPr lang="en-US" sz="1600" b="1" i="1" u="sng" dirty="0">
                <a:solidFill>
                  <a:schemeClr val="tx1">
                    <a:lumMod val="95000"/>
                  </a:schemeClr>
                </a:solidFill>
              </a:rPr>
              <a:t>Model the fact that at least one variable per clause must be chosen.</a:t>
            </a:r>
          </a:p>
        </p:txBody>
      </p:sp>
      <p:sp>
        <p:nvSpPr>
          <p:cNvPr id="38" name="Oval 37">
            <a:extLst>
              <a:ext uri="{FF2B5EF4-FFF2-40B4-BE49-F238E27FC236}">
                <a16:creationId xmlns:a16="http://schemas.microsoft.com/office/drawing/2014/main" id="{3FEA861B-AAE0-9747-9133-793334A5D7B1}"/>
              </a:ext>
            </a:extLst>
          </p:cNvPr>
          <p:cNvSpPr/>
          <p:nvPr/>
        </p:nvSpPr>
        <p:spPr>
          <a:xfrm>
            <a:off x="2953273" y="4958504"/>
            <a:ext cx="397193"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41" name="Straight Connector 40">
            <a:extLst>
              <a:ext uri="{FF2B5EF4-FFF2-40B4-BE49-F238E27FC236}">
                <a16:creationId xmlns:a16="http://schemas.microsoft.com/office/drawing/2014/main" id="{4629004D-838F-6147-841C-1AF8333CA8B9}"/>
              </a:ext>
            </a:extLst>
          </p:cNvPr>
          <p:cNvCxnSpPr>
            <a:cxnSpLocks/>
            <a:stCxn id="38" idx="4"/>
            <a:endCxn id="64" idx="0"/>
          </p:cNvCxnSpPr>
          <p:nvPr/>
        </p:nvCxnSpPr>
        <p:spPr>
          <a:xfrm>
            <a:off x="3151870" y="5355697"/>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BD90386-7E5A-DA48-83CF-EE364635BE18}"/>
              </a:ext>
            </a:extLst>
          </p:cNvPr>
          <p:cNvCxnSpPr>
            <a:cxnSpLocks/>
            <a:stCxn id="65" idx="3"/>
            <a:endCxn id="64" idx="6"/>
          </p:cNvCxnSpPr>
          <p:nvPr/>
        </p:nvCxnSpPr>
        <p:spPr>
          <a:xfrm flipH="1">
            <a:off x="3355077" y="5608719"/>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AEEE24-94EC-954B-A0E2-268B7E9FC0CB}"/>
              </a:ext>
            </a:extLst>
          </p:cNvPr>
          <p:cNvCxnSpPr>
            <a:cxnSpLocks/>
            <a:stCxn id="65" idx="1"/>
            <a:endCxn id="38" idx="6"/>
          </p:cNvCxnSpPr>
          <p:nvPr/>
        </p:nvCxnSpPr>
        <p:spPr>
          <a:xfrm flipH="1" flipV="1">
            <a:off x="3350466" y="5157101"/>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D7F6B5DA-5EF5-CD49-BBE6-F0974422D33F}"/>
              </a:ext>
            </a:extLst>
          </p:cNvPr>
          <p:cNvSpPr/>
          <p:nvPr/>
        </p:nvSpPr>
        <p:spPr>
          <a:xfrm>
            <a:off x="2957884" y="5630120"/>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sp>
        <p:nvSpPr>
          <p:cNvPr id="65" name="Oval 64">
            <a:extLst>
              <a:ext uri="{FF2B5EF4-FFF2-40B4-BE49-F238E27FC236}">
                <a16:creationId xmlns:a16="http://schemas.microsoft.com/office/drawing/2014/main" id="{53735A6F-F65E-8744-BD40-2CB9F36FA48A}"/>
              </a:ext>
            </a:extLst>
          </p:cNvPr>
          <p:cNvSpPr/>
          <p:nvPr/>
        </p:nvSpPr>
        <p:spPr>
          <a:xfrm>
            <a:off x="3606316" y="5269694"/>
            <a:ext cx="444858"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66" name="Straight Connector 65">
            <a:extLst>
              <a:ext uri="{FF2B5EF4-FFF2-40B4-BE49-F238E27FC236}">
                <a16:creationId xmlns:a16="http://schemas.microsoft.com/office/drawing/2014/main" id="{51DBB513-E386-3249-8CF6-549EA7A9CBE1}"/>
              </a:ext>
            </a:extLst>
          </p:cNvPr>
          <p:cNvCxnSpPr>
            <a:cxnSpLocks/>
            <a:stCxn id="56" idx="2"/>
            <a:endCxn id="65" idx="6"/>
          </p:cNvCxnSpPr>
          <p:nvPr/>
        </p:nvCxnSpPr>
        <p:spPr>
          <a:xfrm flipH="1" flipV="1">
            <a:off x="4051174" y="5468291"/>
            <a:ext cx="408530" cy="435"/>
          </a:xfrm>
          <a:prstGeom prst="line">
            <a:avLst/>
          </a:prstGeom>
        </p:spPr>
        <p:style>
          <a:lnRef idx="1">
            <a:schemeClr val="accent1"/>
          </a:lnRef>
          <a:fillRef idx="0">
            <a:schemeClr val="accent1"/>
          </a:fillRef>
          <a:effectRef idx="0">
            <a:schemeClr val="accent1"/>
          </a:effectRef>
          <a:fontRef idx="minor">
            <a:schemeClr val="tx1"/>
          </a:fontRef>
        </p:style>
      </p:cxnSp>
      <p:sp>
        <p:nvSpPr>
          <p:cNvPr id="69" name="Content Placeholder 2">
            <a:extLst>
              <a:ext uri="{FF2B5EF4-FFF2-40B4-BE49-F238E27FC236}">
                <a16:creationId xmlns:a16="http://schemas.microsoft.com/office/drawing/2014/main" id="{73677A56-F559-4D42-8A7D-10921F7B982A}"/>
              </a:ext>
            </a:extLst>
          </p:cNvPr>
          <p:cNvSpPr txBox="1">
            <a:spLocks/>
          </p:cNvSpPr>
          <p:nvPr/>
        </p:nvSpPr>
        <p:spPr>
          <a:xfrm>
            <a:off x="6309886" y="2857243"/>
            <a:ext cx="4401312" cy="1122065"/>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b="1" i="1" u="sng" dirty="0">
                <a:solidFill>
                  <a:schemeClr val="tx1">
                    <a:lumMod val="95000"/>
                  </a:schemeClr>
                </a:solidFill>
              </a:rPr>
              <a:t>Corollary</a:t>
            </a:r>
            <a:r>
              <a:rPr lang="en-US" sz="1400" dirty="0">
                <a:solidFill>
                  <a:schemeClr val="tx1">
                    <a:lumMod val="95000"/>
                  </a:schemeClr>
                </a:solidFill>
              </a:rPr>
              <a:t>:</a:t>
            </a:r>
            <a:br>
              <a:rPr lang="en-US" sz="1400" dirty="0">
                <a:solidFill>
                  <a:schemeClr val="tx1">
                    <a:lumMod val="95000"/>
                  </a:schemeClr>
                </a:solidFill>
              </a:rPr>
            </a:br>
            <a:r>
              <a:rPr lang="en-US" sz="1400" dirty="0">
                <a:solidFill>
                  <a:schemeClr val="tx1">
                    <a:lumMod val="95000"/>
                  </a:schemeClr>
                </a:solidFill>
              </a:rPr>
              <a:t>We can combine two of these widgets to produce an OR gate across three variables. The output is colorable as TRUE if and only if one of the three inputs is colored TRUE</a:t>
            </a:r>
          </a:p>
        </p:txBody>
      </p:sp>
      <p:sp>
        <p:nvSpPr>
          <p:cNvPr id="73" name="Oval 72">
            <a:extLst>
              <a:ext uri="{FF2B5EF4-FFF2-40B4-BE49-F238E27FC236}">
                <a16:creationId xmlns:a16="http://schemas.microsoft.com/office/drawing/2014/main" id="{6356BE84-CF92-B945-BCE7-3CA63AE0CFCC}"/>
              </a:ext>
            </a:extLst>
          </p:cNvPr>
          <p:cNvSpPr/>
          <p:nvPr/>
        </p:nvSpPr>
        <p:spPr>
          <a:xfrm>
            <a:off x="1942386" y="4964282"/>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sp>
        <p:nvSpPr>
          <p:cNvPr id="74" name="Oval 73">
            <a:extLst>
              <a:ext uri="{FF2B5EF4-FFF2-40B4-BE49-F238E27FC236}">
                <a16:creationId xmlns:a16="http://schemas.microsoft.com/office/drawing/2014/main" id="{A147AC91-5A08-2346-95F7-4141137120CC}"/>
              </a:ext>
            </a:extLst>
          </p:cNvPr>
          <p:cNvSpPr/>
          <p:nvPr/>
        </p:nvSpPr>
        <p:spPr>
          <a:xfrm>
            <a:off x="1946997" y="5635898"/>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75" name="Straight Connector 74">
            <a:extLst>
              <a:ext uri="{FF2B5EF4-FFF2-40B4-BE49-F238E27FC236}">
                <a16:creationId xmlns:a16="http://schemas.microsoft.com/office/drawing/2014/main" id="{098CF43E-029C-0F47-9CF1-214BC388EB6F}"/>
              </a:ext>
            </a:extLst>
          </p:cNvPr>
          <p:cNvCxnSpPr>
            <a:cxnSpLocks/>
            <a:stCxn id="38" idx="2"/>
            <a:endCxn id="73" idx="6"/>
          </p:cNvCxnSpPr>
          <p:nvPr/>
        </p:nvCxnSpPr>
        <p:spPr>
          <a:xfrm flipH="1">
            <a:off x="2339579" y="5157101"/>
            <a:ext cx="613694" cy="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3DF2BD0-8B41-E846-96EB-82CE86390DB6}"/>
              </a:ext>
            </a:extLst>
          </p:cNvPr>
          <p:cNvCxnSpPr>
            <a:cxnSpLocks/>
            <a:stCxn id="64" idx="2"/>
            <a:endCxn id="74" idx="6"/>
          </p:cNvCxnSpPr>
          <p:nvPr/>
        </p:nvCxnSpPr>
        <p:spPr>
          <a:xfrm flipH="1">
            <a:off x="2344190" y="5828717"/>
            <a:ext cx="613694" cy="5778"/>
          </a:xfrm>
          <a:prstGeom prst="line">
            <a:avLst/>
          </a:prstGeom>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CC2080DE-DB5D-9441-95A6-F1462E619581}"/>
              </a:ext>
            </a:extLst>
          </p:cNvPr>
          <p:cNvSpPr txBox="1">
            <a:spLocks/>
          </p:cNvSpPr>
          <p:nvPr/>
        </p:nvSpPr>
        <p:spPr>
          <a:xfrm>
            <a:off x="1818687" y="4584447"/>
            <a:ext cx="4172214" cy="280391"/>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b="1" i="1" u="sng" dirty="0">
                <a:solidFill>
                  <a:schemeClr val="tx1">
                    <a:lumMod val="95000"/>
                  </a:schemeClr>
                </a:solidFill>
              </a:rPr>
              <a:t>Example 1</a:t>
            </a:r>
            <a:r>
              <a:rPr lang="en-US" sz="1400" dirty="0">
                <a:solidFill>
                  <a:schemeClr val="tx1">
                    <a:lumMod val="95000"/>
                  </a:schemeClr>
                </a:solidFill>
              </a:rPr>
              <a:t>: False / False / True</a:t>
            </a:r>
          </a:p>
        </p:txBody>
      </p:sp>
      <p:sp>
        <p:nvSpPr>
          <p:cNvPr id="56" name="Oval 55">
            <a:extLst>
              <a:ext uri="{FF2B5EF4-FFF2-40B4-BE49-F238E27FC236}">
                <a16:creationId xmlns:a16="http://schemas.microsoft.com/office/drawing/2014/main" id="{F90D1B3D-82FD-2B48-AFE0-C4AA6533E750}"/>
              </a:ext>
            </a:extLst>
          </p:cNvPr>
          <p:cNvSpPr/>
          <p:nvPr/>
        </p:nvSpPr>
        <p:spPr>
          <a:xfrm>
            <a:off x="4459704" y="5270129"/>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cxnSp>
        <p:nvCxnSpPr>
          <p:cNvPr id="57" name="Straight Connector 56">
            <a:extLst>
              <a:ext uri="{FF2B5EF4-FFF2-40B4-BE49-F238E27FC236}">
                <a16:creationId xmlns:a16="http://schemas.microsoft.com/office/drawing/2014/main" id="{07C07252-E01E-7147-8819-2C37BC49C059}"/>
              </a:ext>
            </a:extLst>
          </p:cNvPr>
          <p:cNvCxnSpPr>
            <a:cxnSpLocks/>
            <a:stCxn id="56" idx="4"/>
            <a:endCxn id="60" idx="0"/>
          </p:cNvCxnSpPr>
          <p:nvPr/>
        </p:nvCxnSpPr>
        <p:spPr>
          <a:xfrm>
            <a:off x="4658301" y="5667322"/>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CCC6B0-8CB7-684E-9644-1EFD889756AA}"/>
              </a:ext>
            </a:extLst>
          </p:cNvPr>
          <p:cNvCxnSpPr>
            <a:cxnSpLocks/>
            <a:stCxn id="61" idx="3"/>
            <a:endCxn id="60" idx="6"/>
          </p:cNvCxnSpPr>
          <p:nvPr/>
        </p:nvCxnSpPr>
        <p:spPr>
          <a:xfrm flipH="1">
            <a:off x="4861508" y="5920344"/>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1E2B69-7DDF-D146-9D91-71A1519105DB}"/>
              </a:ext>
            </a:extLst>
          </p:cNvPr>
          <p:cNvCxnSpPr>
            <a:cxnSpLocks/>
            <a:stCxn id="61" idx="1"/>
            <a:endCxn id="56" idx="6"/>
          </p:cNvCxnSpPr>
          <p:nvPr/>
        </p:nvCxnSpPr>
        <p:spPr>
          <a:xfrm flipH="1" flipV="1">
            <a:off x="4856897" y="5468726"/>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E89748E4-5F9B-7940-BF3E-E21928AEFE00}"/>
              </a:ext>
            </a:extLst>
          </p:cNvPr>
          <p:cNvSpPr/>
          <p:nvPr/>
        </p:nvSpPr>
        <p:spPr>
          <a:xfrm>
            <a:off x="4464315" y="5941745"/>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sp>
        <p:nvSpPr>
          <p:cNvPr id="61" name="Oval 60">
            <a:extLst>
              <a:ext uri="{FF2B5EF4-FFF2-40B4-BE49-F238E27FC236}">
                <a16:creationId xmlns:a16="http://schemas.microsoft.com/office/drawing/2014/main" id="{8CB46C03-48E2-F948-A5B8-DBA9F26355C7}"/>
              </a:ext>
            </a:extLst>
          </p:cNvPr>
          <p:cNvSpPr/>
          <p:nvPr/>
        </p:nvSpPr>
        <p:spPr>
          <a:xfrm>
            <a:off x="5112747" y="5581319"/>
            <a:ext cx="444858"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62" name="Straight Connector 61">
            <a:extLst>
              <a:ext uri="{FF2B5EF4-FFF2-40B4-BE49-F238E27FC236}">
                <a16:creationId xmlns:a16="http://schemas.microsoft.com/office/drawing/2014/main" id="{3B8CF166-8C86-6D47-BADE-A211E7B3251D}"/>
              </a:ext>
            </a:extLst>
          </p:cNvPr>
          <p:cNvCxnSpPr>
            <a:cxnSpLocks/>
            <a:endCxn id="61" idx="6"/>
          </p:cNvCxnSpPr>
          <p:nvPr/>
        </p:nvCxnSpPr>
        <p:spPr>
          <a:xfrm flipH="1">
            <a:off x="5557605" y="5779915"/>
            <a:ext cx="330318" cy="1"/>
          </a:xfrm>
          <a:prstGeom prst="line">
            <a:avLst/>
          </a:prstGeom>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F9E3B0E-4EDC-3445-93C5-674252B5A17A}"/>
              </a:ext>
            </a:extLst>
          </p:cNvPr>
          <p:cNvSpPr/>
          <p:nvPr/>
        </p:nvSpPr>
        <p:spPr>
          <a:xfrm>
            <a:off x="3620498" y="5941745"/>
            <a:ext cx="397193"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68" name="Straight Connector 67">
            <a:extLst>
              <a:ext uri="{FF2B5EF4-FFF2-40B4-BE49-F238E27FC236}">
                <a16:creationId xmlns:a16="http://schemas.microsoft.com/office/drawing/2014/main" id="{BEAB000C-3EE7-FF4D-8E28-502CDFCCC447}"/>
              </a:ext>
            </a:extLst>
          </p:cNvPr>
          <p:cNvCxnSpPr>
            <a:cxnSpLocks/>
            <a:stCxn id="60" idx="2"/>
            <a:endCxn id="63" idx="6"/>
          </p:cNvCxnSpPr>
          <p:nvPr/>
        </p:nvCxnSpPr>
        <p:spPr>
          <a:xfrm flipH="1">
            <a:off x="4017691" y="6140342"/>
            <a:ext cx="446624"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E7E5B1F-CC12-634C-B4E8-98EED2EDEED4}"/>
              </a:ext>
            </a:extLst>
          </p:cNvPr>
          <p:cNvSpPr/>
          <p:nvPr/>
        </p:nvSpPr>
        <p:spPr>
          <a:xfrm>
            <a:off x="3236547" y="2594546"/>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76" name="Straight Connector 75">
            <a:extLst>
              <a:ext uri="{FF2B5EF4-FFF2-40B4-BE49-F238E27FC236}">
                <a16:creationId xmlns:a16="http://schemas.microsoft.com/office/drawing/2014/main" id="{B9CC9647-A41E-BF46-BDE4-B4A7C220CECD}"/>
              </a:ext>
            </a:extLst>
          </p:cNvPr>
          <p:cNvCxnSpPr>
            <a:cxnSpLocks/>
            <a:stCxn id="72" idx="4"/>
            <a:endCxn id="80" idx="0"/>
          </p:cNvCxnSpPr>
          <p:nvPr/>
        </p:nvCxnSpPr>
        <p:spPr>
          <a:xfrm>
            <a:off x="3435144" y="2991739"/>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B0AAD58-DBF2-B647-9943-0E9BBF9073B8}"/>
              </a:ext>
            </a:extLst>
          </p:cNvPr>
          <p:cNvCxnSpPr>
            <a:cxnSpLocks/>
            <a:stCxn id="83" idx="3"/>
            <a:endCxn id="80" idx="6"/>
          </p:cNvCxnSpPr>
          <p:nvPr/>
        </p:nvCxnSpPr>
        <p:spPr>
          <a:xfrm flipH="1">
            <a:off x="3638351" y="3244761"/>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6E4A98B1-AD21-C641-AD82-1ACF92DBC002}"/>
              </a:ext>
            </a:extLst>
          </p:cNvPr>
          <p:cNvCxnSpPr>
            <a:cxnSpLocks/>
            <a:stCxn id="83" idx="1"/>
            <a:endCxn id="72" idx="6"/>
          </p:cNvCxnSpPr>
          <p:nvPr/>
        </p:nvCxnSpPr>
        <p:spPr>
          <a:xfrm flipH="1" flipV="1">
            <a:off x="3633740" y="2793143"/>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48B69121-B75C-BB4C-B246-44C127BD887D}"/>
              </a:ext>
            </a:extLst>
          </p:cNvPr>
          <p:cNvSpPr/>
          <p:nvPr/>
        </p:nvSpPr>
        <p:spPr>
          <a:xfrm>
            <a:off x="3241158" y="3266162"/>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3" name="Oval 82">
            <a:extLst>
              <a:ext uri="{FF2B5EF4-FFF2-40B4-BE49-F238E27FC236}">
                <a16:creationId xmlns:a16="http://schemas.microsoft.com/office/drawing/2014/main" id="{404D5A0C-3FED-344E-BDAD-D2164E54AA3D}"/>
              </a:ext>
            </a:extLst>
          </p:cNvPr>
          <p:cNvSpPr/>
          <p:nvPr/>
        </p:nvSpPr>
        <p:spPr>
          <a:xfrm>
            <a:off x="3889590" y="2905736"/>
            <a:ext cx="444858"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bg1"/>
              </a:solidFill>
            </a:endParaRPr>
          </a:p>
        </p:txBody>
      </p:sp>
      <p:cxnSp>
        <p:nvCxnSpPr>
          <p:cNvPr id="87" name="Straight Connector 86">
            <a:extLst>
              <a:ext uri="{FF2B5EF4-FFF2-40B4-BE49-F238E27FC236}">
                <a16:creationId xmlns:a16="http://schemas.microsoft.com/office/drawing/2014/main" id="{114F8863-DD3D-4145-B915-56B3EF290C36}"/>
              </a:ext>
            </a:extLst>
          </p:cNvPr>
          <p:cNvCxnSpPr>
            <a:cxnSpLocks/>
            <a:stCxn id="126" idx="2"/>
            <a:endCxn id="83" idx="6"/>
          </p:cNvCxnSpPr>
          <p:nvPr/>
        </p:nvCxnSpPr>
        <p:spPr>
          <a:xfrm flipH="1" flipV="1">
            <a:off x="4334448" y="3104333"/>
            <a:ext cx="408530" cy="435"/>
          </a:xfrm>
          <a:prstGeom prst="line">
            <a:avLst/>
          </a:prstGeom>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153500ED-29BB-BF49-9685-94B632CFF12D}"/>
              </a:ext>
            </a:extLst>
          </p:cNvPr>
          <p:cNvSpPr/>
          <p:nvPr/>
        </p:nvSpPr>
        <p:spPr>
          <a:xfrm>
            <a:off x="2225660" y="2600324"/>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In 1</a:t>
            </a:r>
          </a:p>
        </p:txBody>
      </p:sp>
      <p:sp>
        <p:nvSpPr>
          <p:cNvPr id="96" name="Oval 95">
            <a:extLst>
              <a:ext uri="{FF2B5EF4-FFF2-40B4-BE49-F238E27FC236}">
                <a16:creationId xmlns:a16="http://schemas.microsoft.com/office/drawing/2014/main" id="{D829B712-1554-9D43-9101-4EA6CA5470F5}"/>
              </a:ext>
            </a:extLst>
          </p:cNvPr>
          <p:cNvSpPr/>
          <p:nvPr/>
        </p:nvSpPr>
        <p:spPr>
          <a:xfrm>
            <a:off x="2230271" y="3271940"/>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In 2</a:t>
            </a:r>
          </a:p>
        </p:txBody>
      </p:sp>
      <p:cxnSp>
        <p:nvCxnSpPr>
          <p:cNvPr id="124" name="Straight Connector 123">
            <a:extLst>
              <a:ext uri="{FF2B5EF4-FFF2-40B4-BE49-F238E27FC236}">
                <a16:creationId xmlns:a16="http://schemas.microsoft.com/office/drawing/2014/main" id="{F20BFB00-1D10-9D46-97D0-911BB4D124A9}"/>
              </a:ext>
            </a:extLst>
          </p:cNvPr>
          <p:cNvCxnSpPr>
            <a:cxnSpLocks/>
            <a:stCxn id="72" idx="2"/>
            <a:endCxn id="95" idx="6"/>
          </p:cNvCxnSpPr>
          <p:nvPr/>
        </p:nvCxnSpPr>
        <p:spPr>
          <a:xfrm flipH="1">
            <a:off x="2622853" y="2793143"/>
            <a:ext cx="613694" cy="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1B9587B-C9D9-334D-A393-E52A5166940A}"/>
              </a:ext>
            </a:extLst>
          </p:cNvPr>
          <p:cNvCxnSpPr>
            <a:cxnSpLocks/>
            <a:stCxn id="80" idx="2"/>
            <a:endCxn id="96" idx="6"/>
          </p:cNvCxnSpPr>
          <p:nvPr/>
        </p:nvCxnSpPr>
        <p:spPr>
          <a:xfrm flipH="1">
            <a:off x="2627464" y="3464759"/>
            <a:ext cx="613694" cy="5778"/>
          </a:xfrm>
          <a:prstGeom prst="line">
            <a:avLst/>
          </a:prstGeom>
        </p:spPr>
        <p:style>
          <a:lnRef idx="1">
            <a:schemeClr val="accent1"/>
          </a:lnRef>
          <a:fillRef idx="0">
            <a:schemeClr val="accent1"/>
          </a:fillRef>
          <a:effectRef idx="0">
            <a:schemeClr val="accent1"/>
          </a:effectRef>
          <a:fontRef idx="minor">
            <a:schemeClr val="tx1"/>
          </a:fontRef>
        </p:style>
      </p:cxnSp>
      <p:sp>
        <p:nvSpPr>
          <p:cNvPr id="126" name="Oval 125">
            <a:extLst>
              <a:ext uri="{FF2B5EF4-FFF2-40B4-BE49-F238E27FC236}">
                <a16:creationId xmlns:a16="http://schemas.microsoft.com/office/drawing/2014/main" id="{B0B545EB-7465-F041-AA93-B55887490BDA}"/>
              </a:ext>
            </a:extLst>
          </p:cNvPr>
          <p:cNvSpPr/>
          <p:nvPr/>
        </p:nvSpPr>
        <p:spPr>
          <a:xfrm>
            <a:off x="4742978" y="2906171"/>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27" name="Straight Connector 126">
            <a:extLst>
              <a:ext uri="{FF2B5EF4-FFF2-40B4-BE49-F238E27FC236}">
                <a16:creationId xmlns:a16="http://schemas.microsoft.com/office/drawing/2014/main" id="{1A66BE83-923A-2F41-A37E-7FFC9E286A40}"/>
              </a:ext>
            </a:extLst>
          </p:cNvPr>
          <p:cNvCxnSpPr>
            <a:cxnSpLocks/>
            <a:stCxn id="126" idx="4"/>
            <a:endCxn id="130" idx="0"/>
          </p:cNvCxnSpPr>
          <p:nvPr/>
        </p:nvCxnSpPr>
        <p:spPr>
          <a:xfrm>
            <a:off x="4941575" y="3303364"/>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DC8DB91-F13E-B148-BE86-1F3964479547}"/>
              </a:ext>
            </a:extLst>
          </p:cNvPr>
          <p:cNvCxnSpPr>
            <a:cxnSpLocks/>
            <a:stCxn id="131" idx="3"/>
            <a:endCxn id="130" idx="6"/>
          </p:cNvCxnSpPr>
          <p:nvPr/>
        </p:nvCxnSpPr>
        <p:spPr>
          <a:xfrm flipH="1">
            <a:off x="5144782" y="3556386"/>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FAE2DCA-E6DF-8141-A93E-629786BF0BF4}"/>
              </a:ext>
            </a:extLst>
          </p:cNvPr>
          <p:cNvCxnSpPr>
            <a:cxnSpLocks/>
            <a:stCxn id="131" idx="1"/>
            <a:endCxn id="126" idx="6"/>
          </p:cNvCxnSpPr>
          <p:nvPr/>
        </p:nvCxnSpPr>
        <p:spPr>
          <a:xfrm flipH="1" flipV="1">
            <a:off x="5140171" y="3104768"/>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8B922DB3-1B9D-E849-847A-07E222B35B4F}"/>
              </a:ext>
            </a:extLst>
          </p:cNvPr>
          <p:cNvSpPr/>
          <p:nvPr/>
        </p:nvSpPr>
        <p:spPr>
          <a:xfrm>
            <a:off x="4747589" y="3577787"/>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1" name="Oval 130">
            <a:extLst>
              <a:ext uri="{FF2B5EF4-FFF2-40B4-BE49-F238E27FC236}">
                <a16:creationId xmlns:a16="http://schemas.microsoft.com/office/drawing/2014/main" id="{CF0E3B8D-B042-C049-BF48-6A043CFAE0B8}"/>
              </a:ext>
            </a:extLst>
          </p:cNvPr>
          <p:cNvSpPr/>
          <p:nvPr/>
        </p:nvSpPr>
        <p:spPr>
          <a:xfrm>
            <a:off x="5396021" y="3217361"/>
            <a:ext cx="444858"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out</a:t>
            </a:r>
          </a:p>
        </p:txBody>
      </p:sp>
      <p:cxnSp>
        <p:nvCxnSpPr>
          <p:cNvPr id="132" name="Straight Connector 131">
            <a:extLst>
              <a:ext uri="{FF2B5EF4-FFF2-40B4-BE49-F238E27FC236}">
                <a16:creationId xmlns:a16="http://schemas.microsoft.com/office/drawing/2014/main" id="{DBA41A5B-99E7-C043-951F-FE1B3BC94288}"/>
              </a:ext>
            </a:extLst>
          </p:cNvPr>
          <p:cNvCxnSpPr>
            <a:cxnSpLocks/>
            <a:endCxn id="131" idx="6"/>
          </p:cNvCxnSpPr>
          <p:nvPr/>
        </p:nvCxnSpPr>
        <p:spPr>
          <a:xfrm flipH="1">
            <a:off x="5840879" y="3415957"/>
            <a:ext cx="330318" cy="1"/>
          </a:xfrm>
          <a:prstGeom prst="line">
            <a:avLst/>
          </a:prstGeom>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528CCC59-10CB-C145-ADB0-5B293440AD6C}"/>
              </a:ext>
            </a:extLst>
          </p:cNvPr>
          <p:cNvSpPr/>
          <p:nvPr/>
        </p:nvSpPr>
        <p:spPr>
          <a:xfrm>
            <a:off x="3903772" y="3577787"/>
            <a:ext cx="397193" cy="397193"/>
          </a:xfrm>
          <a:prstGeom prst="ellipse">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In 3</a:t>
            </a:r>
          </a:p>
        </p:txBody>
      </p:sp>
      <p:cxnSp>
        <p:nvCxnSpPr>
          <p:cNvPr id="134" name="Straight Connector 133">
            <a:extLst>
              <a:ext uri="{FF2B5EF4-FFF2-40B4-BE49-F238E27FC236}">
                <a16:creationId xmlns:a16="http://schemas.microsoft.com/office/drawing/2014/main" id="{5800C4E8-4FA3-7F42-882E-CF69AEF3AC7B}"/>
              </a:ext>
            </a:extLst>
          </p:cNvPr>
          <p:cNvCxnSpPr>
            <a:cxnSpLocks/>
            <a:stCxn id="130" idx="2"/>
            <a:endCxn id="133" idx="6"/>
          </p:cNvCxnSpPr>
          <p:nvPr/>
        </p:nvCxnSpPr>
        <p:spPr>
          <a:xfrm flipH="1">
            <a:off x="4300965" y="3776384"/>
            <a:ext cx="446624" cy="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Content Placeholder 2">
            <a:extLst>
              <a:ext uri="{FF2B5EF4-FFF2-40B4-BE49-F238E27FC236}">
                <a16:creationId xmlns:a16="http://schemas.microsoft.com/office/drawing/2014/main" id="{01777EA4-9985-504E-8320-C4F2C807FB06}"/>
              </a:ext>
            </a:extLst>
          </p:cNvPr>
          <p:cNvSpPr txBox="1">
            <a:spLocks/>
          </p:cNvSpPr>
          <p:nvPr/>
        </p:nvSpPr>
        <p:spPr>
          <a:xfrm>
            <a:off x="6428490" y="4893738"/>
            <a:ext cx="4172215" cy="1546297"/>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1600" dirty="0">
              <a:solidFill>
                <a:schemeClr val="tx1">
                  <a:lumMod val="95000"/>
                </a:schemeClr>
              </a:solidFill>
            </a:endParaRPr>
          </a:p>
        </p:txBody>
      </p:sp>
      <p:sp>
        <p:nvSpPr>
          <p:cNvPr id="136" name="Oval 135">
            <a:extLst>
              <a:ext uri="{FF2B5EF4-FFF2-40B4-BE49-F238E27FC236}">
                <a16:creationId xmlns:a16="http://schemas.microsoft.com/office/drawing/2014/main" id="{11419ED9-6D42-2944-917F-BACE0C79B04C}"/>
              </a:ext>
            </a:extLst>
          </p:cNvPr>
          <p:cNvSpPr/>
          <p:nvPr/>
        </p:nvSpPr>
        <p:spPr>
          <a:xfrm>
            <a:off x="7563077" y="4949162"/>
            <a:ext cx="397193"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137" name="Straight Connector 136">
            <a:extLst>
              <a:ext uri="{FF2B5EF4-FFF2-40B4-BE49-F238E27FC236}">
                <a16:creationId xmlns:a16="http://schemas.microsoft.com/office/drawing/2014/main" id="{73D6785D-ABEC-694E-9F19-28F040148B49}"/>
              </a:ext>
            </a:extLst>
          </p:cNvPr>
          <p:cNvCxnSpPr>
            <a:cxnSpLocks/>
            <a:stCxn id="136" idx="4"/>
            <a:endCxn id="140" idx="0"/>
          </p:cNvCxnSpPr>
          <p:nvPr/>
        </p:nvCxnSpPr>
        <p:spPr>
          <a:xfrm>
            <a:off x="7761674" y="5346355"/>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7BD49C-5004-9A47-B6CB-41E829D0A6B1}"/>
              </a:ext>
            </a:extLst>
          </p:cNvPr>
          <p:cNvCxnSpPr>
            <a:cxnSpLocks/>
            <a:stCxn id="141" idx="3"/>
            <a:endCxn id="140" idx="6"/>
          </p:cNvCxnSpPr>
          <p:nvPr/>
        </p:nvCxnSpPr>
        <p:spPr>
          <a:xfrm flipH="1">
            <a:off x="7964881" y="5599377"/>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8ADFE4-BE2F-0B4D-B1C5-F5C3839A2A91}"/>
              </a:ext>
            </a:extLst>
          </p:cNvPr>
          <p:cNvCxnSpPr>
            <a:cxnSpLocks/>
            <a:stCxn id="141" idx="1"/>
            <a:endCxn id="136" idx="6"/>
          </p:cNvCxnSpPr>
          <p:nvPr/>
        </p:nvCxnSpPr>
        <p:spPr>
          <a:xfrm flipH="1" flipV="1">
            <a:off x="7960270" y="5147759"/>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0F550C4B-618E-3842-85CD-D7A74801A6E6}"/>
              </a:ext>
            </a:extLst>
          </p:cNvPr>
          <p:cNvSpPr/>
          <p:nvPr/>
        </p:nvSpPr>
        <p:spPr>
          <a:xfrm>
            <a:off x="7567688" y="5620778"/>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sp>
        <p:nvSpPr>
          <p:cNvPr id="141" name="Oval 140">
            <a:extLst>
              <a:ext uri="{FF2B5EF4-FFF2-40B4-BE49-F238E27FC236}">
                <a16:creationId xmlns:a16="http://schemas.microsoft.com/office/drawing/2014/main" id="{C462F96D-5D82-5540-B5AA-DBBD5325B39B}"/>
              </a:ext>
            </a:extLst>
          </p:cNvPr>
          <p:cNvSpPr/>
          <p:nvPr/>
        </p:nvSpPr>
        <p:spPr>
          <a:xfrm>
            <a:off x="8216120" y="5260352"/>
            <a:ext cx="444858"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42" name="Straight Connector 141">
            <a:extLst>
              <a:ext uri="{FF2B5EF4-FFF2-40B4-BE49-F238E27FC236}">
                <a16:creationId xmlns:a16="http://schemas.microsoft.com/office/drawing/2014/main" id="{6EE9E4BB-F4D2-E145-99C9-33DC24A390B6}"/>
              </a:ext>
            </a:extLst>
          </p:cNvPr>
          <p:cNvCxnSpPr>
            <a:cxnSpLocks/>
            <a:stCxn id="148" idx="2"/>
            <a:endCxn id="141" idx="6"/>
          </p:cNvCxnSpPr>
          <p:nvPr/>
        </p:nvCxnSpPr>
        <p:spPr>
          <a:xfrm flipH="1" flipV="1">
            <a:off x="8660978" y="5458949"/>
            <a:ext cx="408530" cy="435"/>
          </a:xfrm>
          <a:prstGeom prst="line">
            <a:avLst/>
          </a:prstGeom>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5DC36792-E4FD-BE41-97C1-87AEDB9F8584}"/>
              </a:ext>
            </a:extLst>
          </p:cNvPr>
          <p:cNvSpPr/>
          <p:nvPr/>
        </p:nvSpPr>
        <p:spPr>
          <a:xfrm>
            <a:off x="6552190" y="4954940"/>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sp>
        <p:nvSpPr>
          <p:cNvPr id="144" name="Oval 143">
            <a:extLst>
              <a:ext uri="{FF2B5EF4-FFF2-40B4-BE49-F238E27FC236}">
                <a16:creationId xmlns:a16="http://schemas.microsoft.com/office/drawing/2014/main" id="{4FEFBCF6-9547-E744-82A2-5B5DE14B4425}"/>
              </a:ext>
            </a:extLst>
          </p:cNvPr>
          <p:cNvSpPr/>
          <p:nvPr/>
        </p:nvSpPr>
        <p:spPr>
          <a:xfrm>
            <a:off x="6556801" y="5626556"/>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45" name="Straight Connector 144">
            <a:extLst>
              <a:ext uri="{FF2B5EF4-FFF2-40B4-BE49-F238E27FC236}">
                <a16:creationId xmlns:a16="http://schemas.microsoft.com/office/drawing/2014/main" id="{C539DFB5-0FE6-9C40-A56C-A12C3CC56E4D}"/>
              </a:ext>
            </a:extLst>
          </p:cNvPr>
          <p:cNvCxnSpPr>
            <a:cxnSpLocks/>
            <a:stCxn id="136" idx="2"/>
            <a:endCxn id="143" idx="6"/>
          </p:cNvCxnSpPr>
          <p:nvPr/>
        </p:nvCxnSpPr>
        <p:spPr>
          <a:xfrm flipH="1">
            <a:off x="6949383" y="5147759"/>
            <a:ext cx="613694" cy="57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29EE81F-0DA7-5B4D-AB29-09031448B52C}"/>
              </a:ext>
            </a:extLst>
          </p:cNvPr>
          <p:cNvCxnSpPr>
            <a:cxnSpLocks/>
            <a:stCxn id="140" idx="2"/>
            <a:endCxn id="144" idx="6"/>
          </p:cNvCxnSpPr>
          <p:nvPr/>
        </p:nvCxnSpPr>
        <p:spPr>
          <a:xfrm flipH="1">
            <a:off x="6953994" y="5819375"/>
            <a:ext cx="613694" cy="5778"/>
          </a:xfrm>
          <a:prstGeom prst="line">
            <a:avLst/>
          </a:prstGeom>
        </p:spPr>
        <p:style>
          <a:lnRef idx="1">
            <a:schemeClr val="accent1"/>
          </a:lnRef>
          <a:fillRef idx="0">
            <a:schemeClr val="accent1"/>
          </a:fillRef>
          <a:effectRef idx="0">
            <a:schemeClr val="accent1"/>
          </a:effectRef>
          <a:fontRef idx="minor">
            <a:schemeClr val="tx1"/>
          </a:fontRef>
        </p:style>
      </p:cxnSp>
      <p:sp>
        <p:nvSpPr>
          <p:cNvPr id="147" name="Content Placeholder 2">
            <a:extLst>
              <a:ext uri="{FF2B5EF4-FFF2-40B4-BE49-F238E27FC236}">
                <a16:creationId xmlns:a16="http://schemas.microsoft.com/office/drawing/2014/main" id="{262FA7C1-7140-E441-B24E-3E19A9B31F6D}"/>
              </a:ext>
            </a:extLst>
          </p:cNvPr>
          <p:cNvSpPr txBox="1">
            <a:spLocks/>
          </p:cNvSpPr>
          <p:nvPr/>
        </p:nvSpPr>
        <p:spPr>
          <a:xfrm>
            <a:off x="6428491" y="4575105"/>
            <a:ext cx="4172214" cy="280391"/>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b="1" i="1" u="sng" dirty="0">
                <a:solidFill>
                  <a:schemeClr val="tx1">
                    <a:lumMod val="95000"/>
                  </a:schemeClr>
                </a:solidFill>
              </a:rPr>
              <a:t>Example 2</a:t>
            </a:r>
            <a:r>
              <a:rPr lang="en-US" sz="1400" dirty="0">
                <a:solidFill>
                  <a:schemeClr val="tx1">
                    <a:lumMod val="95000"/>
                  </a:schemeClr>
                </a:solidFill>
              </a:rPr>
              <a:t>: False / False / False</a:t>
            </a:r>
          </a:p>
        </p:txBody>
      </p:sp>
      <p:sp>
        <p:nvSpPr>
          <p:cNvPr id="148" name="Oval 147">
            <a:extLst>
              <a:ext uri="{FF2B5EF4-FFF2-40B4-BE49-F238E27FC236}">
                <a16:creationId xmlns:a16="http://schemas.microsoft.com/office/drawing/2014/main" id="{1ED3FA2E-1C68-DB4F-87F0-B6A94D3FF60B}"/>
              </a:ext>
            </a:extLst>
          </p:cNvPr>
          <p:cNvSpPr/>
          <p:nvPr/>
        </p:nvSpPr>
        <p:spPr>
          <a:xfrm>
            <a:off x="9069508" y="5260787"/>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cxnSp>
        <p:nvCxnSpPr>
          <p:cNvPr id="149" name="Straight Connector 148">
            <a:extLst>
              <a:ext uri="{FF2B5EF4-FFF2-40B4-BE49-F238E27FC236}">
                <a16:creationId xmlns:a16="http://schemas.microsoft.com/office/drawing/2014/main" id="{A7450BEB-3ADC-6446-B2BF-A796A2CA3314}"/>
              </a:ext>
            </a:extLst>
          </p:cNvPr>
          <p:cNvCxnSpPr>
            <a:cxnSpLocks/>
            <a:stCxn id="148" idx="4"/>
            <a:endCxn id="152" idx="0"/>
          </p:cNvCxnSpPr>
          <p:nvPr/>
        </p:nvCxnSpPr>
        <p:spPr>
          <a:xfrm>
            <a:off x="9268105" y="5657980"/>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00E3A3-D065-104C-BE95-560290467FC5}"/>
              </a:ext>
            </a:extLst>
          </p:cNvPr>
          <p:cNvCxnSpPr>
            <a:cxnSpLocks/>
            <a:stCxn id="153" idx="3"/>
            <a:endCxn id="152" idx="6"/>
          </p:cNvCxnSpPr>
          <p:nvPr/>
        </p:nvCxnSpPr>
        <p:spPr>
          <a:xfrm flipH="1">
            <a:off x="9471312" y="5911002"/>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17BEA95-EAD7-F642-9101-26A68CB55B57}"/>
              </a:ext>
            </a:extLst>
          </p:cNvPr>
          <p:cNvCxnSpPr>
            <a:cxnSpLocks/>
            <a:stCxn id="153" idx="1"/>
            <a:endCxn id="148" idx="6"/>
          </p:cNvCxnSpPr>
          <p:nvPr/>
        </p:nvCxnSpPr>
        <p:spPr>
          <a:xfrm flipH="1" flipV="1">
            <a:off x="9466701" y="5459384"/>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7A97675C-2354-364A-BB09-ADED1B978199}"/>
              </a:ext>
            </a:extLst>
          </p:cNvPr>
          <p:cNvSpPr/>
          <p:nvPr/>
        </p:nvSpPr>
        <p:spPr>
          <a:xfrm>
            <a:off x="9074119" y="5932403"/>
            <a:ext cx="397193"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sp>
        <p:nvSpPr>
          <p:cNvPr id="153" name="Oval 152">
            <a:extLst>
              <a:ext uri="{FF2B5EF4-FFF2-40B4-BE49-F238E27FC236}">
                <a16:creationId xmlns:a16="http://schemas.microsoft.com/office/drawing/2014/main" id="{AC3528B9-E5F6-8141-830D-EFC3EBF1ACBB}"/>
              </a:ext>
            </a:extLst>
          </p:cNvPr>
          <p:cNvSpPr/>
          <p:nvPr/>
        </p:nvSpPr>
        <p:spPr>
          <a:xfrm>
            <a:off x="9722551" y="5571977"/>
            <a:ext cx="444858"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54" name="Straight Connector 153">
            <a:extLst>
              <a:ext uri="{FF2B5EF4-FFF2-40B4-BE49-F238E27FC236}">
                <a16:creationId xmlns:a16="http://schemas.microsoft.com/office/drawing/2014/main" id="{E089294C-EC62-844C-8BB3-B24D95AF25BF}"/>
              </a:ext>
            </a:extLst>
          </p:cNvPr>
          <p:cNvCxnSpPr>
            <a:cxnSpLocks/>
            <a:endCxn id="153" idx="6"/>
          </p:cNvCxnSpPr>
          <p:nvPr/>
        </p:nvCxnSpPr>
        <p:spPr>
          <a:xfrm flipH="1">
            <a:off x="10167409" y="5770573"/>
            <a:ext cx="330318" cy="1"/>
          </a:xfrm>
          <a:prstGeom prst="line">
            <a:avLst/>
          </a:prstGeom>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BB423F3D-E703-0943-868F-F262BC97BD71}"/>
              </a:ext>
            </a:extLst>
          </p:cNvPr>
          <p:cNvSpPr/>
          <p:nvPr/>
        </p:nvSpPr>
        <p:spPr>
          <a:xfrm>
            <a:off x="8230302" y="5932403"/>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56" name="Straight Connector 155">
            <a:extLst>
              <a:ext uri="{FF2B5EF4-FFF2-40B4-BE49-F238E27FC236}">
                <a16:creationId xmlns:a16="http://schemas.microsoft.com/office/drawing/2014/main" id="{6F31C067-07ED-A14C-BAF2-E27AE81EF9F9}"/>
              </a:ext>
            </a:extLst>
          </p:cNvPr>
          <p:cNvCxnSpPr>
            <a:cxnSpLocks/>
            <a:stCxn id="152" idx="2"/>
            <a:endCxn id="155" idx="6"/>
          </p:cNvCxnSpPr>
          <p:nvPr/>
        </p:nvCxnSpPr>
        <p:spPr>
          <a:xfrm flipH="1">
            <a:off x="8627495" y="6131000"/>
            <a:ext cx="4466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02888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50497"/>
                <a:ext cx="9905998" cy="695377"/>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m:t>
                      </m:r>
                      <m:r>
                        <a:rPr lang="en-US" b="0" i="1" smtClean="0">
                          <a:latin typeface="Cambria Math" panose="02040503050406030204" pitchFamily="18" charset="0"/>
                        </a:rPr>
                        <m:t>𝑆𝐴𝑇</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𝑝</m:t>
                          </m:r>
                        </m:sub>
                      </m:sSub>
                      <m:r>
                        <a:rPr lang="en-US" b="0" i="1" smtClean="0">
                          <a:latin typeface="Cambria Math" panose="02040503050406030204" pitchFamily="18" charset="0"/>
                        </a:rPr>
                        <m:t>3</m:t>
                      </m:r>
                      <m:r>
                        <a:rPr lang="en-US" b="0" i="1" smtClean="0">
                          <a:latin typeface="Cambria Math" panose="02040503050406030204" pitchFamily="18" charset="0"/>
                        </a:rPr>
                        <m:t>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50497"/>
                <a:ext cx="9905998" cy="695377"/>
              </a:xfrm>
              <a:blipFill>
                <a:blip r:embed="rId2"/>
                <a:stretch>
                  <a:fillRect b="-53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Content Placeholder 2">
                <a:extLst>
                  <a:ext uri="{FF2B5EF4-FFF2-40B4-BE49-F238E27FC236}">
                    <a16:creationId xmlns:a16="http://schemas.microsoft.com/office/drawing/2014/main" id="{3A4FEE7E-EBFB-5E40-9644-716490691FB8}"/>
                  </a:ext>
                </a:extLst>
              </p:cNvPr>
              <p:cNvSpPr txBox="1">
                <a:spLocks/>
              </p:cNvSpPr>
              <p:nvPr/>
            </p:nvSpPr>
            <p:spPr>
              <a:xfrm>
                <a:off x="1089256" y="789211"/>
                <a:ext cx="4696288" cy="630318"/>
              </a:xfrm>
              <a:prstGeom prst="rect">
                <a:avLst/>
              </a:prstGeom>
              <a:noFill/>
              <a:ln>
                <a:solidFill>
                  <a:schemeClr val="accent1"/>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tx1">
                              <a:lumMod val="95000"/>
                            </a:schemeClr>
                          </a:solidFill>
                          <a:latin typeface="Cambria Math" panose="02040503050406030204" pitchFamily="18" charset="0"/>
                        </a:rPr>
                        <m:t>𝜃</m:t>
                      </m:r>
                      <m:r>
                        <a:rPr lang="en-US" b="0" i="1" smtClean="0">
                          <a:solidFill>
                            <a:schemeClr val="tx1">
                              <a:lumMod val="95000"/>
                            </a:schemeClr>
                          </a:solidFill>
                          <a:latin typeface="Cambria Math" panose="02040503050406030204" pitchFamily="18" charset="0"/>
                        </a:rPr>
                        <m:t>=</m:t>
                      </m:r>
                      <m:d>
                        <m:dPr>
                          <m:ctrlPr>
                            <a:rPr lang="en-US" b="0" i="1" smtClean="0">
                              <a:solidFill>
                                <a:schemeClr val="tx1">
                                  <a:lumMod val="95000"/>
                                </a:schemeClr>
                              </a:solidFill>
                              <a:latin typeface="Cambria Math" panose="02040503050406030204" pitchFamily="18" charset="0"/>
                            </a:rPr>
                          </m:ctrlPr>
                        </m:dPr>
                        <m:e>
                          <m:r>
                            <a:rPr lang="en-US" b="0" i="1" smtClean="0">
                              <a:solidFill>
                                <a:schemeClr val="tx1">
                                  <a:lumMod val="95000"/>
                                </a:schemeClr>
                              </a:solidFill>
                              <a:latin typeface="Cambria Math" panose="02040503050406030204" pitchFamily="18" charset="0"/>
                            </a:rPr>
                            <m:t>𝑢</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𝑤</m:t>
                          </m:r>
                        </m:e>
                      </m:d>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𝑣</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𝑥</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𝑦</m:t>
                      </m:r>
                      <m:r>
                        <a:rPr lang="en-US" b="0" i="1" smtClean="0">
                          <a:solidFill>
                            <a:schemeClr val="tx1">
                              <a:lumMod val="95000"/>
                            </a:schemeClr>
                          </a:solidFill>
                          <a:latin typeface="Cambria Math" panose="02040503050406030204" pitchFamily="18" charset="0"/>
                        </a:rPr>
                        <m:t>)</m:t>
                      </m:r>
                    </m:oMath>
                  </m:oMathPara>
                </a14:m>
                <a:endParaRPr lang="en-US" dirty="0">
                  <a:solidFill>
                    <a:schemeClr val="tx1">
                      <a:lumMod val="95000"/>
                    </a:schemeClr>
                  </a:solidFill>
                </a:endParaRPr>
              </a:p>
            </p:txBody>
          </p:sp>
        </mc:Choice>
        <mc:Fallback xmlns="">
          <p:sp>
            <p:nvSpPr>
              <p:cNvPr id="37" name="Content Placeholder 2">
                <a:extLst>
                  <a:ext uri="{FF2B5EF4-FFF2-40B4-BE49-F238E27FC236}">
                    <a16:creationId xmlns:a16="http://schemas.microsoft.com/office/drawing/2014/main" id="{3A4FEE7E-EBFB-5E40-9644-716490691FB8}"/>
                  </a:ext>
                </a:extLst>
              </p:cNvPr>
              <p:cNvSpPr txBox="1">
                <a:spLocks noRot="1" noChangeAspect="1" noMove="1" noResize="1" noEditPoints="1" noAdjustHandles="1" noChangeArrowheads="1" noChangeShapeType="1" noTextEdit="1"/>
              </p:cNvSpPr>
              <p:nvPr/>
            </p:nvSpPr>
            <p:spPr>
              <a:xfrm>
                <a:off x="1089256" y="789211"/>
                <a:ext cx="4696288" cy="630318"/>
              </a:xfrm>
              <a:prstGeom prst="rect">
                <a:avLst/>
              </a:prstGeom>
              <a:blipFill>
                <a:blip r:embed="rId3"/>
                <a:stretch>
                  <a:fillRect/>
                </a:stretch>
              </a:blipFill>
              <a:ln>
                <a:solidFill>
                  <a:schemeClr val="accent1"/>
                </a:solidFill>
              </a:ln>
            </p:spPr>
            <p:txBody>
              <a:bodyPr/>
              <a:lstStyle/>
              <a:p>
                <a:r>
                  <a:rPr lang="en-US">
                    <a:noFill/>
                  </a:rPr>
                  <a:t> </a:t>
                </a:r>
              </a:p>
            </p:txBody>
          </p:sp>
        </mc:Fallback>
      </mc:AlternateContent>
      <p:sp>
        <p:nvSpPr>
          <p:cNvPr id="38" name="Oval 37">
            <a:extLst>
              <a:ext uri="{FF2B5EF4-FFF2-40B4-BE49-F238E27FC236}">
                <a16:creationId xmlns:a16="http://schemas.microsoft.com/office/drawing/2014/main" id="{3FEA861B-AAE0-9747-9133-793334A5D7B1}"/>
              </a:ext>
            </a:extLst>
          </p:cNvPr>
          <p:cNvSpPr/>
          <p:nvPr/>
        </p:nvSpPr>
        <p:spPr>
          <a:xfrm>
            <a:off x="5133460" y="2798374"/>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41" name="Straight Connector 40">
            <a:extLst>
              <a:ext uri="{FF2B5EF4-FFF2-40B4-BE49-F238E27FC236}">
                <a16:creationId xmlns:a16="http://schemas.microsoft.com/office/drawing/2014/main" id="{4629004D-838F-6147-841C-1AF8333CA8B9}"/>
              </a:ext>
            </a:extLst>
          </p:cNvPr>
          <p:cNvCxnSpPr>
            <a:cxnSpLocks/>
            <a:stCxn id="38" idx="4"/>
            <a:endCxn id="64" idx="0"/>
          </p:cNvCxnSpPr>
          <p:nvPr/>
        </p:nvCxnSpPr>
        <p:spPr>
          <a:xfrm>
            <a:off x="5332057" y="3195567"/>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BD90386-7E5A-DA48-83CF-EE364635BE18}"/>
              </a:ext>
            </a:extLst>
          </p:cNvPr>
          <p:cNvCxnSpPr>
            <a:cxnSpLocks/>
            <a:stCxn id="65" idx="3"/>
            <a:endCxn id="64" idx="6"/>
          </p:cNvCxnSpPr>
          <p:nvPr/>
        </p:nvCxnSpPr>
        <p:spPr>
          <a:xfrm flipH="1">
            <a:off x="5535264" y="3448589"/>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8AEEE24-94EC-954B-A0E2-268B7E9FC0CB}"/>
              </a:ext>
            </a:extLst>
          </p:cNvPr>
          <p:cNvCxnSpPr>
            <a:cxnSpLocks/>
            <a:stCxn id="65" idx="1"/>
            <a:endCxn id="38" idx="6"/>
          </p:cNvCxnSpPr>
          <p:nvPr/>
        </p:nvCxnSpPr>
        <p:spPr>
          <a:xfrm flipH="1" flipV="1">
            <a:off x="5530653" y="2996971"/>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D7F6B5DA-5EF5-CD49-BBE6-F0974422D33F}"/>
              </a:ext>
            </a:extLst>
          </p:cNvPr>
          <p:cNvSpPr/>
          <p:nvPr/>
        </p:nvSpPr>
        <p:spPr>
          <a:xfrm>
            <a:off x="5138071" y="3469990"/>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sp>
        <p:nvSpPr>
          <p:cNvPr id="65" name="Oval 64">
            <a:extLst>
              <a:ext uri="{FF2B5EF4-FFF2-40B4-BE49-F238E27FC236}">
                <a16:creationId xmlns:a16="http://schemas.microsoft.com/office/drawing/2014/main" id="{53735A6F-F65E-8744-BD40-2CB9F36FA48A}"/>
              </a:ext>
            </a:extLst>
          </p:cNvPr>
          <p:cNvSpPr/>
          <p:nvPr/>
        </p:nvSpPr>
        <p:spPr>
          <a:xfrm>
            <a:off x="5786503" y="3109564"/>
            <a:ext cx="444858"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66" name="Straight Connector 65">
            <a:extLst>
              <a:ext uri="{FF2B5EF4-FFF2-40B4-BE49-F238E27FC236}">
                <a16:creationId xmlns:a16="http://schemas.microsoft.com/office/drawing/2014/main" id="{51DBB513-E386-3249-8CF6-549EA7A9CBE1}"/>
              </a:ext>
            </a:extLst>
          </p:cNvPr>
          <p:cNvCxnSpPr>
            <a:cxnSpLocks/>
            <a:stCxn id="56" idx="2"/>
            <a:endCxn id="65" idx="6"/>
          </p:cNvCxnSpPr>
          <p:nvPr/>
        </p:nvCxnSpPr>
        <p:spPr>
          <a:xfrm flipH="1" flipV="1">
            <a:off x="6231361" y="3308161"/>
            <a:ext cx="408530" cy="435"/>
          </a:xfrm>
          <a:prstGeom prst="line">
            <a:avLst/>
          </a:prstGeom>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CC2080DE-DB5D-9441-95A6-F1462E619581}"/>
              </a:ext>
            </a:extLst>
          </p:cNvPr>
          <p:cNvSpPr txBox="1">
            <a:spLocks/>
          </p:cNvSpPr>
          <p:nvPr/>
        </p:nvSpPr>
        <p:spPr>
          <a:xfrm>
            <a:off x="5724554" y="2599778"/>
            <a:ext cx="864864" cy="280391"/>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b="1" i="1" u="sng" dirty="0">
                <a:solidFill>
                  <a:schemeClr val="tx1">
                    <a:lumMod val="95000"/>
                  </a:schemeClr>
                </a:solidFill>
              </a:rPr>
              <a:t>Clause 1</a:t>
            </a:r>
            <a:endParaRPr lang="en-US" sz="1400" dirty="0">
              <a:solidFill>
                <a:schemeClr val="tx1">
                  <a:lumMod val="95000"/>
                </a:schemeClr>
              </a:solidFill>
            </a:endParaRPr>
          </a:p>
        </p:txBody>
      </p:sp>
      <p:sp>
        <p:nvSpPr>
          <p:cNvPr id="56" name="Oval 55">
            <a:extLst>
              <a:ext uri="{FF2B5EF4-FFF2-40B4-BE49-F238E27FC236}">
                <a16:creationId xmlns:a16="http://schemas.microsoft.com/office/drawing/2014/main" id="{F90D1B3D-82FD-2B48-AFE0-C4AA6533E750}"/>
              </a:ext>
            </a:extLst>
          </p:cNvPr>
          <p:cNvSpPr/>
          <p:nvPr/>
        </p:nvSpPr>
        <p:spPr>
          <a:xfrm>
            <a:off x="6639891" y="3109999"/>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57" name="Straight Connector 56">
            <a:extLst>
              <a:ext uri="{FF2B5EF4-FFF2-40B4-BE49-F238E27FC236}">
                <a16:creationId xmlns:a16="http://schemas.microsoft.com/office/drawing/2014/main" id="{07C07252-E01E-7147-8819-2C37BC49C059}"/>
              </a:ext>
            </a:extLst>
          </p:cNvPr>
          <p:cNvCxnSpPr>
            <a:cxnSpLocks/>
            <a:stCxn id="56" idx="4"/>
            <a:endCxn id="60" idx="0"/>
          </p:cNvCxnSpPr>
          <p:nvPr/>
        </p:nvCxnSpPr>
        <p:spPr>
          <a:xfrm>
            <a:off x="6838488" y="3507192"/>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8CCC6B0-8CB7-684E-9644-1EFD889756AA}"/>
              </a:ext>
            </a:extLst>
          </p:cNvPr>
          <p:cNvCxnSpPr>
            <a:cxnSpLocks/>
            <a:stCxn id="61" idx="3"/>
            <a:endCxn id="60" idx="6"/>
          </p:cNvCxnSpPr>
          <p:nvPr/>
        </p:nvCxnSpPr>
        <p:spPr>
          <a:xfrm flipH="1">
            <a:off x="7041695" y="3760214"/>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21E2B69-7DDF-D146-9D91-71A1519105DB}"/>
              </a:ext>
            </a:extLst>
          </p:cNvPr>
          <p:cNvCxnSpPr>
            <a:cxnSpLocks/>
            <a:stCxn id="61" idx="1"/>
            <a:endCxn id="56" idx="6"/>
          </p:cNvCxnSpPr>
          <p:nvPr/>
        </p:nvCxnSpPr>
        <p:spPr>
          <a:xfrm flipH="1" flipV="1">
            <a:off x="7037084" y="3308596"/>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E89748E4-5F9B-7940-BF3E-E21928AEFE00}"/>
              </a:ext>
            </a:extLst>
          </p:cNvPr>
          <p:cNvSpPr/>
          <p:nvPr/>
        </p:nvSpPr>
        <p:spPr>
          <a:xfrm>
            <a:off x="6644502" y="3781615"/>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sp>
        <p:nvSpPr>
          <p:cNvPr id="61" name="Oval 60">
            <a:extLst>
              <a:ext uri="{FF2B5EF4-FFF2-40B4-BE49-F238E27FC236}">
                <a16:creationId xmlns:a16="http://schemas.microsoft.com/office/drawing/2014/main" id="{8CB46C03-48E2-F948-A5B8-DBA9F26355C7}"/>
              </a:ext>
            </a:extLst>
          </p:cNvPr>
          <p:cNvSpPr/>
          <p:nvPr/>
        </p:nvSpPr>
        <p:spPr>
          <a:xfrm>
            <a:off x="7292934" y="3421189"/>
            <a:ext cx="444858"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sp>
        <p:nvSpPr>
          <p:cNvPr id="136" name="Oval 135">
            <a:extLst>
              <a:ext uri="{FF2B5EF4-FFF2-40B4-BE49-F238E27FC236}">
                <a16:creationId xmlns:a16="http://schemas.microsoft.com/office/drawing/2014/main" id="{11419ED9-6D42-2944-917F-BACE0C79B04C}"/>
              </a:ext>
            </a:extLst>
          </p:cNvPr>
          <p:cNvSpPr/>
          <p:nvPr/>
        </p:nvSpPr>
        <p:spPr>
          <a:xfrm>
            <a:off x="5409359" y="5169474"/>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37" name="Straight Connector 136">
            <a:extLst>
              <a:ext uri="{FF2B5EF4-FFF2-40B4-BE49-F238E27FC236}">
                <a16:creationId xmlns:a16="http://schemas.microsoft.com/office/drawing/2014/main" id="{73D6785D-ABEC-694E-9F19-28F040148B49}"/>
              </a:ext>
            </a:extLst>
          </p:cNvPr>
          <p:cNvCxnSpPr>
            <a:cxnSpLocks/>
            <a:stCxn id="136" idx="4"/>
            <a:endCxn id="140" idx="0"/>
          </p:cNvCxnSpPr>
          <p:nvPr/>
        </p:nvCxnSpPr>
        <p:spPr>
          <a:xfrm>
            <a:off x="5607956" y="5566667"/>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F7BD49C-5004-9A47-B6CB-41E829D0A6B1}"/>
              </a:ext>
            </a:extLst>
          </p:cNvPr>
          <p:cNvCxnSpPr>
            <a:cxnSpLocks/>
            <a:stCxn id="141" idx="3"/>
            <a:endCxn id="140" idx="6"/>
          </p:cNvCxnSpPr>
          <p:nvPr/>
        </p:nvCxnSpPr>
        <p:spPr>
          <a:xfrm flipH="1">
            <a:off x="5811163" y="5819689"/>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868ADFE4-BE2F-0B4D-B1C5-F5C3839A2A91}"/>
              </a:ext>
            </a:extLst>
          </p:cNvPr>
          <p:cNvCxnSpPr>
            <a:cxnSpLocks/>
            <a:stCxn id="141" idx="1"/>
            <a:endCxn id="136" idx="6"/>
          </p:cNvCxnSpPr>
          <p:nvPr/>
        </p:nvCxnSpPr>
        <p:spPr>
          <a:xfrm flipH="1" flipV="1">
            <a:off x="5806552" y="5368071"/>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140" name="Oval 139">
            <a:extLst>
              <a:ext uri="{FF2B5EF4-FFF2-40B4-BE49-F238E27FC236}">
                <a16:creationId xmlns:a16="http://schemas.microsoft.com/office/drawing/2014/main" id="{0F550C4B-618E-3842-85CD-D7A74801A6E6}"/>
              </a:ext>
            </a:extLst>
          </p:cNvPr>
          <p:cNvSpPr/>
          <p:nvPr/>
        </p:nvSpPr>
        <p:spPr>
          <a:xfrm>
            <a:off x="5413970" y="5841090"/>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sp>
        <p:nvSpPr>
          <p:cNvPr id="141" name="Oval 140">
            <a:extLst>
              <a:ext uri="{FF2B5EF4-FFF2-40B4-BE49-F238E27FC236}">
                <a16:creationId xmlns:a16="http://schemas.microsoft.com/office/drawing/2014/main" id="{C462F96D-5D82-5540-B5AA-DBBD5325B39B}"/>
              </a:ext>
            </a:extLst>
          </p:cNvPr>
          <p:cNvSpPr/>
          <p:nvPr/>
        </p:nvSpPr>
        <p:spPr>
          <a:xfrm>
            <a:off x="6062402" y="5480664"/>
            <a:ext cx="444858"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cxnSp>
        <p:nvCxnSpPr>
          <p:cNvPr id="142" name="Straight Connector 141">
            <a:extLst>
              <a:ext uri="{FF2B5EF4-FFF2-40B4-BE49-F238E27FC236}">
                <a16:creationId xmlns:a16="http://schemas.microsoft.com/office/drawing/2014/main" id="{6EE9E4BB-F4D2-E145-99C9-33DC24A390B6}"/>
              </a:ext>
            </a:extLst>
          </p:cNvPr>
          <p:cNvCxnSpPr>
            <a:cxnSpLocks/>
            <a:stCxn id="148" idx="2"/>
            <a:endCxn id="141" idx="6"/>
          </p:cNvCxnSpPr>
          <p:nvPr/>
        </p:nvCxnSpPr>
        <p:spPr>
          <a:xfrm flipH="1" flipV="1">
            <a:off x="6507260" y="5679261"/>
            <a:ext cx="408530" cy="435"/>
          </a:xfrm>
          <a:prstGeom prst="line">
            <a:avLst/>
          </a:prstGeom>
        </p:spPr>
        <p:style>
          <a:lnRef idx="1">
            <a:schemeClr val="accent1"/>
          </a:lnRef>
          <a:fillRef idx="0">
            <a:schemeClr val="accent1"/>
          </a:fillRef>
          <a:effectRef idx="0">
            <a:schemeClr val="accent1"/>
          </a:effectRef>
          <a:fontRef idx="minor">
            <a:schemeClr val="tx1"/>
          </a:fontRef>
        </p:style>
      </p:cxnSp>
      <p:sp>
        <p:nvSpPr>
          <p:cNvPr id="147" name="Content Placeholder 2">
            <a:extLst>
              <a:ext uri="{FF2B5EF4-FFF2-40B4-BE49-F238E27FC236}">
                <a16:creationId xmlns:a16="http://schemas.microsoft.com/office/drawing/2014/main" id="{262FA7C1-7140-E441-B24E-3E19A9B31F6D}"/>
              </a:ext>
            </a:extLst>
          </p:cNvPr>
          <p:cNvSpPr txBox="1">
            <a:spLocks/>
          </p:cNvSpPr>
          <p:nvPr/>
        </p:nvSpPr>
        <p:spPr>
          <a:xfrm>
            <a:off x="6200814" y="5024585"/>
            <a:ext cx="878154" cy="280391"/>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b="1" i="1" u="sng" dirty="0">
                <a:solidFill>
                  <a:schemeClr val="tx1">
                    <a:lumMod val="95000"/>
                  </a:schemeClr>
                </a:solidFill>
              </a:rPr>
              <a:t>Clause 2</a:t>
            </a:r>
            <a:endParaRPr lang="en-US" sz="1400" dirty="0">
              <a:solidFill>
                <a:schemeClr val="tx1">
                  <a:lumMod val="95000"/>
                </a:schemeClr>
              </a:solidFill>
            </a:endParaRPr>
          </a:p>
        </p:txBody>
      </p:sp>
      <p:sp>
        <p:nvSpPr>
          <p:cNvPr id="148" name="Oval 147">
            <a:extLst>
              <a:ext uri="{FF2B5EF4-FFF2-40B4-BE49-F238E27FC236}">
                <a16:creationId xmlns:a16="http://schemas.microsoft.com/office/drawing/2014/main" id="{1ED3FA2E-1C68-DB4F-87F0-B6A94D3FF60B}"/>
              </a:ext>
            </a:extLst>
          </p:cNvPr>
          <p:cNvSpPr/>
          <p:nvPr/>
        </p:nvSpPr>
        <p:spPr>
          <a:xfrm>
            <a:off x="6915790" y="5481099"/>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F</a:t>
            </a:r>
          </a:p>
        </p:txBody>
      </p:sp>
      <p:cxnSp>
        <p:nvCxnSpPr>
          <p:cNvPr id="149" name="Straight Connector 148">
            <a:extLst>
              <a:ext uri="{FF2B5EF4-FFF2-40B4-BE49-F238E27FC236}">
                <a16:creationId xmlns:a16="http://schemas.microsoft.com/office/drawing/2014/main" id="{A7450BEB-3ADC-6446-B2BF-A796A2CA3314}"/>
              </a:ext>
            </a:extLst>
          </p:cNvPr>
          <p:cNvCxnSpPr>
            <a:cxnSpLocks/>
            <a:stCxn id="148" idx="4"/>
            <a:endCxn id="152" idx="0"/>
          </p:cNvCxnSpPr>
          <p:nvPr/>
        </p:nvCxnSpPr>
        <p:spPr>
          <a:xfrm>
            <a:off x="7114387" y="5878292"/>
            <a:ext cx="4611" cy="2744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00E3A3-D065-104C-BE95-560290467FC5}"/>
              </a:ext>
            </a:extLst>
          </p:cNvPr>
          <p:cNvCxnSpPr>
            <a:cxnSpLocks/>
            <a:stCxn id="153" idx="3"/>
            <a:endCxn id="152" idx="6"/>
          </p:cNvCxnSpPr>
          <p:nvPr/>
        </p:nvCxnSpPr>
        <p:spPr>
          <a:xfrm flipH="1">
            <a:off x="7317594" y="6131314"/>
            <a:ext cx="316387" cy="2199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17BEA95-EAD7-F642-9101-26A68CB55B57}"/>
              </a:ext>
            </a:extLst>
          </p:cNvPr>
          <p:cNvCxnSpPr>
            <a:cxnSpLocks/>
            <a:stCxn id="153" idx="1"/>
            <a:endCxn id="148" idx="6"/>
          </p:cNvCxnSpPr>
          <p:nvPr/>
        </p:nvCxnSpPr>
        <p:spPr>
          <a:xfrm flipH="1" flipV="1">
            <a:off x="7312983" y="5679696"/>
            <a:ext cx="320998" cy="170761"/>
          </a:xfrm>
          <a:prstGeom prst="line">
            <a:avLst/>
          </a:prstGeom>
        </p:spPr>
        <p:style>
          <a:lnRef idx="1">
            <a:schemeClr val="accent1"/>
          </a:lnRef>
          <a:fillRef idx="0">
            <a:schemeClr val="accent1"/>
          </a:fillRef>
          <a:effectRef idx="0">
            <a:schemeClr val="accent1"/>
          </a:effectRef>
          <a:fontRef idx="minor">
            <a:schemeClr val="tx1"/>
          </a:fontRef>
        </p:style>
      </p:cxnSp>
      <p:sp>
        <p:nvSpPr>
          <p:cNvPr id="152" name="Oval 151">
            <a:extLst>
              <a:ext uri="{FF2B5EF4-FFF2-40B4-BE49-F238E27FC236}">
                <a16:creationId xmlns:a16="http://schemas.microsoft.com/office/drawing/2014/main" id="{7A97675C-2354-364A-BB09-ADED1B978199}"/>
              </a:ext>
            </a:extLst>
          </p:cNvPr>
          <p:cNvSpPr/>
          <p:nvPr/>
        </p:nvSpPr>
        <p:spPr>
          <a:xfrm>
            <a:off x="6920401" y="6152715"/>
            <a:ext cx="397193" cy="397193"/>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N</a:t>
            </a:r>
          </a:p>
        </p:txBody>
      </p:sp>
      <p:sp>
        <p:nvSpPr>
          <p:cNvPr id="153" name="Oval 152">
            <a:extLst>
              <a:ext uri="{FF2B5EF4-FFF2-40B4-BE49-F238E27FC236}">
                <a16:creationId xmlns:a16="http://schemas.microsoft.com/office/drawing/2014/main" id="{AC3528B9-E5F6-8141-830D-EFC3EBF1ACBB}"/>
              </a:ext>
            </a:extLst>
          </p:cNvPr>
          <p:cNvSpPr/>
          <p:nvPr/>
        </p:nvSpPr>
        <p:spPr>
          <a:xfrm>
            <a:off x="7568833" y="5792289"/>
            <a:ext cx="444858" cy="39719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T</a:t>
            </a:r>
          </a:p>
        </p:txBody>
      </p:sp>
      <p:sp>
        <p:nvSpPr>
          <p:cNvPr id="71" name="Oval 70">
            <a:extLst>
              <a:ext uri="{FF2B5EF4-FFF2-40B4-BE49-F238E27FC236}">
                <a16:creationId xmlns:a16="http://schemas.microsoft.com/office/drawing/2014/main" id="{DFC78942-8F20-D942-9A2A-8630F0560215}"/>
              </a:ext>
            </a:extLst>
          </p:cNvPr>
          <p:cNvSpPr/>
          <p:nvPr/>
        </p:nvSpPr>
        <p:spPr>
          <a:xfrm>
            <a:off x="2085802" y="1836212"/>
            <a:ext cx="397193" cy="3971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t>
            </a:r>
          </a:p>
        </p:txBody>
      </p:sp>
      <p:sp>
        <p:nvSpPr>
          <p:cNvPr id="82" name="Oval 81">
            <a:extLst>
              <a:ext uri="{FF2B5EF4-FFF2-40B4-BE49-F238E27FC236}">
                <a16:creationId xmlns:a16="http://schemas.microsoft.com/office/drawing/2014/main" id="{634DAF19-9FDA-CA42-8857-CCBDA1F8FAD0}"/>
              </a:ext>
            </a:extLst>
          </p:cNvPr>
          <p:cNvSpPr/>
          <p:nvPr/>
        </p:nvSpPr>
        <p:spPr>
          <a:xfrm>
            <a:off x="2774474" y="1836212"/>
            <a:ext cx="397193" cy="397193"/>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a:t>
            </a:r>
          </a:p>
        </p:txBody>
      </p:sp>
      <p:sp>
        <p:nvSpPr>
          <p:cNvPr id="84" name="Oval 83">
            <a:extLst>
              <a:ext uri="{FF2B5EF4-FFF2-40B4-BE49-F238E27FC236}">
                <a16:creationId xmlns:a16="http://schemas.microsoft.com/office/drawing/2014/main" id="{9D2D6617-4C20-674F-AE99-A62CA6F6911A}"/>
              </a:ext>
            </a:extLst>
          </p:cNvPr>
          <p:cNvSpPr/>
          <p:nvPr/>
        </p:nvSpPr>
        <p:spPr>
          <a:xfrm>
            <a:off x="2407300" y="2439992"/>
            <a:ext cx="430171" cy="430171"/>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a:t>
            </a:r>
          </a:p>
        </p:txBody>
      </p:sp>
      <p:cxnSp>
        <p:nvCxnSpPr>
          <p:cNvPr id="85" name="Straight Connector 84">
            <a:extLst>
              <a:ext uri="{FF2B5EF4-FFF2-40B4-BE49-F238E27FC236}">
                <a16:creationId xmlns:a16="http://schemas.microsoft.com/office/drawing/2014/main" id="{DCABE789-06FF-AC4A-8DCA-5FDFC38F48FA}"/>
              </a:ext>
            </a:extLst>
          </p:cNvPr>
          <p:cNvCxnSpPr>
            <a:cxnSpLocks/>
            <a:stCxn id="71" idx="4"/>
            <a:endCxn id="84" idx="0"/>
          </p:cNvCxnSpPr>
          <p:nvPr/>
        </p:nvCxnSpPr>
        <p:spPr>
          <a:xfrm>
            <a:off x="2284399" y="2233405"/>
            <a:ext cx="337987" cy="206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8F02B33-B997-B146-99D8-4BCD2A2EE12E}"/>
              </a:ext>
            </a:extLst>
          </p:cNvPr>
          <p:cNvCxnSpPr>
            <a:cxnSpLocks/>
            <a:stCxn id="82" idx="4"/>
            <a:endCxn id="84" idx="0"/>
          </p:cNvCxnSpPr>
          <p:nvPr/>
        </p:nvCxnSpPr>
        <p:spPr>
          <a:xfrm flipH="1">
            <a:off x="2622386" y="2233405"/>
            <a:ext cx="350685" cy="206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B1AFF7E-002A-E644-9700-0D3066C40254}"/>
              </a:ext>
            </a:extLst>
          </p:cNvPr>
          <p:cNvCxnSpPr>
            <a:cxnSpLocks/>
            <a:stCxn id="82" idx="2"/>
            <a:endCxn id="71" idx="6"/>
          </p:cNvCxnSpPr>
          <p:nvPr/>
        </p:nvCxnSpPr>
        <p:spPr>
          <a:xfrm flipH="1">
            <a:off x="2482995" y="2034809"/>
            <a:ext cx="291479"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Oval 88">
                <a:extLst>
                  <a:ext uri="{FF2B5EF4-FFF2-40B4-BE49-F238E27FC236}">
                    <a16:creationId xmlns:a16="http://schemas.microsoft.com/office/drawing/2014/main" id="{EE99DA1A-84F8-4440-8F63-DBBD0D400025}"/>
                  </a:ext>
                </a:extLst>
              </p:cNvPr>
              <p:cNvSpPr/>
              <p:nvPr/>
            </p:nvSpPr>
            <p:spPr>
              <a:xfrm>
                <a:off x="1881630" y="3391052"/>
                <a:ext cx="418834" cy="418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𝑢</m:t>
                      </m:r>
                    </m:oMath>
                  </m:oMathPara>
                </a14:m>
                <a:endParaRPr lang="en-US" dirty="0">
                  <a:solidFill>
                    <a:schemeClr val="bg1"/>
                  </a:solidFill>
                </a:endParaRPr>
              </a:p>
            </p:txBody>
          </p:sp>
        </mc:Choice>
        <mc:Fallback xmlns="">
          <p:sp>
            <p:nvSpPr>
              <p:cNvPr id="89" name="Oval 88">
                <a:extLst>
                  <a:ext uri="{FF2B5EF4-FFF2-40B4-BE49-F238E27FC236}">
                    <a16:creationId xmlns:a16="http://schemas.microsoft.com/office/drawing/2014/main" id="{EE99DA1A-84F8-4440-8F63-DBBD0D400025}"/>
                  </a:ext>
                </a:extLst>
              </p:cNvPr>
              <p:cNvSpPr>
                <a:spLocks noRot="1" noChangeAspect="1" noMove="1" noResize="1" noEditPoints="1" noAdjustHandles="1" noChangeArrowheads="1" noChangeShapeType="1" noTextEdit="1"/>
              </p:cNvSpPr>
              <p:nvPr/>
            </p:nvSpPr>
            <p:spPr>
              <a:xfrm>
                <a:off x="1881630" y="3391052"/>
                <a:ext cx="418834" cy="418834"/>
              </a:xfrm>
              <a:prstGeom prst="ellipse">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Oval 89">
                <a:extLst>
                  <a:ext uri="{FF2B5EF4-FFF2-40B4-BE49-F238E27FC236}">
                    <a16:creationId xmlns:a16="http://schemas.microsoft.com/office/drawing/2014/main" id="{0EBE7F3D-70FE-4049-9072-A7DB3DD2F969}"/>
                  </a:ext>
                </a:extLst>
              </p:cNvPr>
              <p:cNvSpPr/>
              <p:nvPr/>
            </p:nvSpPr>
            <p:spPr>
              <a:xfrm>
                <a:off x="2774474" y="3359810"/>
                <a:ext cx="481317" cy="48131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𝑢</m:t>
                      </m:r>
                    </m:oMath>
                  </m:oMathPara>
                </a14:m>
                <a:endParaRPr lang="en-US" dirty="0">
                  <a:solidFill>
                    <a:schemeClr val="bg1"/>
                  </a:solidFill>
                </a:endParaRPr>
              </a:p>
            </p:txBody>
          </p:sp>
        </mc:Choice>
        <mc:Fallback xmlns="">
          <p:sp>
            <p:nvSpPr>
              <p:cNvPr id="90" name="Oval 89">
                <a:extLst>
                  <a:ext uri="{FF2B5EF4-FFF2-40B4-BE49-F238E27FC236}">
                    <a16:creationId xmlns:a16="http://schemas.microsoft.com/office/drawing/2014/main" id="{0EBE7F3D-70FE-4049-9072-A7DB3DD2F969}"/>
                  </a:ext>
                </a:extLst>
              </p:cNvPr>
              <p:cNvSpPr>
                <a:spLocks noRot="1" noChangeAspect="1" noMove="1" noResize="1" noEditPoints="1" noAdjustHandles="1" noChangeArrowheads="1" noChangeShapeType="1" noTextEdit="1"/>
              </p:cNvSpPr>
              <p:nvPr/>
            </p:nvSpPr>
            <p:spPr>
              <a:xfrm>
                <a:off x="2774474" y="3359810"/>
                <a:ext cx="481317" cy="481317"/>
              </a:xfrm>
              <a:prstGeom prst="ellipse">
                <a:avLst/>
              </a:prstGeom>
              <a:blipFill>
                <a:blip r:embed="rId5"/>
                <a:stretch>
                  <a:fillRect/>
                </a:stretch>
              </a:blipFill>
            </p:spPr>
            <p:txBody>
              <a:bodyPr/>
              <a:lstStyle/>
              <a:p>
                <a:r>
                  <a:rPr lang="en-US">
                    <a:noFill/>
                  </a:rPr>
                  <a:t> </a:t>
                </a:r>
              </a:p>
            </p:txBody>
          </p:sp>
        </mc:Fallback>
      </mc:AlternateContent>
      <p:cxnSp>
        <p:nvCxnSpPr>
          <p:cNvPr id="91" name="Straight Connector 90">
            <a:extLst>
              <a:ext uri="{FF2B5EF4-FFF2-40B4-BE49-F238E27FC236}">
                <a16:creationId xmlns:a16="http://schemas.microsoft.com/office/drawing/2014/main" id="{45382373-C5BC-DC41-8ED5-F47D7B7FF439}"/>
              </a:ext>
            </a:extLst>
          </p:cNvPr>
          <p:cNvCxnSpPr>
            <a:cxnSpLocks/>
            <a:stCxn id="89" idx="6"/>
            <a:endCxn id="90" idx="2"/>
          </p:cNvCxnSpPr>
          <p:nvPr/>
        </p:nvCxnSpPr>
        <p:spPr>
          <a:xfrm>
            <a:off x="2300464" y="3600469"/>
            <a:ext cx="474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78080B-35A9-E740-8226-451F6D771739}"/>
              </a:ext>
            </a:extLst>
          </p:cNvPr>
          <p:cNvCxnSpPr>
            <a:cxnSpLocks/>
            <a:stCxn id="84" idx="4"/>
            <a:endCxn id="89" idx="0"/>
          </p:cNvCxnSpPr>
          <p:nvPr/>
        </p:nvCxnSpPr>
        <p:spPr>
          <a:xfrm flipH="1">
            <a:off x="2091047" y="2870163"/>
            <a:ext cx="531339" cy="52088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BC37820-F1B3-CB49-90E7-E43E96BCE345}"/>
              </a:ext>
            </a:extLst>
          </p:cNvPr>
          <p:cNvCxnSpPr>
            <a:cxnSpLocks/>
            <a:stCxn id="90" idx="0"/>
            <a:endCxn id="84" idx="4"/>
          </p:cNvCxnSpPr>
          <p:nvPr/>
        </p:nvCxnSpPr>
        <p:spPr>
          <a:xfrm flipH="1" flipV="1">
            <a:off x="2622386" y="2870163"/>
            <a:ext cx="392747" cy="48964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Oval 93">
                <a:extLst>
                  <a:ext uri="{FF2B5EF4-FFF2-40B4-BE49-F238E27FC236}">
                    <a16:creationId xmlns:a16="http://schemas.microsoft.com/office/drawing/2014/main" id="{6E56A045-8B9A-A246-B3D1-A2C93AF999D0}"/>
                  </a:ext>
                </a:extLst>
              </p:cNvPr>
              <p:cNvSpPr/>
              <p:nvPr/>
            </p:nvSpPr>
            <p:spPr>
              <a:xfrm>
                <a:off x="1881630" y="4121357"/>
                <a:ext cx="418834" cy="4188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𝑣</m:t>
                      </m:r>
                    </m:oMath>
                  </m:oMathPara>
                </a14:m>
                <a:endParaRPr lang="en-US" dirty="0">
                  <a:solidFill>
                    <a:schemeClr val="bg1"/>
                  </a:solidFill>
                </a:endParaRPr>
              </a:p>
            </p:txBody>
          </p:sp>
        </mc:Choice>
        <mc:Fallback xmlns="">
          <p:sp>
            <p:nvSpPr>
              <p:cNvPr id="94" name="Oval 93">
                <a:extLst>
                  <a:ext uri="{FF2B5EF4-FFF2-40B4-BE49-F238E27FC236}">
                    <a16:creationId xmlns:a16="http://schemas.microsoft.com/office/drawing/2014/main" id="{6E56A045-8B9A-A246-B3D1-A2C93AF999D0}"/>
                  </a:ext>
                </a:extLst>
              </p:cNvPr>
              <p:cNvSpPr>
                <a:spLocks noRot="1" noChangeAspect="1" noMove="1" noResize="1" noEditPoints="1" noAdjustHandles="1" noChangeArrowheads="1" noChangeShapeType="1" noTextEdit="1"/>
              </p:cNvSpPr>
              <p:nvPr/>
            </p:nvSpPr>
            <p:spPr>
              <a:xfrm>
                <a:off x="1881630" y="4121357"/>
                <a:ext cx="418834" cy="418834"/>
              </a:xfrm>
              <a:prstGeom prst="ellipse">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Oval 96">
                <a:extLst>
                  <a:ext uri="{FF2B5EF4-FFF2-40B4-BE49-F238E27FC236}">
                    <a16:creationId xmlns:a16="http://schemas.microsoft.com/office/drawing/2014/main" id="{EFCD3AD9-5A7A-8841-801B-C116EC9505A1}"/>
                  </a:ext>
                </a:extLst>
              </p:cNvPr>
              <p:cNvSpPr/>
              <p:nvPr/>
            </p:nvSpPr>
            <p:spPr>
              <a:xfrm>
                <a:off x="2774474" y="4090115"/>
                <a:ext cx="481317" cy="48131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𝑣</m:t>
                      </m:r>
                    </m:oMath>
                  </m:oMathPara>
                </a14:m>
                <a:endParaRPr lang="en-US" dirty="0">
                  <a:solidFill>
                    <a:schemeClr val="bg1"/>
                  </a:solidFill>
                </a:endParaRPr>
              </a:p>
            </p:txBody>
          </p:sp>
        </mc:Choice>
        <mc:Fallback xmlns="">
          <p:sp>
            <p:nvSpPr>
              <p:cNvPr id="97" name="Oval 96">
                <a:extLst>
                  <a:ext uri="{FF2B5EF4-FFF2-40B4-BE49-F238E27FC236}">
                    <a16:creationId xmlns:a16="http://schemas.microsoft.com/office/drawing/2014/main" id="{EFCD3AD9-5A7A-8841-801B-C116EC9505A1}"/>
                  </a:ext>
                </a:extLst>
              </p:cNvPr>
              <p:cNvSpPr>
                <a:spLocks noRot="1" noChangeAspect="1" noMove="1" noResize="1" noEditPoints="1" noAdjustHandles="1" noChangeArrowheads="1" noChangeShapeType="1" noTextEdit="1"/>
              </p:cNvSpPr>
              <p:nvPr/>
            </p:nvSpPr>
            <p:spPr>
              <a:xfrm>
                <a:off x="2774474" y="4090115"/>
                <a:ext cx="481317" cy="481317"/>
              </a:xfrm>
              <a:prstGeom prst="ellipse">
                <a:avLst/>
              </a:prstGeom>
              <a:blipFill>
                <a:blip r:embed="rId7"/>
                <a:stretch>
                  <a:fillRect/>
                </a:stretch>
              </a:blipFill>
            </p:spPr>
            <p:txBody>
              <a:bodyPr/>
              <a:lstStyle/>
              <a:p>
                <a:r>
                  <a:rPr lang="en-US">
                    <a:noFill/>
                  </a:rPr>
                  <a:t> </a:t>
                </a:r>
              </a:p>
            </p:txBody>
          </p:sp>
        </mc:Fallback>
      </mc:AlternateContent>
      <p:cxnSp>
        <p:nvCxnSpPr>
          <p:cNvPr id="98" name="Straight Connector 97">
            <a:extLst>
              <a:ext uri="{FF2B5EF4-FFF2-40B4-BE49-F238E27FC236}">
                <a16:creationId xmlns:a16="http://schemas.microsoft.com/office/drawing/2014/main" id="{71C295BA-02F6-394D-9E4D-32348410BD9F}"/>
              </a:ext>
            </a:extLst>
          </p:cNvPr>
          <p:cNvCxnSpPr>
            <a:cxnSpLocks/>
            <a:stCxn id="94" idx="6"/>
            <a:endCxn id="97" idx="2"/>
          </p:cNvCxnSpPr>
          <p:nvPr/>
        </p:nvCxnSpPr>
        <p:spPr>
          <a:xfrm>
            <a:off x="2300464" y="4330774"/>
            <a:ext cx="47401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Oval 98">
                <a:extLst>
                  <a:ext uri="{FF2B5EF4-FFF2-40B4-BE49-F238E27FC236}">
                    <a16:creationId xmlns:a16="http://schemas.microsoft.com/office/drawing/2014/main" id="{CD7EDEC9-51F7-3F44-B5D8-EBF0844D9719}"/>
                  </a:ext>
                </a:extLst>
              </p:cNvPr>
              <p:cNvSpPr/>
              <p:nvPr/>
            </p:nvSpPr>
            <p:spPr>
              <a:xfrm>
                <a:off x="1881630" y="4812091"/>
                <a:ext cx="418834" cy="418834"/>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𝑤</m:t>
                      </m:r>
                    </m:oMath>
                  </m:oMathPara>
                </a14:m>
                <a:endParaRPr lang="en-US" dirty="0">
                  <a:solidFill>
                    <a:schemeClr val="bg1"/>
                  </a:solidFill>
                </a:endParaRPr>
              </a:p>
            </p:txBody>
          </p:sp>
        </mc:Choice>
        <mc:Fallback xmlns="">
          <p:sp>
            <p:nvSpPr>
              <p:cNvPr id="99" name="Oval 98">
                <a:extLst>
                  <a:ext uri="{FF2B5EF4-FFF2-40B4-BE49-F238E27FC236}">
                    <a16:creationId xmlns:a16="http://schemas.microsoft.com/office/drawing/2014/main" id="{CD7EDEC9-51F7-3F44-B5D8-EBF0844D9719}"/>
                  </a:ext>
                </a:extLst>
              </p:cNvPr>
              <p:cNvSpPr>
                <a:spLocks noRot="1" noChangeAspect="1" noMove="1" noResize="1" noEditPoints="1" noAdjustHandles="1" noChangeArrowheads="1" noChangeShapeType="1" noTextEdit="1"/>
              </p:cNvSpPr>
              <p:nvPr/>
            </p:nvSpPr>
            <p:spPr>
              <a:xfrm>
                <a:off x="1881630" y="4812091"/>
                <a:ext cx="418834" cy="418834"/>
              </a:xfrm>
              <a:prstGeom prst="ellipse">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Oval 99">
                <a:extLst>
                  <a:ext uri="{FF2B5EF4-FFF2-40B4-BE49-F238E27FC236}">
                    <a16:creationId xmlns:a16="http://schemas.microsoft.com/office/drawing/2014/main" id="{540CBF45-7430-FE4E-840D-27FC191564F5}"/>
                  </a:ext>
                </a:extLst>
              </p:cNvPr>
              <p:cNvSpPr/>
              <p:nvPr/>
            </p:nvSpPr>
            <p:spPr>
              <a:xfrm>
                <a:off x="2774474" y="4780849"/>
                <a:ext cx="481317" cy="4813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𝑤</m:t>
                      </m:r>
                    </m:oMath>
                  </m:oMathPara>
                </a14:m>
                <a:endParaRPr lang="en-US" dirty="0">
                  <a:solidFill>
                    <a:schemeClr val="bg1"/>
                  </a:solidFill>
                </a:endParaRPr>
              </a:p>
            </p:txBody>
          </p:sp>
        </mc:Choice>
        <mc:Fallback xmlns="">
          <p:sp>
            <p:nvSpPr>
              <p:cNvPr id="100" name="Oval 99">
                <a:extLst>
                  <a:ext uri="{FF2B5EF4-FFF2-40B4-BE49-F238E27FC236}">
                    <a16:creationId xmlns:a16="http://schemas.microsoft.com/office/drawing/2014/main" id="{540CBF45-7430-FE4E-840D-27FC191564F5}"/>
                  </a:ext>
                </a:extLst>
              </p:cNvPr>
              <p:cNvSpPr>
                <a:spLocks noRot="1" noChangeAspect="1" noMove="1" noResize="1" noEditPoints="1" noAdjustHandles="1" noChangeArrowheads="1" noChangeShapeType="1" noTextEdit="1"/>
              </p:cNvSpPr>
              <p:nvPr/>
            </p:nvSpPr>
            <p:spPr>
              <a:xfrm>
                <a:off x="2774474" y="4780849"/>
                <a:ext cx="481317" cy="481317"/>
              </a:xfrm>
              <a:prstGeom prst="ellipse">
                <a:avLst/>
              </a:prstGeom>
              <a:blipFill>
                <a:blip r:embed="rId9"/>
                <a:stretch>
                  <a:fillRect/>
                </a:stretch>
              </a:blipFill>
            </p:spPr>
            <p:txBody>
              <a:bodyPr/>
              <a:lstStyle/>
              <a:p>
                <a:r>
                  <a:rPr lang="en-US">
                    <a:noFill/>
                  </a:rPr>
                  <a:t> </a:t>
                </a:r>
              </a:p>
            </p:txBody>
          </p:sp>
        </mc:Fallback>
      </mc:AlternateContent>
      <p:cxnSp>
        <p:nvCxnSpPr>
          <p:cNvPr id="101" name="Straight Connector 100">
            <a:extLst>
              <a:ext uri="{FF2B5EF4-FFF2-40B4-BE49-F238E27FC236}">
                <a16:creationId xmlns:a16="http://schemas.microsoft.com/office/drawing/2014/main" id="{A2A62822-065D-5847-8E7F-80D93DEC75C4}"/>
              </a:ext>
            </a:extLst>
          </p:cNvPr>
          <p:cNvCxnSpPr>
            <a:cxnSpLocks/>
            <a:stCxn id="99" idx="6"/>
            <a:endCxn id="100" idx="2"/>
          </p:cNvCxnSpPr>
          <p:nvPr/>
        </p:nvCxnSpPr>
        <p:spPr>
          <a:xfrm>
            <a:off x="2300464" y="5021508"/>
            <a:ext cx="47401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Oval 101">
                <a:extLst>
                  <a:ext uri="{FF2B5EF4-FFF2-40B4-BE49-F238E27FC236}">
                    <a16:creationId xmlns:a16="http://schemas.microsoft.com/office/drawing/2014/main" id="{7D777A1D-7680-AB43-8B0A-B5FD31F5C578}"/>
                  </a:ext>
                </a:extLst>
              </p:cNvPr>
              <p:cNvSpPr/>
              <p:nvPr/>
            </p:nvSpPr>
            <p:spPr>
              <a:xfrm>
                <a:off x="1881630" y="5471583"/>
                <a:ext cx="418834" cy="418834"/>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𝑥</m:t>
                      </m:r>
                    </m:oMath>
                  </m:oMathPara>
                </a14:m>
                <a:endParaRPr lang="en-US" dirty="0">
                  <a:solidFill>
                    <a:schemeClr val="bg1"/>
                  </a:solidFill>
                </a:endParaRPr>
              </a:p>
            </p:txBody>
          </p:sp>
        </mc:Choice>
        <mc:Fallback xmlns="">
          <p:sp>
            <p:nvSpPr>
              <p:cNvPr id="102" name="Oval 101">
                <a:extLst>
                  <a:ext uri="{FF2B5EF4-FFF2-40B4-BE49-F238E27FC236}">
                    <a16:creationId xmlns:a16="http://schemas.microsoft.com/office/drawing/2014/main" id="{7D777A1D-7680-AB43-8B0A-B5FD31F5C578}"/>
                  </a:ext>
                </a:extLst>
              </p:cNvPr>
              <p:cNvSpPr>
                <a:spLocks noRot="1" noChangeAspect="1" noMove="1" noResize="1" noEditPoints="1" noAdjustHandles="1" noChangeArrowheads="1" noChangeShapeType="1" noTextEdit="1"/>
              </p:cNvSpPr>
              <p:nvPr/>
            </p:nvSpPr>
            <p:spPr>
              <a:xfrm>
                <a:off x="1881630" y="5471583"/>
                <a:ext cx="418834" cy="418834"/>
              </a:xfrm>
              <a:prstGeom prst="ellipse">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Oval 102">
                <a:extLst>
                  <a:ext uri="{FF2B5EF4-FFF2-40B4-BE49-F238E27FC236}">
                    <a16:creationId xmlns:a16="http://schemas.microsoft.com/office/drawing/2014/main" id="{BE233BD6-F008-2041-9A7B-F21E73A7981C}"/>
                  </a:ext>
                </a:extLst>
              </p:cNvPr>
              <p:cNvSpPr/>
              <p:nvPr/>
            </p:nvSpPr>
            <p:spPr>
              <a:xfrm>
                <a:off x="2774474" y="5440341"/>
                <a:ext cx="481317" cy="4813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oMath>
                  </m:oMathPara>
                </a14:m>
                <a:endParaRPr lang="en-US" dirty="0">
                  <a:solidFill>
                    <a:schemeClr val="bg1"/>
                  </a:solidFill>
                </a:endParaRPr>
              </a:p>
            </p:txBody>
          </p:sp>
        </mc:Choice>
        <mc:Fallback xmlns="">
          <p:sp>
            <p:nvSpPr>
              <p:cNvPr id="103" name="Oval 102">
                <a:extLst>
                  <a:ext uri="{FF2B5EF4-FFF2-40B4-BE49-F238E27FC236}">
                    <a16:creationId xmlns:a16="http://schemas.microsoft.com/office/drawing/2014/main" id="{BE233BD6-F008-2041-9A7B-F21E73A7981C}"/>
                  </a:ext>
                </a:extLst>
              </p:cNvPr>
              <p:cNvSpPr>
                <a:spLocks noRot="1" noChangeAspect="1" noMove="1" noResize="1" noEditPoints="1" noAdjustHandles="1" noChangeArrowheads="1" noChangeShapeType="1" noTextEdit="1"/>
              </p:cNvSpPr>
              <p:nvPr/>
            </p:nvSpPr>
            <p:spPr>
              <a:xfrm>
                <a:off x="2774474" y="5440341"/>
                <a:ext cx="481317" cy="481317"/>
              </a:xfrm>
              <a:prstGeom prst="ellipse">
                <a:avLst/>
              </a:prstGeom>
              <a:blipFill>
                <a:blip r:embed="rId11"/>
                <a:stretch>
                  <a:fillRect/>
                </a:stretch>
              </a:blipFill>
            </p:spPr>
            <p:txBody>
              <a:bodyPr/>
              <a:lstStyle/>
              <a:p>
                <a:r>
                  <a:rPr lang="en-US">
                    <a:noFill/>
                  </a:rPr>
                  <a:t> </a:t>
                </a:r>
              </a:p>
            </p:txBody>
          </p:sp>
        </mc:Fallback>
      </mc:AlternateContent>
      <p:cxnSp>
        <p:nvCxnSpPr>
          <p:cNvPr id="104" name="Straight Connector 103">
            <a:extLst>
              <a:ext uri="{FF2B5EF4-FFF2-40B4-BE49-F238E27FC236}">
                <a16:creationId xmlns:a16="http://schemas.microsoft.com/office/drawing/2014/main" id="{2795EF48-2727-BD4F-BFA0-5F9C2C921464}"/>
              </a:ext>
            </a:extLst>
          </p:cNvPr>
          <p:cNvCxnSpPr>
            <a:cxnSpLocks/>
            <a:stCxn id="102" idx="6"/>
            <a:endCxn id="103" idx="2"/>
          </p:cNvCxnSpPr>
          <p:nvPr/>
        </p:nvCxnSpPr>
        <p:spPr>
          <a:xfrm>
            <a:off x="2300464" y="5681000"/>
            <a:ext cx="47401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Oval 104">
                <a:extLst>
                  <a:ext uri="{FF2B5EF4-FFF2-40B4-BE49-F238E27FC236}">
                    <a16:creationId xmlns:a16="http://schemas.microsoft.com/office/drawing/2014/main" id="{5A64BAC8-540F-E84E-89CB-0AE3E626987D}"/>
                  </a:ext>
                </a:extLst>
              </p:cNvPr>
              <p:cNvSpPr/>
              <p:nvPr/>
            </p:nvSpPr>
            <p:spPr>
              <a:xfrm>
                <a:off x="1881630" y="6099833"/>
                <a:ext cx="418834" cy="418834"/>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𝑦</m:t>
                      </m:r>
                    </m:oMath>
                  </m:oMathPara>
                </a14:m>
                <a:endParaRPr lang="en-US" dirty="0">
                  <a:solidFill>
                    <a:schemeClr val="bg1"/>
                  </a:solidFill>
                </a:endParaRPr>
              </a:p>
            </p:txBody>
          </p:sp>
        </mc:Choice>
        <mc:Fallback xmlns="">
          <p:sp>
            <p:nvSpPr>
              <p:cNvPr id="105" name="Oval 104">
                <a:extLst>
                  <a:ext uri="{FF2B5EF4-FFF2-40B4-BE49-F238E27FC236}">
                    <a16:creationId xmlns:a16="http://schemas.microsoft.com/office/drawing/2014/main" id="{5A64BAC8-540F-E84E-89CB-0AE3E626987D}"/>
                  </a:ext>
                </a:extLst>
              </p:cNvPr>
              <p:cNvSpPr>
                <a:spLocks noRot="1" noChangeAspect="1" noMove="1" noResize="1" noEditPoints="1" noAdjustHandles="1" noChangeArrowheads="1" noChangeShapeType="1" noTextEdit="1"/>
              </p:cNvSpPr>
              <p:nvPr/>
            </p:nvSpPr>
            <p:spPr>
              <a:xfrm>
                <a:off x="1881630" y="6099833"/>
                <a:ext cx="418834" cy="418834"/>
              </a:xfrm>
              <a:prstGeom prst="ellipse">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Oval 105">
                <a:extLst>
                  <a:ext uri="{FF2B5EF4-FFF2-40B4-BE49-F238E27FC236}">
                    <a16:creationId xmlns:a16="http://schemas.microsoft.com/office/drawing/2014/main" id="{3CDBDD1A-0A7D-474A-9DE4-7B9B640E760E}"/>
                  </a:ext>
                </a:extLst>
              </p:cNvPr>
              <p:cNvSpPr/>
              <p:nvPr/>
            </p:nvSpPr>
            <p:spPr>
              <a:xfrm>
                <a:off x="2774474" y="6068591"/>
                <a:ext cx="481317" cy="481317"/>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𝑦</m:t>
                      </m:r>
                    </m:oMath>
                  </m:oMathPara>
                </a14:m>
                <a:endParaRPr lang="en-US" dirty="0">
                  <a:solidFill>
                    <a:schemeClr val="bg1"/>
                  </a:solidFill>
                </a:endParaRPr>
              </a:p>
            </p:txBody>
          </p:sp>
        </mc:Choice>
        <mc:Fallback xmlns="">
          <p:sp>
            <p:nvSpPr>
              <p:cNvPr id="106" name="Oval 105">
                <a:extLst>
                  <a:ext uri="{FF2B5EF4-FFF2-40B4-BE49-F238E27FC236}">
                    <a16:creationId xmlns:a16="http://schemas.microsoft.com/office/drawing/2014/main" id="{3CDBDD1A-0A7D-474A-9DE4-7B9B640E760E}"/>
                  </a:ext>
                </a:extLst>
              </p:cNvPr>
              <p:cNvSpPr>
                <a:spLocks noRot="1" noChangeAspect="1" noMove="1" noResize="1" noEditPoints="1" noAdjustHandles="1" noChangeArrowheads="1" noChangeShapeType="1" noTextEdit="1"/>
              </p:cNvSpPr>
              <p:nvPr/>
            </p:nvSpPr>
            <p:spPr>
              <a:xfrm>
                <a:off x="2774474" y="6068591"/>
                <a:ext cx="481317" cy="481317"/>
              </a:xfrm>
              <a:prstGeom prst="ellipse">
                <a:avLst/>
              </a:prstGeom>
              <a:blipFill>
                <a:blip r:embed="rId13"/>
                <a:stretch>
                  <a:fillRect/>
                </a:stretch>
              </a:blipFill>
            </p:spPr>
            <p:txBody>
              <a:bodyPr/>
              <a:lstStyle/>
              <a:p>
                <a:r>
                  <a:rPr lang="en-US">
                    <a:noFill/>
                  </a:rPr>
                  <a:t> </a:t>
                </a:r>
              </a:p>
            </p:txBody>
          </p:sp>
        </mc:Fallback>
      </mc:AlternateContent>
      <p:cxnSp>
        <p:nvCxnSpPr>
          <p:cNvPr id="107" name="Straight Connector 106">
            <a:extLst>
              <a:ext uri="{FF2B5EF4-FFF2-40B4-BE49-F238E27FC236}">
                <a16:creationId xmlns:a16="http://schemas.microsoft.com/office/drawing/2014/main" id="{16034C63-F23E-2D43-9AD7-820AD52C76A8}"/>
              </a:ext>
            </a:extLst>
          </p:cNvPr>
          <p:cNvCxnSpPr>
            <a:cxnSpLocks/>
            <a:stCxn id="105" idx="6"/>
            <a:endCxn id="106" idx="2"/>
          </p:cNvCxnSpPr>
          <p:nvPr/>
        </p:nvCxnSpPr>
        <p:spPr>
          <a:xfrm>
            <a:off x="2300464" y="6309250"/>
            <a:ext cx="4740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0700ED38-CACE-2B42-A870-FF659127BE91}"/>
              </a:ext>
            </a:extLst>
          </p:cNvPr>
          <p:cNvCxnSpPr>
            <a:stCxn id="94" idx="2"/>
            <a:endCxn id="84" idx="2"/>
          </p:cNvCxnSpPr>
          <p:nvPr/>
        </p:nvCxnSpPr>
        <p:spPr>
          <a:xfrm rot="10800000" flipH="1">
            <a:off x="1881630" y="2655078"/>
            <a:ext cx="525670" cy="1675696"/>
          </a:xfrm>
          <a:prstGeom prst="bentConnector3">
            <a:avLst>
              <a:gd name="adj1" fmla="val -43487"/>
            </a:avLst>
          </a:prstGeom>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3491D77F-CC60-E545-92DB-121E78C36A93}"/>
              </a:ext>
            </a:extLst>
          </p:cNvPr>
          <p:cNvCxnSpPr>
            <a:cxnSpLocks/>
            <a:stCxn id="99" idx="2"/>
            <a:endCxn id="84" idx="2"/>
          </p:cNvCxnSpPr>
          <p:nvPr/>
        </p:nvCxnSpPr>
        <p:spPr>
          <a:xfrm rot="10800000" flipH="1">
            <a:off x="1881630" y="2655078"/>
            <a:ext cx="525670" cy="2366430"/>
          </a:xfrm>
          <a:prstGeom prst="bentConnector3">
            <a:avLst>
              <a:gd name="adj1" fmla="val -58483"/>
            </a:avLst>
          </a:prstGeom>
        </p:spPr>
        <p:style>
          <a:lnRef idx="1">
            <a:schemeClr val="accent1"/>
          </a:lnRef>
          <a:fillRef idx="0">
            <a:schemeClr val="accent1"/>
          </a:fillRef>
          <a:effectRef idx="0">
            <a:schemeClr val="accent1"/>
          </a:effectRef>
          <a:fontRef idx="minor">
            <a:schemeClr val="tx1"/>
          </a:fontRef>
        </p:style>
      </p:cxnSp>
      <p:cxnSp>
        <p:nvCxnSpPr>
          <p:cNvPr id="110" name="Elbow Connector 109">
            <a:extLst>
              <a:ext uri="{FF2B5EF4-FFF2-40B4-BE49-F238E27FC236}">
                <a16:creationId xmlns:a16="http://schemas.microsoft.com/office/drawing/2014/main" id="{149840EC-E1EF-9049-83CF-D5D1FF387E2A}"/>
              </a:ext>
            </a:extLst>
          </p:cNvPr>
          <p:cNvCxnSpPr>
            <a:cxnSpLocks/>
            <a:stCxn id="102" idx="2"/>
            <a:endCxn id="84" idx="2"/>
          </p:cNvCxnSpPr>
          <p:nvPr/>
        </p:nvCxnSpPr>
        <p:spPr>
          <a:xfrm rot="10800000" flipH="1">
            <a:off x="1881630" y="2655078"/>
            <a:ext cx="525670" cy="3025922"/>
          </a:xfrm>
          <a:prstGeom prst="bentConnector3">
            <a:avLst>
              <a:gd name="adj1" fmla="val -79476"/>
            </a:avLst>
          </a:prstGeom>
        </p:spPr>
        <p:style>
          <a:lnRef idx="1">
            <a:schemeClr val="accent1"/>
          </a:lnRef>
          <a:fillRef idx="0">
            <a:schemeClr val="accent1"/>
          </a:fillRef>
          <a:effectRef idx="0">
            <a:schemeClr val="accent1"/>
          </a:effectRef>
          <a:fontRef idx="minor">
            <a:schemeClr val="tx1"/>
          </a:fontRef>
        </p:style>
      </p:cxnSp>
      <p:cxnSp>
        <p:nvCxnSpPr>
          <p:cNvPr id="111" name="Elbow Connector 110">
            <a:extLst>
              <a:ext uri="{FF2B5EF4-FFF2-40B4-BE49-F238E27FC236}">
                <a16:creationId xmlns:a16="http://schemas.microsoft.com/office/drawing/2014/main" id="{05F26797-46C7-5142-B7D6-6639851F297C}"/>
              </a:ext>
            </a:extLst>
          </p:cNvPr>
          <p:cNvCxnSpPr>
            <a:cxnSpLocks/>
            <a:stCxn id="105" idx="2"/>
            <a:endCxn id="84" idx="2"/>
          </p:cNvCxnSpPr>
          <p:nvPr/>
        </p:nvCxnSpPr>
        <p:spPr>
          <a:xfrm rot="10800000" flipH="1">
            <a:off x="1881630" y="2655078"/>
            <a:ext cx="525670" cy="3654172"/>
          </a:xfrm>
          <a:prstGeom prst="bentConnector3">
            <a:avLst>
              <a:gd name="adj1" fmla="val -107968"/>
            </a:avLst>
          </a:prstGeom>
        </p:spPr>
        <p:style>
          <a:lnRef idx="1">
            <a:schemeClr val="accent1"/>
          </a:lnRef>
          <a:fillRef idx="0">
            <a:schemeClr val="accent1"/>
          </a:fillRef>
          <a:effectRef idx="0">
            <a:schemeClr val="accent1"/>
          </a:effectRef>
          <a:fontRef idx="minor">
            <a:schemeClr val="tx1"/>
          </a:fontRef>
        </p:style>
      </p:cxnSp>
      <p:cxnSp>
        <p:nvCxnSpPr>
          <p:cNvPr id="112" name="Elbow Connector 111">
            <a:extLst>
              <a:ext uri="{FF2B5EF4-FFF2-40B4-BE49-F238E27FC236}">
                <a16:creationId xmlns:a16="http://schemas.microsoft.com/office/drawing/2014/main" id="{7EAC24CD-1278-424C-A29B-434B89646D07}"/>
              </a:ext>
            </a:extLst>
          </p:cNvPr>
          <p:cNvCxnSpPr>
            <a:cxnSpLocks/>
            <a:stCxn id="97" idx="6"/>
            <a:endCxn id="84" idx="6"/>
          </p:cNvCxnSpPr>
          <p:nvPr/>
        </p:nvCxnSpPr>
        <p:spPr>
          <a:xfrm flipH="1" flipV="1">
            <a:off x="2837471" y="2655078"/>
            <a:ext cx="418320" cy="1675696"/>
          </a:xfrm>
          <a:prstGeom prst="bentConnector3">
            <a:avLst>
              <a:gd name="adj1" fmla="val -54647"/>
            </a:avLst>
          </a:prstGeom>
        </p:spPr>
        <p:style>
          <a:lnRef idx="1">
            <a:schemeClr val="accent1"/>
          </a:lnRef>
          <a:fillRef idx="0">
            <a:schemeClr val="accent1"/>
          </a:fillRef>
          <a:effectRef idx="0">
            <a:schemeClr val="accent1"/>
          </a:effectRef>
          <a:fontRef idx="minor">
            <a:schemeClr val="tx1"/>
          </a:fontRef>
        </p:style>
      </p:cxnSp>
      <p:cxnSp>
        <p:nvCxnSpPr>
          <p:cNvPr id="113" name="Elbow Connector 112">
            <a:extLst>
              <a:ext uri="{FF2B5EF4-FFF2-40B4-BE49-F238E27FC236}">
                <a16:creationId xmlns:a16="http://schemas.microsoft.com/office/drawing/2014/main" id="{B3F9E346-49DF-3647-8D58-7EE1AE4A8EC6}"/>
              </a:ext>
            </a:extLst>
          </p:cNvPr>
          <p:cNvCxnSpPr>
            <a:cxnSpLocks/>
            <a:stCxn id="100" idx="6"/>
            <a:endCxn id="84" idx="6"/>
          </p:cNvCxnSpPr>
          <p:nvPr/>
        </p:nvCxnSpPr>
        <p:spPr>
          <a:xfrm flipH="1" flipV="1">
            <a:off x="2837471" y="2655078"/>
            <a:ext cx="418320" cy="2366430"/>
          </a:xfrm>
          <a:prstGeom prst="bentConnector3">
            <a:avLst>
              <a:gd name="adj1" fmla="val -99872"/>
            </a:avLst>
          </a:prstGeom>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3A93FBB5-3AF7-2E40-875F-E74E664F27AF}"/>
              </a:ext>
            </a:extLst>
          </p:cNvPr>
          <p:cNvCxnSpPr>
            <a:cxnSpLocks/>
            <a:stCxn id="103" idx="6"/>
            <a:endCxn id="84" idx="6"/>
          </p:cNvCxnSpPr>
          <p:nvPr/>
        </p:nvCxnSpPr>
        <p:spPr>
          <a:xfrm flipH="1" flipV="1">
            <a:off x="2837471" y="2655078"/>
            <a:ext cx="418320" cy="3025922"/>
          </a:xfrm>
          <a:prstGeom prst="bentConnector3">
            <a:avLst>
              <a:gd name="adj1" fmla="val -143213"/>
            </a:avLst>
          </a:prstGeom>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D0C8F16D-C7B9-C54F-A3EF-7B51A46507CE}"/>
              </a:ext>
            </a:extLst>
          </p:cNvPr>
          <p:cNvCxnSpPr>
            <a:cxnSpLocks/>
            <a:stCxn id="106" idx="6"/>
            <a:endCxn id="84" idx="6"/>
          </p:cNvCxnSpPr>
          <p:nvPr/>
        </p:nvCxnSpPr>
        <p:spPr>
          <a:xfrm flipH="1" flipV="1">
            <a:off x="2837471" y="2655078"/>
            <a:ext cx="418320" cy="3654172"/>
          </a:xfrm>
          <a:prstGeom prst="bentConnector3">
            <a:avLst>
              <a:gd name="adj1" fmla="val -179016"/>
            </a:avLst>
          </a:prstGeom>
        </p:spPr>
        <p:style>
          <a:lnRef idx="1">
            <a:schemeClr val="accent1"/>
          </a:lnRef>
          <a:fillRef idx="0">
            <a:schemeClr val="accent1"/>
          </a:fillRef>
          <a:effectRef idx="0">
            <a:schemeClr val="accent1"/>
          </a:effectRef>
          <a:fontRef idx="minor">
            <a:schemeClr val="tx1"/>
          </a:fontRef>
        </p:style>
      </p:cxnSp>
      <p:cxnSp>
        <p:nvCxnSpPr>
          <p:cNvPr id="116" name="Elbow Connector 115">
            <a:extLst>
              <a:ext uri="{FF2B5EF4-FFF2-40B4-BE49-F238E27FC236}">
                <a16:creationId xmlns:a16="http://schemas.microsoft.com/office/drawing/2014/main" id="{185C49EB-8DD9-0C42-86C7-80385AD47065}"/>
              </a:ext>
            </a:extLst>
          </p:cNvPr>
          <p:cNvCxnSpPr>
            <a:cxnSpLocks/>
            <a:stCxn id="38" idx="2"/>
            <a:endCxn id="89" idx="7"/>
          </p:cNvCxnSpPr>
          <p:nvPr/>
        </p:nvCxnSpPr>
        <p:spPr>
          <a:xfrm rot="10800000" flipV="1">
            <a:off x="2239128" y="2996971"/>
            <a:ext cx="2894333" cy="45541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17" name="Elbow Connector 116">
            <a:extLst>
              <a:ext uri="{FF2B5EF4-FFF2-40B4-BE49-F238E27FC236}">
                <a16:creationId xmlns:a16="http://schemas.microsoft.com/office/drawing/2014/main" id="{5D370CF0-B24C-3B4A-B490-1D3E23B6BCD2}"/>
              </a:ext>
            </a:extLst>
          </p:cNvPr>
          <p:cNvCxnSpPr>
            <a:cxnSpLocks/>
            <a:stCxn id="64" idx="2"/>
            <a:endCxn id="97" idx="5"/>
          </p:cNvCxnSpPr>
          <p:nvPr/>
        </p:nvCxnSpPr>
        <p:spPr>
          <a:xfrm rot="10800000" flipV="1">
            <a:off x="3185305" y="3668587"/>
            <a:ext cx="1952767" cy="832358"/>
          </a:xfrm>
          <a:prstGeom prst="bentConnector4">
            <a:avLst>
              <a:gd name="adj1" fmla="val 48195"/>
              <a:gd name="adj2" fmla="val 98997"/>
            </a:avLst>
          </a:prstGeom>
        </p:spPr>
        <p:style>
          <a:lnRef idx="1">
            <a:schemeClr val="accent1"/>
          </a:lnRef>
          <a:fillRef idx="0">
            <a:schemeClr val="accent1"/>
          </a:fillRef>
          <a:effectRef idx="0">
            <a:schemeClr val="accent1"/>
          </a:effectRef>
          <a:fontRef idx="minor">
            <a:schemeClr val="tx1"/>
          </a:fontRef>
        </p:style>
      </p:cxnSp>
      <p:cxnSp>
        <p:nvCxnSpPr>
          <p:cNvPr id="118" name="Elbow Connector 117">
            <a:extLst>
              <a:ext uri="{FF2B5EF4-FFF2-40B4-BE49-F238E27FC236}">
                <a16:creationId xmlns:a16="http://schemas.microsoft.com/office/drawing/2014/main" id="{7632A276-D713-634B-ACB0-DB4F3856A5BA}"/>
              </a:ext>
            </a:extLst>
          </p:cNvPr>
          <p:cNvCxnSpPr>
            <a:cxnSpLocks/>
            <a:stCxn id="60" idx="3"/>
            <a:endCxn id="99" idx="0"/>
          </p:cNvCxnSpPr>
          <p:nvPr/>
        </p:nvCxnSpPr>
        <p:spPr>
          <a:xfrm rot="5400000">
            <a:off x="4051134" y="2160554"/>
            <a:ext cx="691451" cy="4611623"/>
          </a:xfrm>
          <a:prstGeom prst="bentConnector3">
            <a:avLst>
              <a:gd name="adj1" fmla="val 77361"/>
            </a:avLst>
          </a:prstGeom>
        </p:spPr>
        <p:style>
          <a:lnRef idx="1">
            <a:schemeClr val="accent1"/>
          </a:lnRef>
          <a:fillRef idx="0">
            <a:schemeClr val="accent1"/>
          </a:fillRef>
          <a:effectRef idx="0">
            <a:schemeClr val="accent1"/>
          </a:effectRef>
          <a:fontRef idx="minor">
            <a:schemeClr val="tx1"/>
          </a:fontRef>
        </p:style>
      </p:cxnSp>
      <p:cxnSp>
        <p:nvCxnSpPr>
          <p:cNvPr id="119" name="Elbow Connector 118">
            <a:extLst>
              <a:ext uri="{FF2B5EF4-FFF2-40B4-BE49-F238E27FC236}">
                <a16:creationId xmlns:a16="http://schemas.microsoft.com/office/drawing/2014/main" id="{85E11B65-2778-BD47-995F-D68D673F2351}"/>
              </a:ext>
            </a:extLst>
          </p:cNvPr>
          <p:cNvCxnSpPr>
            <a:cxnSpLocks/>
            <a:stCxn id="136" idx="2"/>
            <a:endCxn id="94" idx="6"/>
          </p:cNvCxnSpPr>
          <p:nvPr/>
        </p:nvCxnSpPr>
        <p:spPr>
          <a:xfrm rot="10800000">
            <a:off x="2300465" y="4330775"/>
            <a:ext cx="3108895" cy="1037297"/>
          </a:xfrm>
          <a:prstGeom prst="bentConnector3">
            <a:avLst>
              <a:gd name="adj1" fmla="val 94626"/>
            </a:avLst>
          </a:prstGeom>
        </p:spPr>
        <p:style>
          <a:lnRef idx="1">
            <a:schemeClr val="accent1"/>
          </a:lnRef>
          <a:fillRef idx="0">
            <a:schemeClr val="accent1"/>
          </a:fillRef>
          <a:effectRef idx="0">
            <a:schemeClr val="accent1"/>
          </a:effectRef>
          <a:fontRef idx="minor">
            <a:schemeClr val="tx1"/>
          </a:fontRef>
        </p:style>
      </p:cxnSp>
      <p:cxnSp>
        <p:nvCxnSpPr>
          <p:cNvPr id="120" name="Elbow Connector 119">
            <a:extLst>
              <a:ext uri="{FF2B5EF4-FFF2-40B4-BE49-F238E27FC236}">
                <a16:creationId xmlns:a16="http://schemas.microsoft.com/office/drawing/2014/main" id="{673488DE-3EAF-AA4E-8272-A691B1B4D5CE}"/>
              </a:ext>
            </a:extLst>
          </p:cNvPr>
          <p:cNvCxnSpPr>
            <a:cxnSpLocks/>
            <a:stCxn id="140" idx="1"/>
            <a:endCxn id="102" idx="4"/>
          </p:cNvCxnSpPr>
          <p:nvPr/>
        </p:nvCxnSpPr>
        <p:spPr>
          <a:xfrm rot="16200000" flipV="1">
            <a:off x="3777173" y="4204292"/>
            <a:ext cx="8841" cy="3381091"/>
          </a:xfrm>
          <a:prstGeom prst="bentConnector5">
            <a:avLst>
              <a:gd name="adj1" fmla="val 2585680"/>
              <a:gd name="adj2" fmla="val 26780"/>
              <a:gd name="adj3" fmla="val -1237428"/>
            </a:avLst>
          </a:prstGeom>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659936F9-DDDF-4345-ACB6-549C43A883A2}"/>
              </a:ext>
            </a:extLst>
          </p:cNvPr>
          <p:cNvCxnSpPr>
            <a:cxnSpLocks/>
            <a:stCxn id="152" idx="2"/>
            <a:endCxn id="106" idx="4"/>
          </p:cNvCxnSpPr>
          <p:nvPr/>
        </p:nvCxnSpPr>
        <p:spPr>
          <a:xfrm rot="10800000" flipV="1">
            <a:off x="3015133" y="6351312"/>
            <a:ext cx="3905268" cy="198596"/>
          </a:xfrm>
          <a:prstGeom prst="bentConnector4">
            <a:avLst>
              <a:gd name="adj1" fmla="val 46919"/>
              <a:gd name="adj2" fmla="val 143662"/>
            </a:avLst>
          </a:prstGeom>
        </p:spPr>
        <p:style>
          <a:lnRef idx="1">
            <a:schemeClr val="accent1"/>
          </a:lnRef>
          <a:fillRef idx="0">
            <a:schemeClr val="accent1"/>
          </a:fillRef>
          <a:effectRef idx="0">
            <a:schemeClr val="accent1"/>
          </a:effectRef>
          <a:fontRef idx="minor">
            <a:schemeClr val="tx1"/>
          </a:fontRef>
        </p:style>
      </p:cxnSp>
      <p:cxnSp>
        <p:nvCxnSpPr>
          <p:cNvPr id="157" name="Elbow Connector 156">
            <a:extLst>
              <a:ext uri="{FF2B5EF4-FFF2-40B4-BE49-F238E27FC236}">
                <a16:creationId xmlns:a16="http://schemas.microsoft.com/office/drawing/2014/main" id="{FF47A30A-FAD2-9E49-8BA0-9A186AA1FEEE}"/>
              </a:ext>
            </a:extLst>
          </p:cNvPr>
          <p:cNvCxnSpPr>
            <a:cxnSpLocks/>
            <a:stCxn id="82" idx="6"/>
            <a:endCxn id="61" idx="0"/>
          </p:cNvCxnSpPr>
          <p:nvPr/>
        </p:nvCxnSpPr>
        <p:spPr>
          <a:xfrm>
            <a:off x="3171667" y="2034809"/>
            <a:ext cx="4343696" cy="13863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58" name="Elbow Connector 157">
            <a:extLst>
              <a:ext uri="{FF2B5EF4-FFF2-40B4-BE49-F238E27FC236}">
                <a16:creationId xmlns:a16="http://schemas.microsoft.com/office/drawing/2014/main" id="{E27C5A63-C0A5-6641-8441-FCD1EF844AEB}"/>
              </a:ext>
            </a:extLst>
          </p:cNvPr>
          <p:cNvCxnSpPr>
            <a:cxnSpLocks/>
            <a:stCxn id="84" idx="7"/>
            <a:endCxn id="61" idx="0"/>
          </p:cNvCxnSpPr>
          <p:nvPr/>
        </p:nvCxnSpPr>
        <p:spPr>
          <a:xfrm rot="16200000" flipH="1">
            <a:off x="4685818" y="591645"/>
            <a:ext cx="918200" cy="4740889"/>
          </a:xfrm>
          <a:prstGeom prst="bentConnector3">
            <a:avLst>
              <a:gd name="adj1" fmla="val -12011"/>
            </a:avLst>
          </a:prstGeom>
        </p:spPr>
        <p:style>
          <a:lnRef idx="1">
            <a:schemeClr val="accent1"/>
          </a:lnRef>
          <a:fillRef idx="0">
            <a:schemeClr val="accent1"/>
          </a:fillRef>
          <a:effectRef idx="0">
            <a:schemeClr val="accent1"/>
          </a:effectRef>
          <a:fontRef idx="minor">
            <a:schemeClr val="tx1"/>
          </a:fontRef>
        </p:style>
      </p:cxnSp>
      <p:cxnSp>
        <p:nvCxnSpPr>
          <p:cNvPr id="159" name="Elbow Connector 158">
            <a:extLst>
              <a:ext uri="{FF2B5EF4-FFF2-40B4-BE49-F238E27FC236}">
                <a16:creationId xmlns:a16="http://schemas.microsoft.com/office/drawing/2014/main" id="{4284FAB4-2471-D546-94A5-6251CE99E056}"/>
              </a:ext>
            </a:extLst>
          </p:cNvPr>
          <p:cNvCxnSpPr>
            <a:cxnSpLocks/>
            <a:stCxn id="82" idx="6"/>
            <a:endCxn id="153" idx="6"/>
          </p:cNvCxnSpPr>
          <p:nvPr/>
        </p:nvCxnSpPr>
        <p:spPr>
          <a:xfrm>
            <a:off x="3171667" y="2034809"/>
            <a:ext cx="4842024" cy="3956077"/>
          </a:xfrm>
          <a:prstGeom prst="bentConnector3">
            <a:avLst>
              <a:gd name="adj1" fmla="val 104721"/>
            </a:avLst>
          </a:prstGeom>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C3388062-5DEC-504D-A7D3-E7033DE9D613}"/>
              </a:ext>
            </a:extLst>
          </p:cNvPr>
          <p:cNvCxnSpPr>
            <a:cxnSpLocks/>
            <a:stCxn id="84" idx="7"/>
            <a:endCxn id="153" idx="7"/>
          </p:cNvCxnSpPr>
          <p:nvPr/>
        </p:nvCxnSpPr>
        <p:spPr>
          <a:xfrm rot="16200000" flipH="1">
            <a:off x="3687774" y="1589689"/>
            <a:ext cx="3347468" cy="5174069"/>
          </a:xfrm>
          <a:prstGeom prst="bentConnector3">
            <a:avLst>
              <a:gd name="adj1" fmla="val -6592"/>
            </a:avLst>
          </a:prstGeom>
        </p:spPr>
        <p:style>
          <a:lnRef idx="1">
            <a:schemeClr val="accent1"/>
          </a:lnRef>
          <a:fillRef idx="0">
            <a:schemeClr val="accent1"/>
          </a:fillRef>
          <a:effectRef idx="0">
            <a:schemeClr val="accent1"/>
          </a:effectRef>
          <a:fontRef idx="minor">
            <a:schemeClr val="tx1"/>
          </a:fontRef>
        </p:style>
      </p:cxnSp>
      <p:sp>
        <p:nvSpPr>
          <p:cNvPr id="161" name="Content Placeholder 2">
            <a:extLst>
              <a:ext uri="{FF2B5EF4-FFF2-40B4-BE49-F238E27FC236}">
                <a16:creationId xmlns:a16="http://schemas.microsoft.com/office/drawing/2014/main" id="{A9FE2989-EFF1-844F-8B53-724BF27401EB}"/>
              </a:ext>
            </a:extLst>
          </p:cNvPr>
          <p:cNvSpPr txBox="1">
            <a:spLocks/>
          </p:cNvSpPr>
          <p:nvPr/>
        </p:nvSpPr>
        <p:spPr>
          <a:xfrm>
            <a:off x="8289608" y="604265"/>
            <a:ext cx="3380992" cy="123194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lumMod val="95000"/>
                  </a:schemeClr>
                </a:solidFill>
              </a:rPr>
              <a:t>Notice that the outputs of the gates are connected to the False and Neutral terminals. This is because we NEED the output of each clause to be colored True!</a:t>
            </a:r>
          </a:p>
        </p:txBody>
      </p:sp>
      <p:cxnSp>
        <p:nvCxnSpPr>
          <p:cNvPr id="40" name="Straight Connector 39">
            <a:extLst>
              <a:ext uri="{FF2B5EF4-FFF2-40B4-BE49-F238E27FC236}">
                <a16:creationId xmlns:a16="http://schemas.microsoft.com/office/drawing/2014/main" id="{F542CE53-92E8-D941-84E0-50945886413E}"/>
              </a:ext>
            </a:extLst>
          </p:cNvPr>
          <p:cNvCxnSpPr>
            <a:cxnSpLocks/>
          </p:cNvCxnSpPr>
          <p:nvPr/>
        </p:nvCxnSpPr>
        <p:spPr>
          <a:xfrm flipH="1">
            <a:off x="7568833" y="1071890"/>
            <a:ext cx="720776" cy="65576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07609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informal) proof of reduction</a:t>
            </a:r>
          </a:p>
        </p:txBody>
      </p:sp>
      <p:sp>
        <p:nvSpPr>
          <p:cNvPr id="3" name="Slide Number Placeholder 2"/>
          <p:cNvSpPr>
            <a:spLocks noGrp="1"/>
          </p:cNvSpPr>
          <p:nvPr>
            <p:ph type="sldNum" sz="quarter" idx="12"/>
          </p:nvPr>
        </p:nvSpPr>
        <p:spPr/>
        <p:txBody>
          <a:bodyPr/>
          <a:lstStyle/>
          <a:p>
            <a:fld id="{A8D2B1A1-9A82-492A-87A6-500459A044C8}" type="slidenum">
              <a:rPr lang="en-US" smtClean="0"/>
              <a:pPr/>
              <a:t>139</a:t>
            </a:fld>
            <a:endParaRPr lang="en-US"/>
          </a:p>
        </p:txBody>
      </p:sp>
      <p:sp>
        <p:nvSpPr>
          <p:cNvPr id="4" name="Content Placeholder 3"/>
          <p:cNvSpPr>
            <a:spLocks noGrp="1"/>
          </p:cNvSpPr>
          <p:nvPr>
            <p:ph sz="quarter" idx="1"/>
          </p:nvPr>
        </p:nvSpPr>
        <p:spPr/>
        <p:txBody>
          <a:bodyPr>
            <a:normAutofit fontScale="85000" lnSpcReduction="10000"/>
          </a:bodyPr>
          <a:lstStyle/>
          <a:p>
            <a:pPr algn="l"/>
            <a:r>
              <a:rPr lang="en-US" dirty="0"/>
              <a:t>Sat(</a:t>
            </a:r>
            <a:r>
              <a:rPr lang="en-US" dirty="0">
                <a:sym typeface="Symbol" panose="05050102010706020507" pitchFamily="18" charset="2"/>
              </a:rPr>
              <a:t>) </a:t>
            </a:r>
            <a:r>
              <a:rPr lang="en-US" dirty="0">
                <a:sym typeface="Wingdings" panose="05000000000000000000" pitchFamily="2" charset="2"/>
              </a:rPr>
              <a:t> G is 3-Colorable</a:t>
            </a:r>
          </a:p>
          <a:p>
            <a:pPr lvl="1" algn="l"/>
            <a:r>
              <a:rPr lang="en-US" sz="2100" dirty="0">
                <a:sym typeface="Wingdings" panose="05000000000000000000" pitchFamily="2" charset="2"/>
              </a:rPr>
              <a:t>Assume </a:t>
            </a:r>
            <a:r>
              <a:rPr lang="en-US" dirty="0">
                <a:sym typeface="Symbol" panose="05050102010706020507" pitchFamily="18" charset="2"/>
              </a:rPr>
              <a:t> is </a:t>
            </a:r>
            <a:r>
              <a:rPr lang="en-US" dirty="0" err="1">
                <a:sym typeface="Symbol" panose="05050102010706020507" pitchFamily="18" charset="2"/>
              </a:rPr>
              <a:t>satisfiable</a:t>
            </a:r>
            <a:endParaRPr lang="en-US" sz="2100" dirty="0">
              <a:sym typeface="Wingdings" panose="05000000000000000000" pitchFamily="2" charset="2"/>
            </a:endParaRPr>
          </a:p>
          <a:p>
            <a:pPr lvl="1" algn="l"/>
            <a:r>
              <a:rPr lang="en-US" sz="2100" dirty="0">
                <a:sym typeface="Wingdings" panose="05000000000000000000" pitchFamily="2" charset="2"/>
              </a:rPr>
              <a:t>3 colors (true, false, base)</a:t>
            </a:r>
          </a:p>
          <a:p>
            <a:pPr lvl="1" algn="l"/>
            <a:r>
              <a:rPr lang="en-US" sz="2100" dirty="0"/>
              <a:t>Color B,T,F with these colors</a:t>
            </a:r>
          </a:p>
          <a:p>
            <a:pPr lvl="1" algn="l"/>
            <a:r>
              <a:rPr lang="en-US" sz="2100" dirty="0"/>
              <a:t>Color variable nodes with T and F depending on their satisfying values for </a:t>
            </a:r>
            <a:r>
              <a:rPr lang="en-US" dirty="0">
                <a:sym typeface="Symbol" panose="05050102010706020507" pitchFamily="18" charset="2"/>
              </a:rPr>
              <a:t></a:t>
            </a:r>
          </a:p>
          <a:p>
            <a:pPr lvl="1" algn="l"/>
            <a:r>
              <a:rPr lang="en-US" sz="2100" dirty="0"/>
              <a:t>Or gates always colorable so that they represent correct OR (output is true </a:t>
            </a:r>
            <a:r>
              <a:rPr lang="en-US" sz="2100" dirty="0" err="1"/>
              <a:t>iff</a:t>
            </a:r>
            <a:r>
              <a:rPr lang="en-US" sz="2100" dirty="0"/>
              <a:t> one or more inputs true)</a:t>
            </a:r>
          </a:p>
          <a:p>
            <a:pPr lvl="1" algn="l"/>
            <a:r>
              <a:rPr lang="en-US" sz="2100" dirty="0"/>
              <a:t>Thus G is 3-Colorable</a:t>
            </a:r>
          </a:p>
        </p:txBody>
      </p:sp>
      <p:sp>
        <p:nvSpPr>
          <p:cNvPr id="5" name="Content Placeholder 4"/>
          <p:cNvSpPr>
            <a:spLocks noGrp="1"/>
          </p:cNvSpPr>
          <p:nvPr>
            <p:ph sz="quarter" idx="2"/>
          </p:nvPr>
        </p:nvSpPr>
        <p:spPr/>
        <p:txBody>
          <a:bodyPr>
            <a:normAutofit fontScale="85000" lnSpcReduction="10000"/>
          </a:bodyPr>
          <a:lstStyle/>
          <a:p>
            <a:pPr algn="l"/>
            <a:r>
              <a:rPr lang="en-US" dirty="0"/>
              <a:t>G is 3-Colorable </a:t>
            </a:r>
            <a:r>
              <a:rPr lang="en-US" dirty="0">
                <a:sym typeface="Wingdings" panose="05000000000000000000" pitchFamily="2" charset="2"/>
              </a:rPr>
              <a:t> Sat(</a:t>
            </a:r>
            <a:r>
              <a:rPr lang="en-US" dirty="0">
                <a:sym typeface="Symbol" panose="05050102010706020507" pitchFamily="18" charset="2"/>
              </a:rPr>
              <a:t>)</a:t>
            </a:r>
          </a:p>
          <a:p>
            <a:pPr lvl="1" algn="l"/>
            <a:r>
              <a:rPr lang="en-US" sz="2100" dirty="0">
                <a:sym typeface="Symbol" panose="05050102010706020507" pitchFamily="18" charset="2"/>
              </a:rPr>
              <a:t>Assume G is 3-Colorable</a:t>
            </a:r>
          </a:p>
          <a:p>
            <a:pPr lvl="1" algn="l"/>
            <a:r>
              <a:rPr lang="en-US" sz="2100" dirty="0">
                <a:sym typeface="Symbol" panose="05050102010706020507" pitchFamily="18" charset="2"/>
              </a:rPr>
              <a:t>Color the graph</a:t>
            </a:r>
          </a:p>
          <a:p>
            <a:pPr lvl="1" algn="l"/>
            <a:r>
              <a:rPr lang="en-US" sz="2100" dirty="0">
                <a:sym typeface="Symbol" panose="05050102010706020507" pitchFamily="18" charset="2"/>
              </a:rPr>
              <a:t>Let the colors of the B,T,F nodes represent base, true, and false respectively.</a:t>
            </a:r>
          </a:p>
          <a:p>
            <a:pPr lvl="1" algn="l"/>
            <a:r>
              <a:rPr lang="en-US" sz="2100" dirty="0"/>
              <a:t>Re-arrange OR gate colors slightly if necessary so output is always T or F</a:t>
            </a:r>
          </a:p>
          <a:p>
            <a:pPr lvl="1" algn="l"/>
            <a:r>
              <a:rPr lang="en-US" sz="2100" dirty="0"/>
              <a:t>Let variable assignments be the color they were given</a:t>
            </a:r>
          </a:p>
          <a:p>
            <a:pPr lvl="1" algn="l"/>
            <a:r>
              <a:rPr lang="en-US" sz="2100" dirty="0"/>
              <a:t>These assignments satisfy </a:t>
            </a:r>
            <a:r>
              <a:rPr lang="en-US" dirty="0">
                <a:sym typeface="Symbol" panose="05050102010706020507" pitchFamily="18" charset="2"/>
              </a:rPr>
              <a:t></a:t>
            </a:r>
            <a:endParaRPr lang="en-US" sz="2100" dirty="0"/>
          </a:p>
        </p:txBody>
      </p:sp>
    </p:spTree>
    <p:extLst>
      <p:ext uri="{BB962C8B-B14F-4D97-AF65-F5344CB8AC3E}">
        <p14:creationId xmlns:p14="http://schemas.microsoft.com/office/powerpoint/2010/main" val="2109291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37514"/>
            <a:ext cx="9905998" cy="676882"/>
          </a:xfrm>
        </p:spPr>
        <p:txBody>
          <a:bodyPr/>
          <a:lstStyle/>
          <a:p>
            <a:pPr algn="ctr"/>
            <a:r>
              <a:rPr lang="en-US" dirty="0"/>
              <a:t>Why Do These Matter?</a:t>
            </a:r>
          </a:p>
        </p:txBody>
      </p:sp>
      <p:sp>
        <p:nvSpPr>
          <p:cNvPr id="7" name="Content Placeholder 5">
            <a:extLst>
              <a:ext uri="{FF2B5EF4-FFF2-40B4-BE49-F238E27FC236}">
                <a16:creationId xmlns:a16="http://schemas.microsoft.com/office/drawing/2014/main" id="{FEF7987B-8C1A-3C40-878F-2B5D09763C34}"/>
              </a:ext>
            </a:extLst>
          </p:cNvPr>
          <p:cNvSpPr txBox="1">
            <a:spLocks/>
          </p:cNvSpPr>
          <p:nvPr/>
        </p:nvSpPr>
        <p:spPr>
          <a:xfrm>
            <a:off x="878944" y="1752598"/>
            <a:ext cx="3176588" cy="201506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and s, return the weight of the path P (list of nodes to visit in order) that minimizes the sum of the weights of the edges along P.</a:t>
            </a:r>
          </a:p>
        </p:txBody>
      </p:sp>
      <p:sp>
        <p:nvSpPr>
          <p:cNvPr id="9" name="Content Placeholder 5">
            <a:extLst>
              <a:ext uri="{FF2B5EF4-FFF2-40B4-BE49-F238E27FC236}">
                <a16:creationId xmlns:a16="http://schemas.microsoft.com/office/drawing/2014/main" id="{81805EDF-DA5A-8743-9130-2554CB6CE13E}"/>
              </a:ext>
            </a:extLst>
          </p:cNvPr>
          <p:cNvSpPr txBox="1">
            <a:spLocks/>
          </p:cNvSpPr>
          <p:nvPr/>
        </p:nvSpPr>
        <p:spPr>
          <a:xfrm>
            <a:off x="4545010" y="1752598"/>
            <a:ext cx="3176588" cy="201506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s, and integer k, can you find a valid path with total weight less than or equal to k?</a:t>
            </a:r>
          </a:p>
        </p:txBody>
      </p:sp>
      <p:sp>
        <p:nvSpPr>
          <p:cNvPr id="10" name="Content Placeholder 5">
            <a:extLst>
              <a:ext uri="{FF2B5EF4-FFF2-40B4-BE49-F238E27FC236}">
                <a16:creationId xmlns:a16="http://schemas.microsoft.com/office/drawing/2014/main" id="{5607529C-58D7-CF44-8C7B-CE3B936EA46F}"/>
              </a:ext>
            </a:extLst>
          </p:cNvPr>
          <p:cNvSpPr txBox="1">
            <a:spLocks/>
          </p:cNvSpPr>
          <p:nvPr/>
        </p:nvSpPr>
        <p:spPr>
          <a:xfrm>
            <a:off x="8095359" y="1752598"/>
            <a:ext cx="3176588" cy="2015065"/>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s, path P, and integer k</a:t>
            </a:r>
          </a:p>
          <a:p>
            <a:pPr marL="0" indent="0" algn="ctr">
              <a:buNone/>
            </a:pPr>
            <a:r>
              <a:rPr lang="en-US" sz="2000" dirty="0">
                <a:solidFill>
                  <a:schemeClr val="bg1"/>
                </a:solidFill>
              </a:rPr>
              <a:t>Is path P valid and is it weight less than or equal to k?</a:t>
            </a:r>
          </a:p>
        </p:txBody>
      </p:sp>
      <p:sp>
        <p:nvSpPr>
          <p:cNvPr id="11" name="Content Placeholder 5">
            <a:extLst>
              <a:ext uri="{FF2B5EF4-FFF2-40B4-BE49-F238E27FC236}">
                <a16:creationId xmlns:a16="http://schemas.microsoft.com/office/drawing/2014/main" id="{EC260FF8-2028-9F4C-8B3A-3D9C86EC46E5}"/>
              </a:ext>
            </a:extLst>
          </p:cNvPr>
          <p:cNvSpPr txBox="1">
            <a:spLocks/>
          </p:cNvSpPr>
          <p:nvPr/>
        </p:nvSpPr>
        <p:spPr>
          <a:xfrm>
            <a:off x="878944" y="1134531"/>
            <a:ext cx="3176588" cy="6180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Function Problem</a:t>
            </a:r>
            <a:r>
              <a:rPr lang="en-US" sz="2000" dirty="0"/>
              <a:t>:</a:t>
            </a:r>
            <a:br>
              <a:rPr lang="en-US" sz="2000" dirty="0"/>
            </a:br>
            <a:r>
              <a:rPr lang="en-US" sz="2000" dirty="0"/>
              <a:t>Return the actual solution</a:t>
            </a:r>
          </a:p>
        </p:txBody>
      </p:sp>
      <p:sp>
        <p:nvSpPr>
          <p:cNvPr id="12" name="Content Placeholder 5">
            <a:extLst>
              <a:ext uri="{FF2B5EF4-FFF2-40B4-BE49-F238E27FC236}">
                <a16:creationId xmlns:a16="http://schemas.microsoft.com/office/drawing/2014/main" id="{8DEAFEE1-7690-E647-8B01-C380813AB00F}"/>
              </a:ext>
            </a:extLst>
          </p:cNvPr>
          <p:cNvSpPr txBox="1">
            <a:spLocks/>
          </p:cNvSpPr>
          <p:nvPr/>
        </p:nvSpPr>
        <p:spPr>
          <a:xfrm>
            <a:off x="4545010" y="1126063"/>
            <a:ext cx="3176588" cy="6180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Decision Problem</a:t>
            </a:r>
            <a:r>
              <a:rPr lang="en-US" sz="2000" dirty="0"/>
              <a:t>:</a:t>
            </a:r>
            <a:br>
              <a:rPr lang="en-US" sz="2000" dirty="0"/>
            </a:br>
            <a:r>
              <a:rPr lang="en-US" sz="2000" dirty="0"/>
              <a:t>Convert problem to have Boolean output</a:t>
            </a:r>
          </a:p>
        </p:txBody>
      </p:sp>
      <p:sp>
        <p:nvSpPr>
          <p:cNvPr id="13" name="Content Placeholder 5">
            <a:extLst>
              <a:ext uri="{FF2B5EF4-FFF2-40B4-BE49-F238E27FC236}">
                <a16:creationId xmlns:a16="http://schemas.microsoft.com/office/drawing/2014/main" id="{41C6DE7C-6722-D845-AE21-F5276CE4E854}"/>
              </a:ext>
            </a:extLst>
          </p:cNvPr>
          <p:cNvSpPr txBox="1">
            <a:spLocks/>
          </p:cNvSpPr>
          <p:nvPr/>
        </p:nvSpPr>
        <p:spPr>
          <a:xfrm>
            <a:off x="8095359" y="1126063"/>
            <a:ext cx="3176588" cy="6180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Verification Problem</a:t>
            </a:r>
            <a:r>
              <a:rPr lang="en-US" sz="2000" dirty="0"/>
              <a:t>:</a:t>
            </a:r>
            <a:br>
              <a:rPr lang="en-US" sz="2000" dirty="0"/>
            </a:br>
            <a:r>
              <a:rPr lang="en-US" sz="2000" dirty="0"/>
              <a:t>Given a solution, verify if it works</a:t>
            </a:r>
          </a:p>
        </p:txBody>
      </p:sp>
      <p:sp>
        <p:nvSpPr>
          <p:cNvPr id="14" name="Content Placeholder 5">
            <a:extLst>
              <a:ext uri="{FF2B5EF4-FFF2-40B4-BE49-F238E27FC236}">
                <a16:creationId xmlns:a16="http://schemas.microsoft.com/office/drawing/2014/main" id="{C3EBCF12-1FD8-F641-A6C4-7F593DE1AB61}"/>
              </a:ext>
            </a:extLst>
          </p:cNvPr>
          <p:cNvSpPr txBox="1">
            <a:spLocks/>
          </p:cNvSpPr>
          <p:nvPr/>
        </p:nvSpPr>
        <p:spPr>
          <a:xfrm>
            <a:off x="2123543" y="4851397"/>
            <a:ext cx="3523723" cy="129540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accent1"/>
                </a:solidFill>
              </a:rPr>
              <a:t>If you can solve the decision problem you can also solve the function problem Why?</a:t>
            </a:r>
          </a:p>
        </p:txBody>
      </p:sp>
      <p:cxnSp>
        <p:nvCxnSpPr>
          <p:cNvPr id="15" name="Straight Connector 14">
            <a:extLst>
              <a:ext uri="{FF2B5EF4-FFF2-40B4-BE49-F238E27FC236}">
                <a16:creationId xmlns:a16="http://schemas.microsoft.com/office/drawing/2014/main" id="{7CEDBD6D-46ED-FD44-B640-46B6AE3D5C8E}"/>
              </a:ext>
            </a:extLst>
          </p:cNvPr>
          <p:cNvCxnSpPr>
            <a:cxnSpLocks/>
          </p:cNvCxnSpPr>
          <p:nvPr/>
        </p:nvCxnSpPr>
        <p:spPr>
          <a:xfrm flipH="1">
            <a:off x="4631268" y="3928533"/>
            <a:ext cx="905932" cy="922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48F24A-F889-6341-BC9F-558A13195AD0}"/>
              </a:ext>
            </a:extLst>
          </p:cNvPr>
          <p:cNvCxnSpPr>
            <a:cxnSpLocks/>
          </p:cNvCxnSpPr>
          <p:nvPr/>
        </p:nvCxnSpPr>
        <p:spPr>
          <a:xfrm>
            <a:off x="2683933" y="3928533"/>
            <a:ext cx="465667" cy="10159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Content Placeholder 5">
            <a:extLst>
              <a:ext uri="{FF2B5EF4-FFF2-40B4-BE49-F238E27FC236}">
                <a16:creationId xmlns:a16="http://schemas.microsoft.com/office/drawing/2014/main" id="{51D5513D-27E6-754B-B2FD-825E4C2ECC92}"/>
              </a:ext>
            </a:extLst>
          </p:cNvPr>
          <p:cNvSpPr txBox="1">
            <a:spLocks/>
          </p:cNvSpPr>
          <p:nvPr/>
        </p:nvSpPr>
        <p:spPr>
          <a:xfrm>
            <a:off x="6207656" y="4389965"/>
            <a:ext cx="3523723" cy="2180168"/>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solidFill>
                  <a:schemeClr val="accent1"/>
                </a:solidFill>
              </a:rPr>
              <a:t>Because if you can solve the decision problem, you can repeatedly invoke it with lower values of k until the Yes responses change to No</a:t>
            </a:r>
          </a:p>
        </p:txBody>
      </p:sp>
    </p:spTree>
    <p:extLst>
      <p:ext uri="{BB962C8B-B14F-4D97-AF65-F5344CB8AC3E}">
        <p14:creationId xmlns:p14="http://schemas.microsoft.com/office/powerpoint/2010/main" val="197041232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Co-NP</a:t>
            </a:r>
          </a:p>
        </p:txBody>
      </p:sp>
    </p:spTree>
    <p:extLst>
      <p:ext uri="{BB962C8B-B14F-4D97-AF65-F5344CB8AC3E}">
        <p14:creationId xmlns:p14="http://schemas.microsoft.com/office/powerpoint/2010/main" val="12554463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Algorithmic Complement</a:t>
            </a:r>
          </a:p>
        </p:txBody>
      </p:sp>
      <p:sp>
        <p:nvSpPr>
          <p:cNvPr id="4" name="Slide Number Placeholder 3"/>
          <p:cNvSpPr>
            <a:spLocks noGrp="1"/>
          </p:cNvSpPr>
          <p:nvPr>
            <p:ph type="sldNum" sz="quarter" idx="12"/>
          </p:nvPr>
        </p:nvSpPr>
        <p:spPr/>
        <p:txBody>
          <a:bodyPr/>
          <a:lstStyle/>
          <a:p>
            <a:fld id="{A8D2B1A1-9A82-492A-87A6-500459A044C8}" type="slidenum">
              <a:rPr lang="en-US" smtClean="0"/>
              <a:pPr/>
              <a:t>141</a:t>
            </a:fld>
            <a:endParaRPr lang="en-US"/>
          </a:p>
        </p:txBody>
      </p:sp>
      <p:sp>
        <p:nvSpPr>
          <p:cNvPr id="6" name="Content Placeholder 5"/>
          <p:cNvSpPr>
            <a:spLocks noGrp="1"/>
          </p:cNvSpPr>
          <p:nvPr>
            <p:ph sz="quarter" idx="1"/>
          </p:nvPr>
        </p:nvSpPr>
        <p:spPr/>
        <p:txBody>
          <a:bodyPr/>
          <a:lstStyle/>
          <a:p>
            <a:r>
              <a:rPr lang="en-US" dirty="0"/>
              <a:t>Given a problem X, we can define the complement, X’</a:t>
            </a:r>
          </a:p>
          <a:p>
            <a:pPr lvl="1"/>
            <a:r>
              <a:rPr lang="en-US" dirty="0"/>
              <a:t>Take the decision version of the problem X</a:t>
            </a:r>
          </a:p>
          <a:p>
            <a:pPr lvl="1"/>
            <a:r>
              <a:rPr lang="en-US" dirty="0"/>
              <a:t>Change all the ‘yes’ answers to ‘no’ and visa-versa</a:t>
            </a:r>
          </a:p>
          <a:p>
            <a:r>
              <a:rPr lang="en-US" dirty="0"/>
              <a:t>Consider the problem of if a number is prime</a:t>
            </a:r>
          </a:p>
          <a:p>
            <a:pPr lvl="1"/>
            <a:r>
              <a:rPr lang="en-US" dirty="0"/>
              <a:t>The complement problem is if a number is composite</a:t>
            </a:r>
          </a:p>
        </p:txBody>
      </p:sp>
    </p:spTree>
    <p:extLst>
      <p:ext uri="{BB962C8B-B14F-4D97-AF65-F5344CB8AC3E}">
        <p14:creationId xmlns:p14="http://schemas.microsoft.com/office/powerpoint/2010/main" val="12697579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co-NP</a:t>
            </a:r>
          </a:p>
        </p:txBody>
      </p:sp>
      <p:sp>
        <p:nvSpPr>
          <p:cNvPr id="4" name="Slide Number Placeholder 3"/>
          <p:cNvSpPr>
            <a:spLocks noGrp="1"/>
          </p:cNvSpPr>
          <p:nvPr>
            <p:ph type="sldNum" sz="quarter" idx="12"/>
          </p:nvPr>
        </p:nvSpPr>
        <p:spPr/>
        <p:txBody>
          <a:bodyPr/>
          <a:lstStyle/>
          <a:p>
            <a:fld id="{A8D2B1A1-9A82-492A-87A6-500459A044C8}" type="slidenum">
              <a:rPr lang="en-US" smtClean="0"/>
              <a:pPr/>
              <a:t>142</a:t>
            </a:fld>
            <a:endParaRPr lang="en-US"/>
          </a:p>
        </p:txBody>
      </p:sp>
      <p:sp>
        <p:nvSpPr>
          <p:cNvPr id="3" name="Content Placeholder 2"/>
          <p:cNvSpPr>
            <a:spLocks noGrp="1"/>
          </p:cNvSpPr>
          <p:nvPr>
            <p:ph sz="quarter" idx="1"/>
          </p:nvPr>
        </p:nvSpPr>
        <p:spPr/>
        <p:txBody>
          <a:bodyPr>
            <a:normAutofit lnSpcReduction="10000"/>
          </a:bodyPr>
          <a:lstStyle/>
          <a:p>
            <a:r>
              <a:rPr lang="en-US" dirty="0"/>
              <a:t>NP contains the set of problems for which proof of a ‘yes’ solution is easily verifiable</a:t>
            </a:r>
          </a:p>
          <a:p>
            <a:pPr lvl="1"/>
            <a:r>
              <a:rPr lang="en-US" dirty="0"/>
              <a:t>To show a ‘yes’ instance, I just have to show one: exists quantifier</a:t>
            </a:r>
          </a:p>
          <a:p>
            <a:pPr lvl="1"/>
            <a:r>
              <a:rPr lang="en-US" dirty="0"/>
              <a:t>To show no instances, I have to show it’s ‘no’ for all: for all quantifier</a:t>
            </a:r>
          </a:p>
          <a:p>
            <a:pPr lvl="2"/>
            <a:r>
              <a:rPr lang="en-US" dirty="0"/>
              <a:t>To show that there is no </a:t>
            </a:r>
            <a:r>
              <a:rPr lang="en-US" dirty="0" err="1"/>
              <a:t>satisfiable</a:t>
            </a:r>
            <a:r>
              <a:rPr lang="en-US" dirty="0"/>
              <a:t> set of truth values for a SAT problem, you have to show each possible one</a:t>
            </a:r>
          </a:p>
          <a:p>
            <a:r>
              <a:rPr lang="en-US" dirty="0"/>
              <a:t>co-NP contains the set of problems for which proof of </a:t>
            </a:r>
            <a:r>
              <a:rPr lang="en-US" i="1" dirty="0"/>
              <a:t>no</a:t>
            </a:r>
            <a:r>
              <a:rPr lang="en-US" dirty="0"/>
              <a:t> solutions is easily verifiable</a:t>
            </a:r>
          </a:p>
          <a:p>
            <a:pPr lvl="1"/>
            <a:endParaRPr lang="en-US" dirty="0"/>
          </a:p>
        </p:txBody>
      </p:sp>
    </p:spTree>
    <p:extLst>
      <p:ext uri="{BB962C8B-B14F-4D97-AF65-F5344CB8AC3E}">
        <p14:creationId xmlns:p14="http://schemas.microsoft.com/office/powerpoint/2010/main" val="24612099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co-NP examples</a:t>
            </a:r>
            <a:endParaRPr lang="en-US" dirty="0"/>
          </a:p>
        </p:txBody>
      </p:sp>
      <p:sp>
        <p:nvSpPr>
          <p:cNvPr id="4" name="Slide Number Placeholder 3"/>
          <p:cNvSpPr>
            <a:spLocks noGrp="1"/>
          </p:cNvSpPr>
          <p:nvPr>
            <p:ph type="sldNum" sz="quarter" idx="12"/>
          </p:nvPr>
        </p:nvSpPr>
        <p:spPr/>
        <p:txBody>
          <a:bodyPr/>
          <a:lstStyle/>
          <a:p>
            <a:fld id="{A8D2B1A1-9A82-492A-87A6-500459A044C8}" type="slidenum">
              <a:rPr lang="en-US" smtClean="0"/>
              <a:pPr/>
              <a:t>143</a:t>
            </a:fld>
            <a:endParaRPr lang="en-US"/>
          </a:p>
        </p:txBody>
      </p:sp>
      <p:sp>
        <p:nvSpPr>
          <p:cNvPr id="3" name="Content Placeholder 2"/>
          <p:cNvSpPr>
            <a:spLocks noGrp="1"/>
          </p:cNvSpPr>
          <p:nvPr>
            <p:ph sz="quarter" idx="1"/>
          </p:nvPr>
        </p:nvSpPr>
        <p:spPr/>
        <p:txBody>
          <a:bodyPr/>
          <a:lstStyle/>
          <a:p>
            <a:r>
              <a:rPr lang="en-US" dirty="0"/>
              <a:t>SAT: given a expression, is there a </a:t>
            </a:r>
            <a:r>
              <a:rPr lang="en-US" dirty="0" err="1"/>
              <a:t>satisfiable</a:t>
            </a:r>
            <a:r>
              <a:rPr lang="en-US" dirty="0"/>
              <a:t> set of truth assignments?</a:t>
            </a:r>
          </a:p>
          <a:p>
            <a:pPr lvl="1"/>
            <a:r>
              <a:rPr lang="en-US" dirty="0"/>
              <a:t>To prove a ‘yes’ instance, you just (quickly) check a given (correct) answer (polynomial time)</a:t>
            </a:r>
          </a:p>
          <a:p>
            <a:pPr lvl="1"/>
            <a:r>
              <a:rPr lang="en-US" dirty="0"/>
              <a:t>To prove there are no instances, you must show for all (exponential time)</a:t>
            </a:r>
          </a:p>
          <a:p>
            <a:r>
              <a:rPr lang="en-US" dirty="0"/>
              <a:t>co-SAT: given an expression, are there </a:t>
            </a:r>
            <a:r>
              <a:rPr lang="en-US" i="1" dirty="0"/>
              <a:t>no</a:t>
            </a:r>
            <a:r>
              <a:rPr lang="en-US" dirty="0"/>
              <a:t> </a:t>
            </a:r>
            <a:r>
              <a:rPr lang="en-US" dirty="0" err="1"/>
              <a:t>satisfiable</a:t>
            </a:r>
            <a:r>
              <a:rPr lang="en-US" dirty="0"/>
              <a:t> set of truth assignments?</a:t>
            </a:r>
          </a:p>
          <a:p>
            <a:pPr lvl="1"/>
            <a:r>
              <a:rPr lang="en-US" dirty="0"/>
              <a:t>To prove a ‘no’ instance (which means there </a:t>
            </a:r>
            <a:r>
              <a:rPr lang="en-US" i="1" dirty="0"/>
              <a:t>is</a:t>
            </a:r>
            <a:r>
              <a:rPr lang="en-US" dirty="0"/>
              <a:t> a </a:t>
            </a:r>
            <a:r>
              <a:rPr lang="en-US" dirty="0" err="1"/>
              <a:t>satisfiable</a:t>
            </a:r>
            <a:r>
              <a:rPr lang="en-US" dirty="0"/>
              <a:t> truth assignment), we just (quickly) check a given (correct) answer (polynomial time)</a:t>
            </a:r>
          </a:p>
          <a:p>
            <a:pPr lvl="1"/>
            <a:r>
              <a:rPr lang="en-US" dirty="0"/>
              <a:t>To prove ‘yes’, you must show for all (exponential time)</a:t>
            </a:r>
          </a:p>
        </p:txBody>
      </p:sp>
    </p:spTree>
    <p:extLst>
      <p:ext uri="{BB962C8B-B14F-4D97-AF65-F5344CB8AC3E}">
        <p14:creationId xmlns:p14="http://schemas.microsoft.com/office/powerpoint/2010/main" val="356453842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co-NP</a:t>
            </a:r>
          </a:p>
        </p:txBody>
      </p:sp>
      <p:sp>
        <p:nvSpPr>
          <p:cNvPr id="4" name="Slide Number Placeholder 3"/>
          <p:cNvSpPr>
            <a:spLocks noGrp="1"/>
          </p:cNvSpPr>
          <p:nvPr>
            <p:ph type="sldNum" sz="quarter" idx="12"/>
          </p:nvPr>
        </p:nvSpPr>
        <p:spPr/>
        <p:txBody>
          <a:bodyPr/>
          <a:lstStyle/>
          <a:p>
            <a:fld id="{A8D2B1A1-9A82-492A-87A6-500459A044C8}" type="slidenum">
              <a:rPr lang="en-US" smtClean="0"/>
              <a:pPr/>
              <a:t>144</a:t>
            </a:fld>
            <a:endParaRPr lang="en-US"/>
          </a:p>
        </p:txBody>
      </p:sp>
      <p:sp>
        <p:nvSpPr>
          <p:cNvPr id="3" name="Content Placeholder 2"/>
          <p:cNvSpPr>
            <a:spLocks noGrp="1"/>
          </p:cNvSpPr>
          <p:nvPr>
            <p:ph sz="quarter" idx="1"/>
          </p:nvPr>
        </p:nvSpPr>
        <p:spPr/>
        <p:txBody>
          <a:bodyPr/>
          <a:lstStyle/>
          <a:p>
            <a:r>
              <a:rPr lang="en-US" dirty="0"/>
              <a:t>Consider subset-sum: given a finite set of integers, is there a non-empty subset which sums to zero?</a:t>
            </a:r>
          </a:p>
          <a:p>
            <a:pPr lvl="1"/>
            <a:r>
              <a:rPr lang="en-US" dirty="0"/>
              <a:t>To prove a ‘yes’, specify the non-empty subset</a:t>
            </a:r>
          </a:p>
          <a:p>
            <a:r>
              <a:rPr lang="en-US" dirty="0"/>
              <a:t>The complement asks, “given a finite set of integers, does every non-empty subset have non-zero sum?”</a:t>
            </a:r>
          </a:p>
          <a:p>
            <a:pPr lvl="1"/>
            <a:r>
              <a:rPr lang="en-US" dirty="0"/>
              <a:t>To prove a ‘no’, specify a non-empty subset</a:t>
            </a:r>
          </a:p>
        </p:txBody>
      </p:sp>
    </p:spTree>
    <p:extLst>
      <p:ext uri="{BB962C8B-B14F-4D97-AF65-F5344CB8AC3E}">
        <p14:creationId xmlns:p14="http://schemas.microsoft.com/office/powerpoint/2010/main" val="390034174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is closed under complement</a:t>
            </a:r>
          </a:p>
        </p:txBody>
      </p:sp>
      <p:sp>
        <p:nvSpPr>
          <p:cNvPr id="4" name="Slide Number Placeholder 3"/>
          <p:cNvSpPr>
            <a:spLocks noGrp="1"/>
          </p:cNvSpPr>
          <p:nvPr>
            <p:ph type="sldNum" sz="quarter" idx="12"/>
          </p:nvPr>
        </p:nvSpPr>
        <p:spPr/>
        <p:txBody>
          <a:bodyPr/>
          <a:lstStyle/>
          <a:p>
            <a:fld id="{A8D2B1A1-9A82-492A-87A6-500459A044C8}" type="slidenum">
              <a:rPr lang="en-US" smtClean="0"/>
              <a:pPr/>
              <a:t>145</a:t>
            </a:fld>
            <a:endParaRPr lang="en-US"/>
          </a:p>
        </p:txBody>
      </p:sp>
      <p:sp>
        <p:nvSpPr>
          <p:cNvPr id="3" name="Content Placeholder 2"/>
          <p:cNvSpPr>
            <a:spLocks noGrp="1"/>
          </p:cNvSpPr>
          <p:nvPr>
            <p:ph sz="quarter" idx="1"/>
          </p:nvPr>
        </p:nvSpPr>
        <p:spPr/>
        <p:txBody>
          <a:bodyPr/>
          <a:lstStyle/>
          <a:p>
            <a:r>
              <a:rPr lang="en-US" dirty="0"/>
              <a:t>Meaning P = P’</a:t>
            </a:r>
          </a:p>
          <a:p>
            <a:r>
              <a:rPr lang="en-US" dirty="0"/>
              <a:t>For problems in P: finding a ‘yes’ instance or finding there are no instances are both polynomial time</a:t>
            </a:r>
          </a:p>
          <a:p>
            <a:r>
              <a:rPr lang="en-US" dirty="0"/>
              <a:t>For problems in P’: finding a ‘no’ instance or finding there are yes instances are both polynomial time</a:t>
            </a:r>
          </a:p>
          <a:p>
            <a:r>
              <a:rPr lang="en-US" dirty="0"/>
              <a:t>For NP/co-NP, one way was exponential</a:t>
            </a:r>
          </a:p>
        </p:txBody>
      </p:sp>
    </p:spTree>
    <p:extLst>
      <p:ext uri="{BB962C8B-B14F-4D97-AF65-F5344CB8AC3E}">
        <p14:creationId xmlns:p14="http://schemas.microsoft.com/office/powerpoint/2010/main" val="253036281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Does NP = co-NP?</a:t>
            </a:r>
          </a:p>
        </p:txBody>
      </p:sp>
      <p:sp>
        <p:nvSpPr>
          <p:cNvPr id="4" name="Slide Number Placeholder 3"/>
          <p:cNvSpPr>
            <a:spLocks noGrp="1"/>
          </p:cNvSpPr>
          <p:nvPr>
            <p:ph type="sldNum" sz="quarter" idx="12"/>
          </p:nvPr>
        </p:nvSpPr>
        <p:spPr/>
        <p:txBody>
          <a:bodyPr/>
          <a:lstStyle/>
          <a:p>
            <a:fld id="{A8D2B1A1-9A82-492A-87A6-500459A044C8}" type="slidenum">
              <a:rPr lang="en-US" smtClean="0"/>
              <a:pPr/>
              <a:t>146</a:t>
            </a:fld>
            <a:endParaRPr lang="en-US"/>
          </a:p>
        </p:txBody>
      </p:sp>
      <p:sp>
        <p:nvSpPr>
          <p:cNvPr id="3" name="Content Placeholder 2"/>
          <p:cNvSpPr>
            <a:spLocks noGrp="1"/>
          </p:cNvSpPr>
          <p:nvPr>
            <p:ph sz="quarter" idx="1"/>
          </p:nvPr>
        </p:nvSpPr>
        <p:spPr/>
        <p:txBody>
          <a:bodyPr/>
          <a:lstStyle/>
          <a:p>
            <a:r>
              <a:rPr lang="en-US" dirty="0"/>
              <a:t>We don’t know for sure</a:t>
            </a:r>
          </a:p>
          <a:p>
            <a:r>
              <a:rPr lang="en-US" dirty="0"/>
              <a:t>We know that P </a:t>
            </a:r>
            <a:r>
              <a:rPr lang="en-US" dirty="0">
                <a:sym typeface="Symbol"/>
              </a:rPr>
              <a:t> NP</a:t>
            </a:r>
          </a:p>
          <a:p>
            <a:r>
              <a:rPr lang="en-US" dirty="0">
                <a:sym typeface="Symbol"/>
              </a:rPr>
              <a:t>Likewise, P  co-NP</a:t>
            </a:r>
          </a:p>
          <a:p>
            <a:pPr lvl="1"/>
            <a:r>
              <a:rPr lang="en-US" dirty="0">
                <a:sym typeface="Symbol"/>
              </a:rPr>
              <a:t>Given a problem in P, it’s complement P’ is also in P</a:t>
            </a:r>
          </a:p>
          <a:p>
            <a:pPr lvl="1"/>
            <a:r>
              <a:rPr lang="en-US" dirty="0">
                <a:sym typeface="Symbol"/>
              </a:rPr>
              <a:t>P’ is in co-NP</a:t>
            </a:r>
          </a:p>
          <a:p>
            <a:pPr lvl="1"/>
            <a:r>
              <a:rPr lang="en-US" dirty="0">
                <a:sym typeface="Symbol"/>
              </a:rPr>
              <a:t>Thus P  co-NP</a:t>
            </a:r>
            <a:endParaRPr lang="en-US" dirty="0"/>
          </a:p>
        </p:txBody>
      </p:sp>
    </p:spTree>
    <p:extLst>
      <p:ext uri="{BB962C8B-B14F-4D97-AF65-F5344CB8AC3E}">
        <p14:creationId xmlns:p14="http://schemas.microsoft.com/office/powerpoint/2010/main" val="21137848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NP and co-NP</a:t>
            </a:r>
            <a:endParaRPr lang="en-US" dirty="0"/>
          </a:p>
        </p:txBody>
      </p:sp>
      <p:sp>
        <p:nvSpPr>
          <p:cNvPr id="4" name="Slide Number Placeholder 3"/>
          <p:cNvSpPr>
            <a:spLocks noGrp="1"/>
          </p:cNvSpPr>
          <p:nvPr>
            <p:ph type="sldNum" sz="quarter" idx="12"/>
          </p:nvPr>
        </p:nvSpPr>
        <p:spPr/>
        <p:txBody>
          <a:bodyPr/>
          <a:lstStyle/>
          <a:p>
            <a:fld id="{A8D2B1A1-9A82-492A-87A6-500459A044C8}" type="slidenum">
              <a:rPr lang="en-US" smtClean="0"/>
              <a:pPr/>
              <a:t>147</a:t>
            </a:fld>
            <a:endParaRPr lang="en-US"/>
          </a:p>
        </p:txBody>
      </p:sp>
      <p:sp>
        <p:nvSpPr>
          <p:cNvPr id="3" name="Content Placeholder 2"/>
          <p:cNvSpPr>
            <a:spLocks noGrp="1"/>
          </p:cNvSpPr>
          <p:nvPr>
            <p:ph sz="quarter" idx="1"/>
          </p:nvPr>
        </p:nvSpPr>
        <p:spPr/>
        <p:txBody>
          <a:bodyPr>
            <a:normAutofit fontScale="55000" lnSpcReduction="20000"/>
          </a:bodyPr>
          <a:lstStyle/>
          <a:p>
            <a:r>
              <a:rPr lang="en-US" dirty="0"/>
              <a:t>We’ll show that if P = NP then NP = co-NP</a:t>
            </a:r>
          </a:p>
          <a:p>
            <a:pPr lvl="1"/>
            <a:r>
              <a:rPr lang="en-US" dirty="0"/>
              <a:t>We don’t think that P = NP, but we can still show the conditional is true</a:t>
            </a:r>
          </a:p>
          <a:p>
            <a:r>
              <a:rPr lang="en-US" dirty="0"/>
              <a:t>Assume P = NP…</a:t>
            </a:r>
          </a:p>
          <a:p>
            <a:r>
              <a:rPr lang="en-US" dirty="0"/>
              <a:t>Let X </a:t>
            </a:r>
            <a:r>
              <a:rPr lang="en-US" dirty="0">
                <a:sym typeface="Symbol"/>
              </a:rPr>
              <a:t>NP</a:t>
            </a:r>
          </a:p>
          <a:p>
            <a:r>
              <a:rPr lang="en-US" dirty="0">
                <a:sym typeface="Symbol"/>
              </a:rPr>
              <a:t>Then, X  P		because P=NP</a:t>
            </a:r>
          </a:p>
          <a:p>
            <a:r>
              <a:rPr lang="en-US" dirty="0">
                <a:sym typeface="Symbol"/>
              </a:rPr>
              <a:t>X’  P 		because P closed under complement</a:t>
            </a:r>
          </a:p>
          <a:p>
            <a:r>
              <a:rPr lang="en-US" dirty="0">
                <a:sym typeface="Symbol"/>
              </a:rPr>
              <a:t>X’  NP		because P=NP</a:t>
            </a:r>
          </a:p>
          <a:p>
            <a:r>
              <a:rPr lang="en-US" dirty="0">
                <a:sym typeface="Symbol"/>
              </a:rPr>
              <a:t>X  co-NP		because definition of co-NP</a:t>
            </a:r>
          </a:p>
          <a:p>
            <a:pPr lvl="1"/>
            <a:r>
              <a:rPr lang="en-US" dirty="0">
                <a:sym typeface="Symbol"/>
              </a:rPr>
              <a:t>Same Exact argument backwards for the other way</a:t>
            </a:r>
          </a:p>
          <a:p>
            <a:endParaRPr lang="en-US" dirty="0">
              <a:sym typeface="Symbol"/>
            </a:endParaRPr>
          </a:p>
          <a:p>
            <a:r>
              <a:rPr lang="en-US" dirty="0">
                <a:sym typeface="Symbol"/>
              </a:rPr>
              <a:t>Thus, if </a:t>
            </a:r>
            <a:r>
              <a:rPr lang="en-US" dirty="0"/>
              <a:t>P = NP then NP = co-NP</a:t>
            </a:r>
          </a:p>
          <a:p>
            <a:endParaRPr lang="en-US" dirty="0"/>
          </a:p>
        </p:txBody>
      </p:sp>
    </p:spTree>
    <p:extLst>
      <p:ext uri="{BB962C8B-B14F-4D97-AF65-F5344CB8AC3E}">
        <p14:creationId xmlns:p14="http://schemas.microsoft.com/office/powerpoint/2010/main" val="314722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dow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down)">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down)">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wipe(down)">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wipe(down)">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wipe(down)">
                                      <p:cBhvr>
                                        <p:cTn id="40" dur="500"/>
                                        <p:tgtEl>
                                          <p:spTgt spid="3">
                                            <p:txEl>
                                              <p:pRg st="7" end="7"/>
                                            </p:txEl>
                                          </p:spTgt>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wipe(down)">
                                      <p:cBhvr>
                                        <p:cTn id="43" dur="500"/>
                                        <p:tgtEl>
                                          <p:spTgt spid="3">
                                            <p:txEl>
                                              <p:pRg st="8" end="8"/>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animEffect transition="in" filter="wipe(down)">
                                      <p:cBhvr>
                                        <p:cTn id="4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Conclusions / Other Complexity classes</a:t>
            </a:r>
          </a:p>
        </p:txBody>
      </p:sp>
    </p:spTree>
    <p:extLst>
      <p:ext uri="{BB962C8B-B14F-4D97-AF65-F5344CB8AC3E}">
        <p14:creationId xmlns:p14="http://schemas.microsoft.com/office/powerpoint/2010/main" val="92108099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411690"/>
            <a:ext cx="9905998" cy="785739"/>
          </a:xfrm>
        </p:spPr>
        <p:txBody>
          <a:bodyPr>
            <a:normAutofit/>
          </a:bodyPr>
          <a:lstStyle/>
          <a:p>
            <a:r>
              <a:rPr lang="en-US" dirty="0"/>
              <a:t>A couple complexity classes we won’t see:</a:t>
            </a:r>
          </a:p>
        </p:txBody>
      </p:sp>
      <p:sp>
        <p:nvSpPr>
          <p:cNvPr id="4" name="Content Placeholder 3"/>
          <p:cNvSpPr>
            <a:spLocks noGrp="1"/>
          </p:cNvSpPr>
          <p:nvPr>
            <p:ph sz="quarter" idx="1"/>
          </p:nvPr>
        </p:nvSpPr>
        <p:spPr>
          <a:xfrm>
            <a:off x="4271055" y="1277711"/>
            <a:ext cx="3646714" cy="4183970"/>
          </a:xfrm>
          <a:ln>
            <a:solidFill>
              <a:schemeClr val="tx1">
                <a:lumMod val="95000"/>
              </a:schemeClr>
            </a:solidFill>
          </a:ln>
        </p:spPr>
        <p:txBody>
          <a:bodyPr>
            <a:normAutofit fontScale="70000" lnSpcReduction="20000"/>
          </a:bodyPr>
          <a:lstStyle/>
          <a:p>
            <a:r>
              <a:rPr lang="en-US" dirty="0"/>
              <a:t>EXPTIME</a:t>
            </a:r>
          </a:p>
          <a:p>
            <a:pPr lvl="1"/>
            <a:r>
              <a:rPr lang="en-US" dirty="0"/>
              <a:t>Deterministic exponential time</a:t>
            </a:r>
          </a:p>
          <a:p>
            <a:r>
              <a:rPr lang="en-US" dirty="0"/>
              <a:t>NEXPTIME</a:t>
            </a:r>
          </a:p>
          <a:p>
            <a:pPr lvl="1"/>
            <a:r>
              <a:rPr lang="en-US" dirty="0"/>
              <a:t>Non-Deterministic exponential time</a:t>
            </a:r>
          </a:p>
          <a:p>
            <a:r>
              <a:rPr lang="en-US" dirty="0"/>
              <a:t>PSPACE</a:t>
            </a:r>
          </a:p>
          <a:p>
            <a:pPr lvl="1"/>
            <a:r>
              <a:rPr lang="en-US" dirty="0"/>
              <a:t>Deterministic Polynomial Space</a:t>
            </a:r>
          </a:p>
          <a:p>
            <a:r>
              <a:rPr lang="en-US" dirty="0"/>
              <a:t>NPSPACE</a:t>
            </a:r>
          </a:p>
          <a:p>
            <a:pPr lvl="1"/>
            <a:r>
              <a:rPr lang="en-US" dirty="0"/>
              <a:t>Non-Deterministic Polynomial Space</a:t>
            </a:r>
          </a:p>
          <a:p>
            <a:r>
              <a:rPr lang="en-US" dirty="0"/>
              <a:t>EXPSPACE</a:t>
            </a:r>
          </a:p>
          <a:p>
            <a:pPr lvl="1"/>
            <a:r>
              <a:rPr lang="en-US" dirty="0"/>
              <a:t>Deterministic Exponential Space</a:t>
            </a:r>
          </a:p>
          <a:p>
            <a:r>
              <a:rPr lang="en-US" dirty="0"/>
              <a:t>NEXPSPACE</a:t>
            </a:r>
          </a:p>
          <a:p>
            <a:pPr lvl="1"/>
            <a:r>
              <a:rPr lang="en-US" dirty="0"/>
              <a:t>Non-Deterministic Exponential Space</a:t>
            </a:r>
          </a:p>
        </p:txBody>
      </p:sp>
      <p:sp>
        <p:nvSpPr>
          <p:cNvPr id="5" name="Content Placeholder 3">
            <a:extLst>
              <a:ext uri="{FF2B5EF4-FFF2-40B4-BE49-F238E27FC236}">
                <a16:creationId xmlns:a16="http://schemas.microsoft.com/office/drawing/2014/main" id="{1FE1F52F-C8DE-6547-98A1-CA6DE7B60063}"/>
              </a:ext>
            </a:extLst>
          </p:cNvPr>
          <p:cNvSpPr txBox="1">
            <a:spLocks/>
          </p:cNvSpPr>
          <p:nvPr/>
        </p:nvSpPr>
        <p:spPr>
          <a:xfrm>
            <a:off x="1435327" y="5751169"/>
            <a:ext cx="5956074" cy="88559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PSPACE = NPSPACE and EXPSPACE = NEXPSPACE</a:t>
            </a:r>
          </a:p>
          <a:p>
            <a:pPr marL="0" indent="0">
              <a:buFont typeface="Arial" panose="020B0604020202020204" pitchFamily="34" charset="0"/>
              <a:buNone/>
            </a:pPr>
            <a:r>
              <a:rPr lang="en-US" dirty="0"/>
              <a:t>(WOAH! That’s pretty cool!)</a:t>
            </a:r>
          </a:p>
        </p:txBody>
      </p:sp>
    </p:spTree>
    <p:extLst>
      <p:ext uri="{BB962C8B-B14F-4D97-AF65-F5344CB8AC3E}">
        <p14:creationId xmlns:p14="http://schemas.microsoft.com/office/powerpoint/2010/main" val="363510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37514"/>
            <a:ext cx="9905998" cy="676882"/>
          </a:xfrm>
        </p:spPr>
        <p:txBody>
          <a:bodyPr/>
          <a:lstStyle/>
          <a:p>
            <a:pPr algn="ctr"/>
            <a:r>
              <a:rPr lang="en-US" dirty="0"/>
              <a:t>Why Do These Matter?</a:t>
            </a:r>
          </a:p>
        </p:txBody>
      </p:sp>
      <p:sp>
        <p:nvSpPr>
          <p:cNvPr id="7" name="Content Placeholder 5">
            <a:extLst>
              <a:ext uri="{FF2B5EF4-FFF2-40B4-BE49-F238E27FC236}">
                <a16:creationId xmlns:a16="http://schemas.microsoft.com/office/drawing/2014/main" id="{FEF7987B-8C1A-3C40-878F-2B5D09763C34}"/>
              </a:ext>
            </a:extLst>
          </p:cNvPr>
          <p:cNvSpPr txBox="1">
            <a:spLocks/>
          </p:cNvSpPr>
          <p:nvPr/>
        </p:nvSpPr>
        <p:spPr>
          <a:xfrm>
            <a:off x="878944" y="1752598"/>
            <a:ext cx="3176588" cy="201506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and s, return the weight of the path P (list of nodes to visit in order) that minimizes the sum of the weights of the edges along P.</a:t>
            </a:r>
          </a:p>
        </p:txBody>
      </p:sp>
      <p:sp>
        <p:nvSpPr>
          <p:cNvPr id="9" name="Content Placeholder 5">
            <a:extLst>
              <a:ext uri="{FF2B5EF4-FFF2-40B4-BE49-F238E27FC236}">
                <a16:creationId xmlns:a16="http://schemas.microsoft.com/office/drawing/2014/main" id="{81805EDF-DA5A-8743-9130-2554CB6CE13E}"/>
              </a:ext>
            </a:extLst>
          </p:cNvPr>
          <p:cNvSpPr txBox="1">
            <a:spLocks/>
          </p:cNvSpPr>
          <p:nvPr/>
        </p:nvSpPr>
        <p:spPr>
          <a:xfrm>
            <a:off x="4545010" y="1752598"/>
            <a:ext cx="3176588" cy="201506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s, and integer k, can you find a valid path with total weight less than k?</a:t>
            </a:r>
          </a:p>
        </p:txBody>
      </p:sp>
      <p:sp>
        <p:nvSpPr>
          <p:cNvPr id="10" name="Content Placeholder 5">
            <a:extLst>
              <a:ext uri="{FF2B5EF4-FFF2-40B4-BE49-F238E27FC236}">
                <a16:creationId xmlns:a16="http://schemas.microsoft.com/office/drawing/2014/main" id="{5607529C-58D7-CF44-8C7B-CE3B936EA46F}"/>
              </a:ext>
            </a:extLst>
          </p:cNvPr>
          <p:cNvSpPr txBox="1">
            <a:spLocks/>
          </p:cNvSpPr>
          <p:nvPr/>
        </p:nvSpPr>
        <p:spPr>
          <a:xfrm>
            <a:off x="8095359" y="1752598"/>
            <a:ext cx="3176588" cy="2015065"/>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s, path P, and integer k</a:t>
            </a:r>
          </a:p>
          <a:p>
            <a:pPr marL="0" indent="0" algn="ctr">
              <a:buNone/>
            </a:pPr>
            <a:r>
              <a:rPr lang="en-US" sz="2000" dirty="0">
                <a:solidFill>
                  <a:schemeClr val="bg1"/>
                </a:solidFill>
              </a:rPr>
              <a:t>Is path P valid and is it weight less than or equal to k?</a:t>
            </a:r>
          </a:p>
        </p:txBody>
      </p:sp>
      <p:sp>
        <p:nvSpPr>
          <p:cNvPr id="11" name="Content Placeholder 5">
            <a:extLst>
              <a:ext uri="{FF2B5EF4-FFF2-40B4-BE49-F238E27FC236}">
                <a16:creationId xmlns:a16="http://schemas.microsoft.com/office/drawing/2014/main" id="{EC260FF8-2028-9F4C-8B3A-3D9C86EC46E5}"/>
              </a:ext>
            </a:extLst>
          </p:cNvPr>
          <p:cNvSpPr txBox="1">
            <a:spLocks/>
          </p:cNvSpPr>
          <p:nvPr/>
        </p:nvSpPr>
        <p:spPr>
          <a:xfrm>
            <a:off x="878944" y="1134531"/>
            <a:ext cx="3176588" cy="6180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Function Problem</a:t>
            </a:r>
            <a:r>
              <a:rPr lang="en-US" sz="2000" dirty="0"/>
              <a:t>:</a:t>
            </a:r>
            <a:br>
              <a:rPr lang="en-US" sz="2000" dirty="0"/>
            </a:br>
            <a:r>
              <a:rPr lang="en-US" sz="2000" dirty="0"/>
              <a:t>Return the actual solution</a:t>
            </a:r>
          </a:p>
        </p:txBody>
      </p:sp>
      <p:sp>
        <p:nvSpPr>
          <p:cNvPr id="12" name="Content Placeholder 5">
            <a:extLst>
              <a:ext uri="{FF2B5EF4-FFF2-40B4-BE49-F238E27FC236}">
                <a16:creationId xmlns:a16="http://schemas.microsoft.com/office/drawing/2014/main" id="{8DEAFEE1-7690-E647-8B01-C380813AB00F}"/>
              </a:ext>
            </a:extLst>
          </p:cNvPr>
          <p:cNvSpPr txBox="1">
            <a:spLocks/>
          </p:cNvSpPr>
          <p:nvPr/>
        </p:nvSpPr>
        <p:spPr>
          <a:xfrm>
            <a:off x="4545010" y="1126063"/>
            <a:ext cx="3176588" cy="6180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Decision Problem</a:t>
            </a:r>
            <a:r>
              <a:rPr lang="en-US" sz="2000" dirty="0"/>
              <a:t>:</a:t>
            </a:r>
            <a:br>
              <a:rPr lang="en-US" sz="2000" dirty="0"/>
            </a:br>
            <a:r>
              <a:rPr lang="en-US" sz="2000" dirty="0"/>
              <a:t>Convert problem to have Boolean output</a:t>
            </a:r>
          </a:p>
        </p:txBody>
      </p:sp>
      <p:sp>
        <p:nvSpPr>
          <p:cNvPr id="13" name="Content Placeholder 5">
            <a:extLst>
              <a:ext uri="{FF2B5EF4-FFF2-40B4-BE49-F238E27FC236}">
                <a16:creationId xmlns:a16="http://schemas.microsoft.com/office/drawing/2014/main" id="{41C6DE7C-6722-D845-AE21-F5276CE4E854}"/>
              </a:ext>
            </a:extLst>
          </p:cNvPr>
          <p:cNvSpPr txBox="1">
            <a:spLocks/>
          </p:cNvSpPr>
          <p:nvPr/>
        </p:nvSpPr>
        <p:spPr>
          <a:xfrm>
            <a:off x="8095359" y="1126063"/>
            <a:ext cx="3176588" cy="6180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Verification Problem</a:t>
            </a:r>
            <a:r>
              <a:rPr lang="en-US" sz="2000" dirty="0"/>
              <a:t>:</a:t>
            </a:r>
            <a:br>
              <a:rPr lang="en-US" sz="2000" dirty="0"/>
            </a:br>
            <a:r>
              <a:rPr lang="en-US" sz="2000" dirty="0"/>
              <a:t>Given a solution, verify if it works</a:t>
            </a:r>
          </a:p>
        </p:txBody>
      </p:sp>
      <p:sp>
        <p:nvSpPr>
          <p:cNvPr id="14" name="Content Placeholder 5">
            <a:extLst>
              <a:ext uri="{FF2B5EF4-FFF2-40B4-BE49-F238E27FC236}">
                <a16:creationId xmlns:a16="http://schemas.microsoft.com/office/drawing/2014/main" id="{C3EBCF12-1FD8-F641-A6C4-7F593DE1AB61}"/>
              </a:ext>
            </a:extLst>
          </p:cNvPr>
          <p:cNvSpPr txBox="1">
            <a:spLocks/>
          </p:cNvSpPr>
          <p:nvPr/>
        </p:nvSpPr>
        <p:spPr>
          <a:xfrm>
            <a:off x="5959736" y="4876797"/>
            <a:ext cx="3523723" cy="129540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accent1"/>
                </a:solidFill>
              </a:rPr>
              <a:t>If you can solve the verification problem, does it help you solve the decision problem?</a:t>
            </a:r>
          </a:p>
        </p:txBody>
      </p:sp>
      <p:cxnSp>
        <p:nvCxnSpPr>
          <p:cNvPr id="15" name="Straight Connector 14">
            <a:extLst>
              <a:ext uri="{FF2B5EF4-FFF2-40B4-BE49-F238E27FC236}">
                <a16:creationId xmlns:a16="http://schemas.microsoft.com/office/drawing/2014/main" id="{7CEDBD6D-46ED-FD44-B640-46B6AE3D5C8E}"/>
              </a:ext>
            </a:extLst>
          </p:cNvPr>
          <p:cNvCxnSpPr>
            <a:cxnSpLocks/>
          </p:cNvCxnSpPr>
          <p:nvPr/>
        </p:nvCxnSpPr>
        <p:spPr>
          <a:xfrm flipH="1">
            <a:off x="8467461" y="3953933"/>
            <a:ext cx="905932" cy="922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48F24A-F889-6341-BC9F-558A13195AD0}"/>
              </a:ext>
            </a:extLst>
          </p:cNvPr>
          <p:cNvCxnSpPr>
            <a:cxnSpLocks/>
          </p:cNvCxnSpPr>
          <p:nvPr/>
        </p:nvCxnSpPr>
        <p:spPr>
          <a:xfrm>
            <a:off x="6520126" y="3953933"/>
            <a:ext cx="465667" cy="10159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5">
            <a:extLst>
              <a:ext uri="{FF2B5EF4-FFF2-40B4-BE49-F238E27FC236}">
                <a16:creationId xmlns:a16="http://schemas.microsoft.com/office/drawing/2014/main" id="{75E4974E-7D14-8640-9A14-FB77A5C11C95}"/>
              </a:ext>
            </a:extLst>
          </p:cNvPr>
          <p:cNvSpPr txBox="1">
            <a:spLocks/>
          </p:cNvSpPr>
          <p:nvPr/>
        </p:nvSpPr>
        <p:spPr>
          <a:xfrm>
            <a:off x="2039669" y="4229096"/>
            <a:ext cx="3523723" cy="2324104"/>
          </a:xfrm>
          <a:prstGeom prst="rect">
            <a:avLst/>
          </a:prstGeom>
          <a:ln>
            <a:solidFill>
              <a:schemeClr val="accent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accent1"/>
                </a:solidFill>
              </a:rPr>
              <a:t>Answer: Yes! If verifier exists, we can call the verifier over and over again with possible paths until we get a Yes response. We will see soon though that this is usually NOT efficient</a:t>
            </a:r>
          </a:p>
        </p:txBody>
      </p:sp>
    </p:spTree>
    <p:extLst>
      <p:ext uri="{BB962C8B-B14F-4D97-AF65-F5344CB8AC3E}">
        <p14:creationId xmlns:p14="http://schemas.microsoft.com/office/powerpoint/2010/main" val="39019855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47329"/>
            <a:ext cx="9905998" cy="658021"/>
          </a:xfrm>
        </p:spPr>
        <p:txBody>
          <a:bodyPr/>
          <a:lstStyle/>
          <a:p>
            <a:pPr algn="ctr"/>
            <a:r>
              <a:rPr lang="en-US" dirty="0"/>
              <a:t>Complexity class diagram</a:t>
            </a:r>
          </a:p>
        </p:txBody>
      </p:sp>
      <p:pic>
        <p:nvPicPr>
          <p:cNvPr id="1026" name="Picture 2"/>
          <p:cNvPicPr>
            <a:picLocks noChangeAspect="1" noChangeArrowheads="1"/>
          </p:cNvPicPr>
          <p:nvPr/>
        </p:nvPicPr>
        <p:blipFill>
          <a:blip r:embed="rId2" cstate="print"/>
          <a:srcRect/>
          <a:stretch>
            <a:fillRect/>
          </a:stretch>
        </p:blipFill>
        <p:spPr bwMode="auto">
          <a:xfrm>
            <a:off x="3042263" y="1011725"/>
            <a:ext cx="6104297" cy="5504453"/>
          </a:xfrm>
          <a:prstGeom prst="rect">
            <a:avLst/>
          </a:prstGeom>
          <a:noFill/>
          <a:ln w="9525">
            <a:noFill/>
            <a:miter lim="800000"/>
            <a:headEnd/>
            <a:tailEnd/>
          </a:ln>
        </p:spPr>
      </p:pic>
    </p:spTree>
    <p:extLst>
      <p:ext uri="{BB962C8B-B14F-4D97-AF65-F5344CB8AC3E}">
        <p14:creationId xmlns:p14="http://schemas.microsoft.com/office/powerpoint/2010/main" val="245442222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283030"/>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885939"/>
            <a:ext cx="9905999" cy="933457"/>
          </a:xfrm>
          <a:solidFill>
            <a:schemeClr val="tx1">
              <a:lumMod val="95000"/>
            </a:schemeClr>
          </a:solidFill>
        </p:spPr>
        <p:txBody>
          <a:bodyPr>
            <a:normAutofit lnSpcReduction="10000"/>
          </a:bodyPr>
          <a:lstStyle/>
          <a:p>
            <a:pPr marL="0" indent="0">
              <a:buNone/>
            </a:pPr>
            <a:r>
              <a:rPr lang="en-US" dirty="0">
                <a:solidFill>
                  <a:schemeClr val="bg1"/>
                </a:solidFill>
              </a:rPr>
              <a:t>1. Problem types (function, decision, verification), runtimes of DTMs and NTMs, relationships between DTM and NTM runtimes for types of problems.</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979434"/>
            <a:ext cx="9905999" cy="99384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The basic complexity classes (P, NP, NP-Hard, NPC) and how they relate to one another.</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1" y="4156766"/>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What a reduction is and how it is used to compare the difficulty of two different problems.</a:t>
            </a:r>
          </a:p>
        </p:txBody>
      </p:sp>
      <p:sp>
        <p:nvSpPr>
          <p:cNvPr id="7" name="Content Placeholder 2">
            <a:extLst>
              <a:ext uri="{FF2B5EF4-FFF2-40B4-BE49-F238E27FC236}">
                <a16:creationId xmlns:a16="http://schemas.microsoft.com/office/drawing/2014/main" id="{DE7B2B08-3EDA-9046-8963-2B96D0B684BC}"/>
              </a:ext>
            </a:extLst>
          </p:cNvPr>
          <p:cNvSpPr txBox="1">
            <a:spLocks/>
          </p:cNvSpPr>
          <p:nvPr/>
        </p:nvSpPr>
        <p:spPr>
          <a:xfrm>
            <a:off x="1141411" y="1421754"/>
            <a:ext cx="9905999" cy="49413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t>In this module, we learned:</a:t>
            </a:r>
          </a:p>
        </p:txBody>
      </p:sp>
      <p:sp>
        <p:nvSpPr>
          <p:cNvPr id="8" name="Content Placeholder 2">
            <a:extLst>
              <a:ext uri="{FF2B5EF4-FFF2-40B4-BE49-F238E27FC236}">
                <a16:creationId xmlns:a16="http://schemas.microsoft.com/office/drawing/2014/main" id="{14652770-133A-FE4D-9ADA-CC814F8894E1}"/>
              </a:ext>
            </a:extLst>
          </p:cNvPr>
          <p:cNvSpPr txBox="1">
            <a:spLocks/>
          </p:cNvSpPr>
          <p:nvPr/>
        </p:nvSpPr>
        <p:spPr>
          <a:xfrm>
            <a:off x="1141410" y="5429578"/>
            <a:ext cx="9905999" cy="56844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4. How to prove that a problem is NP-Complete.</a:t>
            </a:r>
          </a:p>
        </p:txBody>
      </p:sp>
    </p:spTree>
    <p:extLst>
      <p:ext uri="{BB962C8B-B14F-4D97-AF65-F5344CB8AC3E}">
        <p14:creationId xmlns:p14="http://schemas.microsoft.com/office/powerpoint/2010/main" val="37081721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74E41-47B5-E447-BD83-034530D71311}"/>
              </a:ext>
            </a:extLst>
          </p:cNvPr>
          <p:cNvSpPr>
            <a:spLocks noGrp="1"/>
          </p:cNvSpPr>
          <p:nvPr>
            <p:ph type="title"/>
          </p:nvPr>
        </p:nvSpPr>
        <p:spPr>
          <a:xfrm>
            <a:off x="1141413" y="497138"/>
            <a:ext cx="9905998" cy="797588"/>
          </a:xfrm>
        </p:spPr>
        <p:txBody>
          <a:bodyPr/>
          <a:lstStyle/>
          <a:p>
            <a:pPr algn="ctr"/>
            <a:r>
              <a:rPr lang="en-US" dirty="0"/>
              <a:t>If we have time</a:t>
            </a:r>
          </a:p>
        </p:txBody>
      </p:sp>
      <p:sp>
        <p:nvSpPr>
          <p:cNvPr id="3" name="Content Placeholder 2">
            <a:extLst>
              <a:ext uri="{FF2B5EF4-FFF2-40B4-BE49-F238E27FC236}">
                <a16:creationId xmlns:a16="http://schemas.microsoft.com/office/drawing/2014/main" id="{9360A790-AAF3-5D47-B0B2-879953829CCE}"/>
              </a:ext>
            </a:extLst>
          </p:cNvPr>
          <p:cNvSpPr>
            <a:spLocks noGrp="1"/>
          </p:cNvSpPr>
          <p:nvPr>
            <p:ph idx="1"/>
          </p:nvPr>
        </p:nvSpPr>
        <p:spPr>
          <a:xfrm>
            <a:off x="2890560" y="2408973"/>
            <a:ext cx="6407704" cy="695732"/>
          </a:xfrm>
        </p:spPr>
        <p:txBody>
          <a:bodyPr/>
          <a:lstStyle/>
          <a:p>
            <a:pPr marL="0" indent="0" algn="ctr">
              <a:buNone/>
            </a:pPr>
            <a:r>
              <a:rPr lang="en-US" dirty="0">
                <a:hlinkClick r:id="rId2"/>
              </a:rPr>
              <a:t>https://www.youtube.com/watch?v=oS8m9fSk-Wk</a:t>
            </a:r>
            <a:endParaRPr lang="en-US" dirty="0"/>
          </a:p>
          <a:p>
            <a:pPr marL="0" indent="0">
              <a:buNone/>
            </a:pPr>
            <a:endParaRPr lang="en-US" dirty="0"/>
          </a:p>
        </p:txBody>
      </p:sp>
    </p:spTree>
    <p:extLst>
      <p:ext uri="{BB962C8B-B14F-4D97-AF65-F5344CB8AC3E}">
        <p14:creationId xmlns:p14="http://schemas.microsoft.com/office/powerpoint/2010/main" val="41074113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37514"/>
            <a:ext cx="9905998" cy="676882"/>
          </a:xfrm>
        </p:spPr>
        <p:txBody>
          <a:bodyPr/>
          <a:lstStyle/>
          <a:p>
            <a:pPr algn="ctr"/>
            <a:r>
              <a:rPr lang="en-US" dirty="0"/>
              <a:t>Why Do These Matter?</a:t>
            </a:r>
          </a:p>
        </p:txBody>
      </p:sp>
      <p:sp>
        <p:nvSpPr>
          <p:cNvPr id="7" name="Content Placeholder 5">
            <a:extLst>
              <a:ext uri="{FF2B5EF4-FFF2-40B4-BE49-F238E27FC236}">
                <a16:creationId xmlns:a16="http://schemas.microsoft.com/office/drawing/2014/main" id="{FEF7987B-8C1A-3C40-878F-2B5D09763C34}"/>
              </a:ext>
            </a:extLst>
          </p:cNvPr>
          <p:cNvSpPr txBox="1">
            <a:spLocks/>
          </p:cNvSpPr>
          <p:nvPr/>
        </p:nvSpPr>
        <p:spPr>
          <a:xfrm>
            <a:off x="878944" y="1752598"/>
            <a:ext cx="3176588" cy="201506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and s, return the weight of the path P (list of nodes to visit in order) that minimizes the sum of the weights of the edges along P.</a:t>
            </a:r>
          </a:p>
        </p:txBody>
      </p:sp>
      <p:sp>
        <p:nvSpPr>
          <p:cNvPr id="9" name="Content Placeholder 5">
            <a:extLst>
              <a:ext uri="{FF2B5EF4-FFF2-40B4-BE49-F238E27FC236}">
                <a16:creationId xmlns:a16="http://schemas.microsoft.com/office/drawing/2014/main" id="{81805EDF-DA5A-8743-9130-2554CB6CE13E}"/>
              </a:ext>
            </a:extLst>
          </p:cNvPr>
          <p:cNvSpPr txBox="1">
            <a:spLocks/>
          </p:cNvSpPr>
          <p:nvPr/>
        </p:nvSpPr>
        <p:spPr>
          <a:xfrm>
            <a:off x="4545010" y="1752598"/>
            <a:ext cx="3176588" cy="201506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s, and integer k, can you find a valid path with total weight less than k?</a:t>
            </a:r>
          </a:p>
        </p:txBody>
      </p:sp>
      <p:sp>
        <p:nvSpPr>
          <p:cNvPr id="10" name="Content Placeholder 5">
            <a:extLst>
              <a:ext uri="{FF2B5EF4-FFF2-40B4-BE49-F238E27FC236}">
                <a16:creationId xmlns:a16="http://schemas.microsoft.com/office/drawing/2014/main" id="{5607529C-58D7-CF44-8C7B-CE3B936EA46F}"/>
              </a:ext>
            </a:extLst>
          </p:cNvPr>
          <p:cNvSpPr txBox="1">
            <a:spLocks/>
          </p:cNvSpPr>
          <p:nvPr/>
        </p:nvSpPr>
        <p:spPr>
          <a:xfrm>
            <a:off x="8095359" y="1752598"/>
            <a:ext cx="3176588" cy="2015065"/>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s, path P, and integer k</a:t>
            </a:r>
          </a:p>
          <a:p>
            <a:pPr marL="0" indent="0" algn="ctr">
              <a:buNone/>
            </a:pPr>
            <a:r>
              <a:rPr lang="en-US" sz="2000" dirty="0">
                <a:solidFill>
                  <a:schemeClr val="bg1"/>
                </a:solidFill>
              </a:rPr>
              <a:t>Is path P valid and is it weight less than or equal to k?</a:t>
            </a:r>
          </a:p>
        </p:txBody>
      </p:sp>
      <p:sp>
        <p:nvSpPr>
          <p:cNvPr id="11" name="Content Placeholder 5">
            <a:extLst>
              <a:ext uri="{FF2B5EF4-FFF2-40B4-BE49-F238E27FC236}">
                <a16:creationId xmlns:a16="http://schemas.microsoft.com/office/drawing/2014/main" id="{EC260FF8-2028-9F4C-8B3A-3D9C86EC46E5}"/>
              </a:ext>
            </a:extLst>
          </p:cNvPr>
          <p:cNvSpPr txBox="1">
            <a:spLocks/>
          </p:cNvSpPr>
          <p:nvPr/>
        </p:nvSpPr>
        <p:spPr>
          <a:xfrm>
            <a:off x="878944" y="1134531"/>
            <a:ext cx="3176588" cy="6180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Function Problem</a:t>
            </a:r>
            <a:r>
              <a:rPr lang="en-US" sz="2000" dirty="0"/>
              <a:t>:</a:t>
            </a:r>
            <a:br>
              <a:rPr lang="en-US" sz="2000" dirty="0"/>
            </a:br>
            <a:r>
              <a:rPr lang="en-US" sz="2000" dirty="0"/>
              <a:t>Return the actual solution</a:t>
            </a:r>
          </a:p>
        </p:txBody>
      </p:sp>
      <p:sp>
        <p:nvSpPr>
          <p:cNvPr id="12" name="Content Placeholder 5">
            <a:extLst>
              <a:ext uri="{FF2B5EF4-FFF2-40B4-BE49-F238E27FC236}">
                <a16:creationId xmlns:a16="http://schemas.microsoft.com/office/drawing/2014/main" id="{8DEAFEE1-7690-E647-8B01-C380813AB00F}"/>
              </a:ext>
            </a:extLst>
          </p:cNvPr>
          <p:cNvSpPr txBox="1">
            <a:spLocks/>
          </p:cNvSpPr>
          <p:nvPr/>
        </p:nvSpPr>
        <p:spPr>
          <a:xfrm>
            <a:off x="4545010" y="1126063"/>
            <a:ext cx="3176588" cy="61806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Decision Problem</a:t>
            </a:r>
            <a:r>
              <a:rPr lang="en-US" sz="2000" dirty="0"/>
              <a:t>:</a:t>
            </a:r>
            <a:br>
              <a:rPr lang="en-US" sz="2000" dirty="0"/>
            </a:br>
            <a:r>
              <a:rPr lang="en-US" sz="2000" dirty="0"/>
              <a:t>Convert problem to have Boolean output</a:t>
            </a:r>
          </a:p>
        </p:txBody>
      </p:sp>
      <p:sp>
        <p:nvSpPr>
          <p:cNvPr id="13" name="Content Placeholder 5">
            <a:extLst>
              <a:ext uri="{FF2B5EF4-FFF2-40B4-BE49-F238E27FC236}">
                <a16:creationId xmlns:a16="http://schemas.microsoft.com/office/drawing/2014/main" id="{41C6DE7C-6722-D845-AE21-F5276CE4E854}"/>
              </a:ext>
            </a:extLst>
          </p:cNvPr>
          <p:cNvSpPr txBox="1">
            <a:spLocks/>
          </p:cNvSpPr>
          <p:nvPr/>
        </p:nvSpPr>
        <p:spPr>
          <a:xfrm>
            <a:off x="8095359" y="1126063"/>
            <a:ext cx="3176588" cy="6180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Verification Problem</a:t>
            </a:r>
            <a:r>
              <a:rPr lang="en-US" sz="2000" dirty="0"/>
              <a:t>:</a:t>
            </a:r>
            <a:br>
              <a:rPr lang="en-US" sz="2000" dirty="0"/>
            </a:br>
            <a:r>
              <a:rPr lang="en-US" sz="2000" dirty="0"/>
              <a:t>Given a solution, verify if it works</a:t>
            </a:r>
          </a:p>
        </p:txBody>
      </p:sp>
      <p:sp>
        <p:nvSpPr>
          <p:cNvPr id="14" name="Content Placeholder 5">
            <a:extLst>
              <a:ext uri="{FF2B5EF4-FFF2-40B4-BE49-F238E27FC236}">
                <a16:creationId xmlns:a16="http://schemas.microsoft.com/office/drawing/2014/main" id="{C3EBCF12-1FD8-F641-A6C4-7F593DE1AB61}"/>
              </a:ext>
            </a:extLst>
          </p:cNvPr>
          <p:cNvSpPr txBox="1">
            <a:spLocks/>
          </p:cNvSpPr>
          <p:nvPr/>
        </p:nvSpPr>
        <p:spPr>
          <a:xfrm>
            <a:off x="5959736" y="4876797"/>
            <a:ext cx="3523723" cy="129540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accent1"/>
                </a:solidFill>
              </a:rPr>
              <a:t>We will focus on these two from now on because Turing machines return Yes/No answers.</a:t>
            </a:r>
          </a:p>
        </p:txBody>
      </p:sp>
      <p:cxnSp>
        <p:nvCxnSpPr>
          <p:cNvPr id="15" name="Straight Connector 14">
            <a:extLst>
              <a:ext uri="{FF2B5EF4-FFF2-40B4-BE49-F238E27FC236}">
                <a16:creationId xmlns:a16="http://schemas.microsoft.com/office/drawing/2014/main" id="{7CEDBD6D-46ED-FD44-B640-46B6AE3D5C8E}"/>
              </a:ext>
            </a:extLst>
          </p:cNvPr>
          <p:cNvCxnSpPr>
            <a:cxnSpLocks/>
          </p:cNvCxnSpPr>
          <p:nvPr/>
        </p:nvCxnSpPr>
        <p:spPr>
          <a:xfrm flipH="1">
            <a:off x="8467461" y="3953933"/>
            <a:ext cx="905932" cy="922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48F24A-F889-6341-BC9F-558A13195AD0}"/>
              </a:ext>
            </a:extLst>
          </p:cNvPr>
          <p:cNvCxnSpPr>
            <a:cxnSpLocks/>
          </p:cNvCxnSpPr>
          <p:nvPr/>
        </p:nvCxnSpPr>
        <p:spPr>
          <a:xfrm>
            <a:off x="6520126" y="3953933"/>
            <a:ext cx="465667" cy="101599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380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37514"/>
            <a:ext cx="9905998" cy="676882"/>
          </a:xfrm>
        </p:spPr>
        <p:txBody>
          <a:bodyPr/>
          <a:lstStyle/>
          <a:p>
            <a:pPr algn="ctr"/>
            <a:r>
              <a:rPr lang="en-US" dirty="0"/>
              <a:t>A note on Verification</a:t>
            </a:r>
          </a:p>
        </p:txBody>
      </p:sp>
      <p:sp>
        <p:nvSpPr>
          <p:cNvPr id="10" name="Content Placeholder 5">
            <a:extLst>
              <a:ext uri="{FF2B5EF4-FFF2-40B4-BE49-F238E27FC236}">
                <a16:creationId xmlns:a16="http://schemas.microsoft.com/office/drawing/2014/main" id="{5607529C-58D7-CF44-8C7B-CE3B936EA46F}"/>
              </a:ext>
            </a:extLst>
          </p:cNvPr>
          <p:cNvSpPr txBox="1">
            <a:spLocks/>
          </p:cNvSpPr>
          <p:nvPr/>
        </p:nvSpPr>
        <p:spPr>
          <a:xfrm>
            <a:off x="8095359" y="1752598"/>
            <a:ext cx="3176588" cy="2015065"/>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dirty="0">
                <a:solidFill>
                  <a:schemeClr val="bg1"/>
                </a:solidFill>
              </a:rPr>
              <a:t>Given G, s, path P, and integer k</a:t>
            </a:r>
          </a:p>
          <a:p>
            <a:pPr marL="0" indent="0" algn="ctr">
              <a:buNone/>
            </a:pPr>
            <a:r>
              <a:rPr lang="en-US" sz="2000" dirty="0">
                <a:solidFill>
                  <a:schemeClr val="bg1"/>
                </a:solidFill>
              </a:rPr>
              <a:t>Is path P valid and is it weight less than or equal to k?</a:t>
            </a:r>
          </a:p>
        </p:txBody>
      </p:sp>
      <p:sp>
        <p:nvSpPr>
          <p:cNvPr id="13" name="Content Placeholder 5">
            <a:extLst>
              <a:ext uri="{FF2B5EF4-FFF2-40B4-BE49-F238E27FC236}">
                <a16:creationId xmlns:a16="http://schemas.microsoft.com/office/drawing/2014/main" id="{41C6DE7C-6722-D845-AE21-F5276CE4E854}"/>
              </a:ext>
            </a:extLst>
          </p:cNvPr>
          <p:cNvSpPr txBox="1">
            <a:spLocks/>
          </p:cNvSpPr>
          <p:nvPr/>
        </p:nvSpPr>
        <p:spPr>
          <a:xfrm>
            <a:off x="8095359" y="1126063"/>
            <a:ext cx="3176588" cy="61806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2000" b="1" i="1" u="sng" dirty="0"/>
              <a:t>Verification Problem</a:t>
            </a:r>
            <a:r>
              <a:rPr lang="en-US" sz="2000" dirty="0"/>
              <a:t>:</a:t>
            </a:r>
            <a:br>
              <a:rPr lang="en-US" sz="2000" dirty="0"/>
            </a:br>
            <a:r>
              <a:rPr lang="en-US" sz="2000" dirty="0"/>
              <a:t>Given a solution, verify if it works</a:t>
            </a:r>
          </a:p>
        </p:txBody>
      </p:sp>
      <mc:AlternateContent xmlns:mc="http://schemas.openxmlformats.org/markup-compatibility/2006" xmlns:a14="http://schemas.microsoft.com/office/drawing/2010/main">
        <mc:Choice Requires="a14">
          <p:sp>
            <p:nvSpPr>
              <p:cNvPr id="14" name="Content Placeholder 5">
                <a:extLst>
                  <a:ext uri="{FF2B5EF4-FFF2-40B4-BE49-F238E27FC236}">
                    <a16:creationId xmlns:a16="http://schemas.microsoft.com/office/drawing/2014/main" id="{C3EBCF12-1FD8-F641-A6C4-7F593DE1AB61}"/>
                  </a:ext>
                </a:extLst>
              </p:cNvPr>
              <p:cNvSpPr txBox="1">
                <a:spLocks/>
              </p:cNvSpPr>
              <p:nvPr/>
            </p:nvSpPr>
            <p:spPr>
              <a:xfrm>
                <a:off x="1438103" y="2760130"/>
                <a:ext cx="6059977" cy="3250277"/>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000" dirty="0">
                    <a:solidFill>
                      <a:schemeClr val="tx1">
                        <a:lumMod val="95000"/>
                      </a:schemeClr>
                    </a:solidFill>
                  </a:rPr>
                  <a:t>Verification is technically more general than “given a solution, verify it if works”.</a:t>
                </a:r>
              </a:p>
              <a:p>
                <a:pPr marL="0" indent="0">
                  <a:buNone/>
                </a:pPr>
                <a:endParaRPr lang="en-US" sz="2000" dirty="0">
                  <a:solidFill>
                    <a:schemeClr val="tx1">
                      <a:lumMod val="95000"/>
                    </a:schemeClr>
                  </a:solidFill>
                </a:endParaRPr>
              </a:p>
              <a:p>
                <a:pPr marL="0" indent="0">
                  <a:buNone/>
                </a:pPr>
                <a:r>
                  <a:rPr lang="en-US" sz="2000" b="1" i="1" u="sng" dirty="0">
                    <a:solidFill>
                      <a:schemeClr val="tx1">
                        <a:lumMod val="95000"/>
                      </a:schemeClr>
                    </a:solidFill>
                  </a:rPr>
                  <a:t>Formal Definition</a:t>
                </a:r>
                <a:r>
                  <a:rPr lang="en-US" sz="2000" dirty="0">
                    <a:solidFill>
                      <a:schemeClr val="tx1">
                        <a:lumMod val="95000"/>
                      </a:schemeClr>
                    </a:solidFill>
                  </a:rPr>
                  <a:t>: Given a string w and certificate c, use c as proof to verify that w is in the language. </a:t>
                </a:r>
              </a:p>
              <a:p>
                <a:pPr marL="0" indent="0">
                  <a:buNone/>
                </a:pPr>
                <a:r>
                  <a:rPr lang="en-US" sz="2000" dirty="0">
                    <a:solidFill>
                      <a:schemeClr val="tx1">
                        <a:lumMod val="95000"/>
                      </a:schemeClr>
                    </a:solidFill>
                  </a:rPr>
                  <a:t>Given a language A, a verifier V is correct if and only if </a:t>
                </a:r>
                <a14:m>
                  <m:oMath xmlns:m="http://schemas.openxmlformats.org/officeDocument/2006/math">
                    <m:r>
                      <a:rPr lang="en-US" sz="2000" b="0" i="1" smtClean="0">
                        <a:solidFill>
                          <a:schemeClr val="tx1">
                            <a:lumMod val="95000"/>
                          </a:schemeClr>
                        </a:solidFill>
                        <a:latin typeface="Cambria Math" panose="02040503050406030204" pitchFamily="18" charset="0"/>
                      </a:rPr>
                      <m:t>𝑤</m:t>
                    </m:r>
                    <m:r>
                      <a:rPr lang="en-US" sz="2000" b="0" i="1" smtClean="0">
                        <a:solidFill>
                          <a:schemeClr val="tx1">
                            <a:lumMod val="95000"/>
                          </a:schemeClr>
                        </a:solidFill>
                        <a:latin typeface="Cambria Math" panose="02040503050406030204" pitchFamily="18" charset="0"/>
                      </a:rPr>
                      <m:t>∈</m:t>
                    </m:r>
                    <m:r>
                      <a:rPr lang="en-US" sz="2000" b="0" i="1" smtClean="0">
                        <a:solidFill>
                          <a:schemeClr val="tx1">
                            <a:lumMod val="95000"/>
                          </a:schemeClr>
                        </a:solidFill>
                        <a:latin typeface="Cambria Math" panose="02040503050406030204" pitchFamily="18" charset="0"/>
                      </a:rPr>
                      <m:t>𝐴</m:t>
                    </m:r>
                    <m:r>
                      <a:rPr lang="en-US" sz="2000" b="0" i="1" smtClean="0">
                        <a:solidFill>
                          <a:schemeClr val="tx1">
                            <a:lumMod val="95000"/>
                          </a:schemeClr>
                        </a:solidFill>
                        <a:latin typeface="Cambria Math" panose="02040503050406030204" pitchFamily="18" charset="0"/>
                      </a:rPr>
                      <m:t>→∃</m:t>
                    </m:r>
                    <m:r>
                      <a:rPr lang="en-US" sz="2000" b="0" i="1" smtClean="0">
                        <a:solidFill>
                          <a:schemeClr val="tx1">
                            <a:lumMod val="95000"/>
                          </a:schemeClr>
                        </a:solidFill>
                        <a:latin typeface="Cambria Math" panose="02040503050406030204" pitchFamily="18" charset="0"/>
                      </a:rPr>
                      <m:t>𝑐</m:t>
                    </m:r>
                    <m:r>
                      <a:rPr lang="en-US" sz="2000" b="0" i="1" smtClean="0">
                        <a:solidFill>
                          <a:schemeClr val="tx1">
                            <a:lumMod val="95000"/>
                          </a:schemeClr>
                        </a:solidFill>
                        <a:latin typeface="Cambria Math" panose="02040503050406030204" pitchFamily="18" charset="0"/>
                      </a:rPr>
                      <m:t> | </m:t>
                    </m:r>
                    <m:r>
                      <a:rPr lang="en-US" sz="2000" b="0" i="1" smtClean="0">
                        <a:solidFill>
                          <a:schemeClr val="tx1">
                            <a:lumMod val="95000"/>
                          </a:schemeClr>
                        </a:solidFill>
                        <a:latin typeface="Cambria Math" panose="02040503050406030204" pitchFamily="18" charset="0"/>
                      </a:rPr>
                      <m:t>𝑉</m:t>
                    </m:r>
                    <m:r>
                      <a:rPr lang="en-US" sz="2000" b="0" i="1" smtClean="0">
                        <a:solidFill>
                          <a:schemeClr val="tx1">
                            <a:lumMod val="95000"/>
                          </a:schemeClr>
                        </a:solidFill>
                        <a:latin typeface="Cambria Math" panose="02040503050406030204" pitchFamily="18" charset="0"/>
                      </a:rPr>
                      <m:t>(</m:t>
                    </m:r>
                    <m:r>
                      <a:rPr lang="en-US" sz="2000" b="0" i="1" smtClean="0">
                        <a:solidFill>
                          <a:schemeClr val="tx1">
                            <a:lumMod val="95000"/>
                          </a:schemeClr>
                        </a:solidFill>
                        <a:latin typeface="Cambria Math" panose="02040503050406030204" pitchFamily="18" charset="0"/>
                      </a:rPr>
                      <m:t>𝑤</m:t>
                    </m:r>
                    <m:r>
                      <a:rPr lang="en-US" sz="2000" b="0" i="1" smtClean="0">
                        <a:solidFill>
                          <a:schemeClr val="tx1">
                            <a:lumMod val="95000"/>
                          </a:schemeClr>
                        </a:solidFill>
                        <a:latin typeface="Cambria Math" panose="02040503050406030204" pitchFamily="18" charset="0"/>
                      </a:rPr>
                      <m:t>,</m:t>
                    </m:r>
                    <m:r>
                      <a:rPr lang="en-US" sz="2000" b="0" i="1" smtClean="0">
                        <a:solidFill>
                          <a:schemeClr val="tx1">
                            <a:lumMod val="95000"/>
                          </a:schemeClr>
                        </a:solidFill>
                        <a:latin typeface="Cambria Math" panose="02040503050406030204" pitchFamily="18" charset="0"/>
                      </a:rPr>
                      <m:t>𝑐</m:t>
                    </m:r>
                    <m:r>
                      <a:rPr lang="en-US" sz="2000" b="0" i="1" smtClean="0">
                        <a:solidFill>
                          <a:schemeClr val="tx1">
                            <a:lumMod val="95000"/>
                          </a:schemeClr>
                        </a:solidFill>
                        <a:latin typeface="Cambria Math" panose="02040503050406030204" pitchFamily="18" charset="0"/>
                      </a:rPr>
                      <m:t>)</m:t>
                    </m:r>
                  </m:oMath>
                </a14:m>
                <a:r>
                  <a:rPr lang="en-US" sz="2000" dirty="0">
                    <a:solidFill>
                      <a:schemeClr val="tx1">
                        <a:lumMod val="95000"/>
                      </a:schemeClr>
                    </a:solidFill>
                  </a:rPr>
                  <a:t> accepts</a:t>
                </a:r>
              </a:p>
            </p:txBody>
          </p:sp>
        </mc:Choice>
        <mc:Fallback xmlns="">
          <p:sp>
            <p:nvSpPr>
              <p:cNvPr id="14" name="Content Placeholder 5">
                <a:extLst>
                  <a:ext uri="{FF2B5EF4-FFF2-40B4-BE49-F238E27FC236}">
                    <a16:creationId xmlns:a16="http://schemas.microsoft.com/office/drawing/2014/main" id="{C3EBCF12-1FD8-F641-A6C4-7F593DE1AB61}"/>
                  </a:ext>
                </a:extLst>
              </p:cNvPr>
              <p:cNvSpPr txBox="1">
                <a:spLocks noRot="1" noChangeAspect="1" noMove="1" noResize="1" noEditPoints="1" noAdjustHandles="1" noChangeArrowheads="1" noChangeShapeType="1" noTextEdit="1"/>
              </p:cNvSpPr>
              <p:nvPr/>
            </p:nvSpPr>
            <p:spPr>
              <a:xfrm>
                <a:off x="1438103" y="2760130"/>
                <a:ext cx="6059977" cy="3250277"/>
              </a:xfrm>
              <a:prstGeom prst="rect">
                <a:avLst/>
              </a:prstGeom>
              <a:blipFill>
                <a:blip r:embed="rId2"/>
                <a:stretch>
                  <a:fillRect l="-835"/>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783356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Comparing NTM and DTM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127569"/>
            <a:ext cx="9905999" cy="1089328"/>
          </a:xfrm>
          <a:solidFill>
            <a:schemeClr val="tx1">
              <a:lumMod val="95000"/>
            </a:schemeClr>
          </a:solidFill>
        </p:spPr>
        <p:txBody>
          <a:bodyPr/>
          <a:lstStyle/>
          <a:p>
            <a:pPr marL="0" indent="0">
              <a:buNone/>
            </a:pPr>
            <a:r>
              <a:rPr lang="en-US" b="1" i="1" u="sng" dirty="0">
                <a:solidFill>
                  <a:schemeClr val="bg1"/>
                </a:solidFill>
              </a:rPr>
              <a:t>Theorem</a:t>
            </a:r>
            <a:r>
              <a:rPr lang="en-US" dirty="0">
                <a:solidFill>
                  <a:schemeClr val="bg1"/>
                </a:solidFill>
              </a:rPr>
              <a:t>: A problem P is verifiable in polynomial time by a DTM if and only if it is solvable (decision problem) in polynomial time by an NTM</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0C1D73BF-42AC-884D-8672-B2AA1D5E4609}"/>
                  </a:ext>
                </a:extLst>
              </p:cNvPr>
              <p:cNvSpPr txBox="1">
                <a:spLocks/>
              </p:cNvSpPr>
              <p:nvPr/>
            </p:nvSpPr>
            <p:spPr>
              <a:xfrm>
                <a:off x="2242037" y="3039533"/>
                <a:ext cx="2444263" cy="1328357"/>
              </a:xfrm>
              <a:prstGeom prst="rect">
                <a:avLst/>
              </a:prstGeom>
              <a:no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Here, polynomial time means the runtime of the machine is worst-case </a:t>
                </a:r>
                <a14:m>
                  <m:oMath xmlns:m="http://schemas.openxmlformats.org/officeDocument/2006/math">
                    <m:r>
                      <m:rPr>
                        <m:sty m:val="p"/>
                      </m:rPr>
                      <a:rPr lang="en-US" b="0" i="0" smtClean="0">
                        <a:solidFill>
                          <a:schemeClr val="tx1">
                            <a:lumMod val="95000"/>
                          </a:schemeClr>
                        </a:solidFill>
                        <a:latin typeface="Cambria Math" panose="02040503050406030204" pitchFamily="18" charset="0"/>
                      </a:rPr>
                      <m:t>Θ</m:t>
                    </m:r>
                    <m:r>
                      <a:rPr lang="en-US" b="0" i="1" smtClean="0">
                        <a:solidFill>
                          <a:schemeClr val="tx1">
                            <a:lumMod val="95000"/>
                          </a:schemeClr>
                        </a:solidFill>
                        <a:latin typeface="Cambria Math" panose="02040503050406030204" pitchFamily="18" charset="0"/>
                      </a:rPr>
                      <m:t>(</m:t>
                    </m:r>
                    <m:sSup>
                      <m:sSupPr>
                        <m:ctrlPr>
                          <a:rPr lang="en-US" b="0" i="1" smtClean="0">
                            <a:solidFill>
                              <a:schemeClr val="tx1">
                                <a:lumMod val="95000"/>
                              </a:schemeClr>
                            </a:solidFill>
                            <a:latin typeface="Cambria Math" panose="02040503050406030204" pitchFamily="18" charset="0"/>
                          </a:rPr>
                        </m:ctrlPr>
                      </m:sSupPr>
                      <m:e>
                        <m:r>
                          <a:rPr lang="en-US" b="0" i="1" smtClean="0">
                            <a:solidFill>
                              <a:schemeClr val="tx1">
                                <a:lumMod val="95000"/>
                              </a:schemeClr>
                            </a:solidFill>
                            <a:latin typeface="Cambria Math" panose="02040503050406030204" pitchFamily="18" charset="0"/>
                          </a:rPr>
                          <m:t>𝑛</m:t>
                        </m:r>
                      </m:e>
                      <m:sup>
                        <m:r>
                          <a:rPr lang="en-US" b="0" i="1" smtClean="0">
                            <a:solidFill>
                              <a:schemeClr val="tx1">
                                <a:lumMod val="95000"/>
                              </a:schemeClr>
                            </a:solidFill>
                            <a:latin typeface="Cambria Math" panose="02040503050406030204" pitchFamily="18" charset="0"/>
                          </a:rPr>
                          <m:t>𝑐</m:t>
                        </m:r>
                      </m:sup>
                    </m:sSup>
                    <m:r>
                      <a:rPr lang="en-US" b="0" i="1" smtClean="0">
                        <a:solidFill>
                          <a:schemeClr val="tx1">
                            <a:lumMod val="95000"/>
                          </a:schemeClr>
                        </a:solidFill>
                        <a:latin typeface="Cambria Math" panose="02040503050406030204" pitchFamily="18" charset="0"/>
                      </a:rPr>
                      <m:t>)</m:t>
                    </m:r>
                  </m:oMath>
                </a14:m>
                <a:r>
                  <a:rPr lang="en-US" i="1" dirty="0">
                    <a:solidFill>
                      <a:schemeClr val="tx1">
                        <a:lumMod val="95000"/>
                      </a:schemeClr>
                    </a:solidFill>
                  </a:rPr>
                  <a:t> for </a:t>
                </a:r>
                <a14:m>
                  <m:oMath xmlns:m="http://schemas.openxmlformats.org/officeDocument/2006/math">
                    <m:r>
                      <a:rPr lang="en-US" b="0" i="1" smtClean="0">
                        <a:solidFill>
                          <a:schemeClr val="tx1">
                            <a:lumMod val="95000"/>
                          </a:schemeClr>
                        </a:solidFill>
                        <a:latin typeface="Cambria Math" panose="02040503050406030204" pitchFamily="18" charset="0"/>
                      </a:rPr>
                      <m:t>𝑐</m:t>
                    </m:r>
                    <m:r>
                      <a:rPr lang="en-US" b="0" i="1" smtClean="0">
                        <a:solidFill>
                          <a:schemeClr val="tx1">
                            <a:lumMod val="95000"/>
                          </a:schemeClr>
                        </a:solidFill>
                        <a:latin typeface="Cambria Math" panose="02040503050406030204" pitchFamily="18" charset="0"/>
                      </a:rPr>
                      <m:t>∈</m:t>
                    </m:r>
                    <m:r>
                      <a:rPr lang="en-US" b="0" i="1" smtClean="0">
                        <a:solidFill>
                          <a:schemeClr val="tx1">
                            <a:lumMod val="95000"/>
                          </a:schemeClr>
                        </a:solidFill>
                        <a:latin typeface="Cambria Math" panose="02040503050406030204" pitchFamily="18" charset="0"/>
                      </a:rPr>
                      <m:t>𝒩</m:t>
                    </m:r>
                  </m:oMath>
                </a14:m>
                <a:endParaRPr lang="en-US" i="1" dirty="0">
                  <a:solidFill>
                    <a:schemeClr val="tx1">
                      <a:lumMod val="95000"/>
                    </a:schemeClr>
                  </a:solidFill>
                </a:endParaRPr>
              </a:p>
            </p:txBody>
          </p:sp>
        </mc:Choice>
        <mc:Fallback xmlns="">
          <p:sp>
            <p:nvSpPr>
              <p:cNvPr id="12" name="Content Placeholder 2">
                <a:extLst>
                  <a:ext uri="{FF2B5EF4-FFF2-40B4-BE49-F238E27FC236}">
                    <a16:creationId xmlns:a16="http://schemas.microsoft.com/office/drawing/2014/main" id="{0C1D73BF-42AC-884D-8672-B2AA1D5E4609}"/>
                  </a:ext>
                </a:extLst>
              </p:cNvPr>
              <p:cNvSpPr txBox="1">
                <a:spLocks noRot="1" noChangeAspect="1" noMove="1" noResize="1" noEditPoints="1" noAdjustHandles="1" noChangeArrowheads="1" noChangeShapeType="1" noTextEdit="1"/>
              </p:cNvSpPr>
              <p:nvPr/>
            </p:nvSpPr>
            <p:spPr>
              <a:xfrm>
                <a:off x="2242037" y="3039533"/>
                <a:ext cx="2444263" cy="1328357"/>
              </a:xfrm>
              <a:prstGeom prst="rect">
                <a:avLst/>
              </a:prstGeom>
              <a:blipFill>
                <a:blip r:embed="rId2"/>
                <a:stretch>
                  <a:fillRect l="-2073" t="-1887" r="-2591" b="-6604"/>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0ADBD8E5-5916-254F-B8D4-827AE106A5D4}"/>
              </a:ext>
            </a:extLst>
          </p:cNvPr>
          <p:cNvCxnSpPr>
            <a:cxnSpLocks/>
          </p:cNvCxnSpPr>
          <p:nvPr/>
        </p:nvCxnSpPr>
        <p:spPr>
          <a:xfrm flipH="1">
            <a:off x="4174067" y="2358504"/>
            <a:ext cx="1024466" cy="68102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552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Comparing NTM and DTM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958234"/>
            <a:ext cx="9905999" cy="1089328"/>
          </a:xfrm>
          <a:solidFill>
            <a:schemeClr val="tx1">
              <a:lumMod val="95000"/>
            </a:schemeClr>
          </a:solidFill>
        </p:spPr>
        <p:txBody>
          <a:bodyPr/>
          <a:lstStyle/>
          <a:p>
            <a:pPr marL="0" indent="0">
              <a:buNone/>
            </a:pPr>
            <a:r>
              <a:rPr lang="en-US" b="1" i="1" u="sng" dirty="0">
                <a:solidFill>
                  <a:schemeClr val="bg1"/>
                </a:solidFill>
              </a:rPr>
              <a:t>Theorem</a:t>
            </a:r>
            <a:r>
              <a:rPr lang="en-US" dirty="0">
                <a:solidFill>
                  <a:schemeClr val="bg1"/>
                </a:solidFill>
              </a:rPr>
              <a:t>: A problem P is verifiable in polynomial time by a DTM if and only if it is solvable (decision problem) in polynomial time by an NTM</a:t>
            </a:r>
          </a:p>
        </p:txBody>
      </p:sp>
      <p:sp>
        <p:nvSpPr>
          <p:cNvPr id="6" name="Content Placeholder 2">
            <a:extLst>
              <a:ext uri="{FF2B5EF4-FFF2-40B4-BE49-F238E27FC236}">
                <a16:creationId xmlns:a16="http://schemas.microsoft.com/office/drawing/2014/main" id="{872645FA-F846-D944-AFBD-6BCCE6F63588}"/>
              </a:ext>
            </a:extLst>
          </p:cNvPr>
          <p:cNvSpPr txBox="1">
            <a:spLocks/>
          </p:cNvSpPr>
          <p:nvPr/>
        </p:nvSpPr>
        <p:spPr>
          <a:xfrm>
            <a:off x="1141411" y="2183278"/>
            <a:ext cx="9905999" cy="856253"/>
          </a:xfrm>
          <a:prstGeom prst="rect">
            <a:avLst/>
          </a:prstGeom>
          <a:noFill/>
          <a:ln>
            <a:solidFill>
              <a:schemeClr val="tx1">
                <a:lumMod val="95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i="1" u="sng" dirty="0">
                <a:solidFill>
                  <a:schemeClr val="tx1">
                    <a:lumMod val="95000"/>
                  </a:schemeClr>
                </a:solidFill>
              </a:rPr>
              <a:t>Direction 1</a:t>
            </a:r>
            <a:r>
              <a:rPr lang="en-US" i="1" dirty="0">
                <a:solidFill>
                  <a:schemeClr val="tx1">
                    <a:lumMod val="95000"/>
                  </a:schemeClr>
                </a:solidFill>
              </a:rPr>
              <a:t>: If a problem is verifiable by a DTM in polynomial time, then it is solvable in polynomial time by an NTM.</a:t>
            </a:r>
          </a:p>
        </p:txBody>
      </p:sp>
      <p:sp>
        <p:nvSpPr>
          <p:cNvPr id="7" name="Content Placeholder 2">
            <a:extLst>
              <a:ext uri="{FF2B5EF4-FFF2-40B4-BE49-F238E27FC236}">
                <a16:creationId xmlns:a16="http://schemas.microsoft.com/office/drawing/2014/main" id="{8F2DBBDB-3767-D445-8A1D-2F5E310CFF85}"/>
              </a:ext>
            </a:extLst>
          </p:cNvPr>
          <p:cNvSpPr txBox="1">
            <a:spLocks/>
          </p:cNvSpPr>
          <p:nvPr/>
        </p:nvSpPr>
        <p:spPr>
          <a:xfrm>
            <a:off x="1471614" y="3448885"/>
            <a:ext cx="2423055" cy="1508189"/>
          </a:xfrm>
          <a:prstGeom prst="rect">
            <a:avLst/>
          </a:prstGeom>
          <a:noFill/>
          <a:ln>
            <a:solidFill>
              <a:schemeClr val="tx1">
                <a:lumMod val="95000"/>
              </a:schemeClr>
            </a:solid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i="1" dirty="0">
                <a:solidFill>
                  <a:schemeClr val="tx1">
                    <a:lumMod val="95000"/>
                  </a:schemeClr>
                </a:solidFill>
              </a:rPr>
              <a:t>Given: P is verifiable by a DTM. Thus, the DTM that verifies instances of this problem exists</a:t>
            </a:r>
          </a:p>
        </p:txBody>
      </p:sp>
      <p:grpSp>
        <p:nvGrpSpPr>
          <p:cNvPr id="10" name="Group 9">
            <a:extLst>
              <a:ext uri="{FF2B5EF4-FFF2-40B4-BE49-F238E27FC236}">
                <a16:creationId xmlns:a16="http://schemas.microsoft.com/office/drawing/2014/main" id="{85BDEB2E-2AC5-C047-BD04-AF59503D164E}"/>
              </a:ext>
            </a:extLst>
          </p:cNvPr>
          <p:cNvGrpSpPr/>
          <p:nvPr/>
        </p:nvGrpSpPr>
        <p:grpSpPr>
          <a:xfrm>
            <a:off x="1120579" y="5400295"/>
            <a:ext cx="3125124" cy="708247"/>
            <a:chOff x="1006609" y="5434162"/>
            <a:chExt cx="3125124" cy="708247"/>
          </a:xfrm>
        </p:grpSpPr>
        <p:sp>
          <p:nvSpPr>
            <p:cNvPr id="8" name="Content Placeholder 2">
              <a:extLst>
                <a:ext uri="{FF2B5EF4-FFF2-40B4-BE49-F238E27FC236}">
                  <a16:creationId xmlns:a16="http://schemas.microsoft.com/office/drawing/2014/main" id="{487DFADF-91B5-764D-B8FD-496048620774}"/>
                </a:ext>
              </a:extLst>
            </p:cNvPr>
            <p:cNvSpPr txBox="1">
              <a:spLocks/>
            </p:cNvSpPr>
            <p:nvPr/>
          </p:nvSpPr>
          <p:spPr>
            <a:xfrm>
              <a:off x="1904999" y="5434162"/>
              <a:ext cx="1168401" cy="708247"/>
            </a:xfrm>
            <a:prstGeom prst="rect">
              <a:avLst/>
            </a:prstGeom>
            <a:solidFill>
              <a:schemeClr val="accent1"/>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600" i="1" dirty="0">
                  <a:solidFill>
                    <a:schemeClr val="bg1"/>
                  </a:solidFill>
                </a:rPr>
                <a:t>DTM Verifier for P</a:t>
              </a:r>
            </a:p>
          </p:txBody>
        </p:sp>
        <p:cxnSp>
          <p:nvCxnSpPr>
            <p:cNvPr id="5" name="Straight Arrow Connector 4">
              <a:extLst>
                <a:ext uri="{FF2B5EF4-FFF2-40B4-BE49-F238E27FC236}">
                  <a16:creationId xmlns:a16="http://schemas.microsoft.com/office/drawing/2014/main" id="{A6060608-01B9-0E48-A593-DE62A8570CE3}"/>
                </a:ext>
              </a:extLst>
            </p:cNvPr>
            <p:cNvCxnSpPr>
              <a:cxnSpLocks/>
              <a:endCxn id="8" idx="1"/>
            </p:cNvCxnSpPr>
            <p:nvPr/>
          </p:nvCxnSpPr>
          <p:spPr>
            <a:xfrm>
              <a:off x="1608667" y="5788286"/>
              <a:ext cx="296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BB85C2F-F9B4-8145-83FA-FAF1BF2E4554}"/>
                </a:ext>
              </a:extLst>
            </p:cNvPr>
            <p:cNvSpPr txBox="1">
              <a:spLocks/>
            </p:cNvSpPr>
            <p:nvPr/>
          </p:nvSpPr>
          <p:spPr>
            <a:xfrm>
              <a:off x="1006609" y="5567433"/>
              <a:ext cx="689238" cy="509438"/>
            </a:xfrm>
            <a:prstGeom prst="rect">
              <a:avLst/>
            </a:prstGeom>
            <a:noFill/>
            <a:ln>
              <a:noFill/>
            </a:ln>
          </p:spPr>
          <p:txBody>
            <a:bodyPr vert="horz" lIns="91440" tIns="45720" rIns="91440" bIns="45720" rtlCol="0">
              <a:normAutofit fontScale="4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i="1" dirty="0">
                  <a:solidFill>
                    <a:schemeClr val="accent1"/>
                  </a:solidFill>
                </a:rPr>
                <a:t>Potential solution s</a:t>
              </a:r>
            </a:p>
          </p:txBody>
        </p:sp>
        <p:cxnSp>
          <p:nvCxnSpPr>
            <p:cNvPr id="13" name="Straight Arrow Connector 12">
              <a:extLst>
                <a:ext uri="{FF2B5EF4-FFF2-40B4-BE49-F238E27FC236}">
                  <a16:creationId xmlns:a16="http://schemas.microsoft.com/office/drawing/2014/main" id="{A1E53ABC-8216-874F-B2B0-E67EEF528CCB}"/>
                </a:ext>
              </a:extLst>
            </p:cNvPr>
            <p:cNvCxnSpPr>
              <a:cxnSpLocks/>
            </p:cNvCxnSpPr>
            <p:nvPr/>
          </p:nvCxnSpPr>
          <p:spPr>
            <a:xfrm>
              <a:off x="3073400" y="5788286"/>
              <a:ext cx="296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9C412CE-E6DD-0E4D-BBB7-DF9ADE459D7E}"/>
                </a:ext>
              </a:extLst>
            </p:cNvPr>
            <p:cNvSpPr txBox="1">
              <a:spLocks/>
            </p:cNvSpPr>
            <p:nvPr/>
          </p:nvSpPr>
          <p:spPr>
            <a:xfrm>
              <a:off x="3369732" y="5434162"/>
              <a:ext cx="762001" cy="708247"/>
            </a:xfrm>
            <a:prstGeom prst="rect">
              <a:avLst/>
            </a:prstGeom>
            <a:noFill/>
            <a:ln>
              <a:noFill/>
            </a:ln>
          </p:spPr>
          <p:txBody>
            <a:bodyPr vert="horz" lIns="91440" tIns="45720" rIns="91440" bIns="45720" rtlCol="0">
              <a:normAutofit fontScale="5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i="1" dirty="0">
                  <a:solidFill>
                    <a:schemeClr val="accent1"/>
                  </a:solidFill>
                </a:rPr>
                <a:t>Yes/No</a:t>
              </a:r>
              <a:br>
                <a:rPr lang="en-US" i="1" dirty="0">
                  <a:solidFill>
                    <a:schemeClr val="accent1"/>
                  </a:solidFill>
                </a:rPr>
              </a:br>
              <a:r>
                <a:rPr lang="en-US" i="1" dirty="0">
                  <a:solidFill>
                    <a:schemeClr val="accent1"/>
                  </a:solidFill>
                </a:rPr>
                <a:t>s is valid solution</a:t>
              </a:r>
            </a:p>
          </p:txBody>
        </p:sp>
      </p:grpSp>
      <p:sp>
        <p:nvSpPr>
          <p:cNvPr id="16" name="Right Arrow 15">
            <a:extLst>
              <a:ext uri="{FF2B5EF4-FFF2-40B4-BE49-F238E27FC236}">
                <a16:creationId xmlns:a16="http://schemas.microsoft.com/office/drawing/2014/main" id="{F530DFE5-C915-C64A-8DCB-36B6A5A5419C}"/>
              </a:ext>
            </a:extLst>
          </p:cNvPr>
          <p:cNvSpPr/>
          <p:nvPr/>
        </p:nvSpPr>
        <p:spPr>
          <a:xfrm>
            <a:off x="4360330" y="4436533"/>
            <a:ext cx="1007533" cy="3471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CF8E4685-10A5-2546-AD42-32F1DC7F478C}"/>
              </a:ext>
            </a:extLst>
          </p:cNvPr>
          <p:cNvGrpSpPr/>
          <p:nvPr/>
        </p:nvGrpSpPr>
        <p:grpSpPr>
          <a:xfrm>
            <a:off x="5493280" y="3448884"/>
            <a:ext cx="4768320" cy="2934983"/>
            <a:chOff x="5704948" y="3448884"/>
            <a:chExt cx="4768320" cy="2934983"/>
          </a:xfrm>
        </p:grpSpPr>
        <p:sp>
          <p:nvSpPr>
            <p:cNvPr id="17" name="Content Placeholder 2">
              <a:extLst>
                <a:ext uri="{FF2B5EF4-FFF2-40B4-BE49-F238E27FC236}">
                  <a16:creationId xmlns:a16="http://schemas.microsoft.com/office/drawing/2014/main" id="{F6F76596-4772-3846-8B02-7F3DC6CE87CA}"/>
                </a:ext>
              </a:extLst>
            </p:cNvPr>
            <p:cNvSpPr txBox="1">
              <a:spLocks/>
            </p:cNvSpPr>
            <p:nvPr/>
          </p:nvSpPr>
          <p:spPr>
            <a:xfrm>
              <a:off x="5704948" y="3448884"/>
              <a:ext cx="4768320" cy="2934983"/>
            </a:xfrm>
            <a:prstGeom prst="rect">
              <a:avLst/>
            </a:prstGeom>
            <a:noFill/>
            <a:ln>
              <a:solidFill>
                <a:schemeClr val="accent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600" i="1" dirty="0">
                  <a:solidFill>
                    <a:schemeClr val="accent1"/>
                  </a:solidFill>
                </a:rPr>
                <a:t>NTM Solver for P</a:t>
              </a:r>
            </a:p>
          </p:txBody>
        </p:sp>
        <p:grpSp>
          <p:nvGrpSpPr>
            <p:cNvPr id="25" name="Group 24">
              <a:extLst>
                <a:ext uri="{FF2B5EF4-FFF2-40B4-BE49-F238E27FC236}">
                  <a16:creationId xmlns:a16="http://schemas.microsoft.com/office/drawing/2014/main" id="{6ED48A7E-E50D-B64A-84B7-F41E034FAB72}"/>
                </a:ext>
              </a:extLst>
            </p:cNvPr>
            <p:cNvGrpSpPr/>
            <p:nvPr/>
          </p:nvGrpSpPr>
          <p:grpSpPr>
            <a:xfrm>
              <a:off x="8830734" y="3712723"/>
              <a:ext cx="1476441" cy="507189"/>
              <a:chOff x="8610600" y="4003295"/>
              <a:chExt cx="1476441" cy="507189"/>
            </a:xfrm>
          </p:grpSpPr>
          <p:sp>
            <p:nvSpPr>
              <p:cNvPr id="19" name="Content Placeholder 2">
                <a:extLst>
                  <a:ext uri="{FF2B5EF4-FFF2-40B4-BE49-F238E27FC236}">
                    <a16:creationId xmlns:a16="http://schemas.microsoft.com/office/drawing/2014/main" id="{3005F34F-3C6D-0D4D-8B2E-1CD7851040DC}"/>
                  </a:ext>
                </a:extLst>
              </p:cNvPr>
              <p:cNvSpPr txBox="1">
                <a:spLocks/>
              </p:cNvSpPr>
              <p:nvPr/>
            </p:nvSpPr>
            <p:spPr>
              <a:xfrm>
                <a:off x="8610600" y="4003295"/>
                <a:ext cx="943703" cy="507189"/>
              </a:xfrm>
              <a:prstGeom prst="rect">
                <a:avLst/>
              </a:prstGeom>
              <a:solidFill>
                <a:schemeClr val="accent1"/>
              </a:solid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200" i="1" dirty="0">
                    <a:solidFill>
                      <a:schemeClr val="bg1"/>
                    </a:solidFill>
                  </a:rPr>
                  <a:t>DTM Verifier for P</a:t>
                </a:r>
              </a:p>
            </p:txBody>
          </p:sp>
          <p:cxnSp>
            <p:nvCxnSpPr>
              <p:cNvPr id="22" name="Straight Arrow Connector 21">
                <a:extLst>
                  <a:ext uri="{FF2B5EF4-FFF2-40B4-BE49-F238E27FC236}">
                    <a16:creationId xmlns:a16="http://schemas.microsoft.com/office/drawing/2014/main" id="{A34F51F5-29DC-9E41-91D2-4C5CCBDF2323}"/>
                  </a:ext>
                </a:extLst>
              </p:cNvPr>
              <p:cNvCxnSpPr>
                <a:cxnSpLocks/>
              </p:cNvCxnSpPr>
              <p:nvPr/>
            </p:nvCxnSpPr>
            <p:spPr>
              <a:xfrm>
                <a:off x="9554303" y="4256889"/>
                <a:ext cx="182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845BDDFC-ACD6-1448-8B43-A34CA7A8063E}"/>
                  </a:ext>
                </a:extLst>
              </p:cNvPr>
              <p:cNvSpPr txBox="1">
                <a:spLocks/>
              </p:cNvSpPr>
              <p:nvPr/>
            </p:nvSpPr>
            <p:spPr>
              <a:xfrm>
                <a:off x="9701476" y="4114838"/>
                <a:ext cx="385565" cy="354123"/>
              </a:xfrm>
              <a:prstGeom prst="rect">
                <a:avLst/>
              </a:prstGeom>
              <a:noFill/>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400" i="1" dirty="0">
                    <a:solidFill>
                      <a:schemeClr val="accent1"/>
                    </a:solidFill>
                  </a:rPr>
                  <a:t>No</a:t>
                </a:r>
              </a:p>
            </p:txBody>
          </p:sp>
        </p:grpSp>
        <p:grpSp>
          <p:nvGrpSpPr>
            <p:cNvPr id="26" name="Group 25">
              <a:extLst>
                <a:ext uri="{FF2B5EF4-FFF2-40B4-BE49-F238E27FC236}">
                  <a16:creationId xmlns:a16="http://schemas.microsoft.com/office/drawing/2014/main" id="{45A91EE9-FF99-5940-A1DF-F3344F387E1D}"/>
                </a:ext>
              </a:extLst>
            </p:cNvPr>
            <p:cNvGrpSpPr/>
            <p:nvPr/>
          </p:nvGrpSpPr>
          <p:grpSpPr>
            <a:xfrm>
              <a:off x="8830734" y="4356505"/>
              <a:ext cx="1476441" cy="507189"/>
              <a:chOff x="8610600" y="4003295"/>
              <a:chExt cx="1476441" cy="507189"/>
            </a:xfrm>
          </p:grpSpPr>
          <p:sp>
            <p:nvSpPr>
              <p:cNvPr id="27" name="Content Placeholder 2">
                <a:extLst>
                  <a:ext uri="{FF2B5EF4-FFF2-40B4-BE49-F238E27FC236}">
                    <a16:creationId xmlns:a16="http://schemas.microsoft.com/office/drawing/2014/main" id="{94745A37-E682-E640-A0BA-9B87F094C414}"/>
                  </a:ext>
                </a:extLst>
              </p:cNvPr>
              <p:cNvSpPr txBox="1">
                <a:spLocks/>
              </p:cNvSpPr>
              <p:nvPr/>
            </p:nvSpPr>
            <p:spPr>
              <a:xfrm>
                <a:off x="8610600" y="4003295"/>
                <a:ext cx="943703" cy="507189"/>
              </a:xfrm>
              <a:prstGeom prst="rect">
                <a:avLst/>
              </a:prstGeom>
              <a:solidFill>
                <a:schemeClr val="accent1"/>
              </a:solid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200" i="1" dirty="0">
                    <a:solidFill>
                      <a:schemeClr val="bg1"/>
                    </a:solidFill>
                  </a:rPr>
                  <a:t>DTM Verifier for P</a:t>
                </a:r>
              </a:p>
            </p:txBody>
          </p:sp>
          <p:cxnSp>
            <p:nvCxnSpPr>
              <p:cNvPr id="28" name="Straight Arrow Connector 27">
                <a:extLst>
                  <a:ext uri="{FF2B5EF4-FFF2-40B4-BE49-F238E27FC236}">
                    <a16:creationId xmlns:a16="http://schemas.microsoft.com/office/drawing/2014/main" id="{A0F7358B-F5D2-944D-B1F0-F1ACB39881D7}"/>
                  </a:ext>
                </a:extLst>
              </p:cNvPr>
              <p:cNvCxnSpPr>
                <a:cxnSpLocks/>
              </p:cNvCxnSpPr>
              <p:nvPr/>
            </p:nvCxnSpPr>
            <p:spPr>
              <a:xfrm>
                <a:off x="9554303" y="4256889"/>
                <a:ext cx="182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2B611E9E-65A4-2648-A160-8EDBD5E5AD75}"/>
                  </a:ext>
                </a:extLst>
              </p:cNvPr>
              <p:cNvSpPr txBox="1">
                <a:spLocks/>
              </p:cNvSpPr>
              <p:nvPr/>
            </p:nvSpPr>
            <p:spPr>
              <a:xfrm>
                <a:off x="9701476" y="4114838"/>
                <a:ext cx="385565" cy="354123"/>
              </a:xfrm>
              <a:prstGeom prst="rect">
                <a:avLst/>
              </a:prstGeom>
              <a:noFill/>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400" i="1" dirty="0">
                    <a:solidFill>
                      <a:schemeClr val="accent1"/>
                    </a:solidFill>
                  </a:rPr>
                  <a:t>No</a:t>
                </a:r>
              </a:p>
            </p:txBody>
          </p:sp>
        </p:grpSp>
        <p:grpSp>
          <p:nvGrpSpPr>
            <p:cNvPr id="30" name="Group 29">
              <a:extLst>
                <a:ext uri="{FF2B5EF4-FFF2-40B4-BE49-F238E27FC236}">
                  <a16:creationId xmlns:a16="http://schemas.microsoft.com/office/drawing/2014/main" id="{6FA2B27B-6B05-7C49-B76A-D9A12494DF94}"/>
                </a:ext>
              </a:extLst>
            </p:cNvPr>
            <p:cNvGrpSpPr/>
            <p:nvPr/>
          </p:nvGrpSpPr>
          <p:grpSpPr>
            <a:xfrm>
              <a:off x="8830734" y="4991206"/>
              <a:ext cx="1476441" cy="507189"/>
              <a:chOff x="8610600" y="4003295"/>
              <a:chExt cx="1476441" cy="507189"/>
            </a:xfrm>
          </p:grpSpPr>
          <p:sp>
            <p:nvSpPr>
              <p:cNvPr id="31" name="Content Placeholder 2">
                <a:extLst>
                  <a:ext uri="{FF2B5EF4-FFF2-40B4-BE49-F238E27FC236}">
                    <a16:creationId xmlns:a16="http://schemas.microsoft.com/office/drawing/2014/main" id="{DC2242B4-0616-0544-9482-504AE8A47FBF}"/>
                  </a:ext>
                </a:extLst>
              </p:cNvPr>
              <p:cNvSpPr txBox="1">
                <a:spLocks/>
              </p:cNvSpPr>
              <p:nvPr/>
            </p:nvSpPr>
            <p:spPr>
              <a:xfrm>
                <a:off x="8610600" y="4003295"/>
                <a:ext cx="943703" cy="507189"/>
              </a:xfrm>
              <a:prstGeom prst="rect">
                <a:avLst/>
              </a:prstGeom>
              <a:solidFill>
                <a:schemeClr val="accent1"/>
              </a:solid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200" i="1" dirty="0">
                    <a:solidFill>
                      <a:schemeClr val="bg1"/>
                    </a:solidFill>
                  </a:rPr>
                  <a:t>DTM Verifier for P</a:t>
                </a:r>
              </a:p>
            </p:txBody>
          </p:sp>
          <p:cxnSp>
            <p:nvCxnSpPr>
              <p:cNvPr id="32" name="Straight Arrow Connector 31">
                <a:extLst>
                  <a:ext uri="{FF2B5EF4-FFF2-40B4-BE49-F238E27FC236}">
                    <a16:creationId xmlns:a16="http://schemas.microsoft.com/office/drawing/2014/main" id="{F8E05D63-4A88-5146-8218-6600F1A8B15C}"/>
                  </a:ext>
                </a:extLst>
              </p:cNvPr>
              <p:cNvCxnSpPr>
                <a:cxnSpLocks/>
              </p:cNvCxnSpPr>
              <p:nvPr/>
            </p:nvCxnSpPr>
            <p:spPr>
              <a:xfrm>
                <a:off x="9554303" y="4256889"/>
                <a:ext cx="182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CF88A7C6-D64C-5A4D-9811-FB2301DCDA74}"/>
                  </a:ext>
                </a:extLst>
              </p:cNvPr>
              <p:cNvSpPr txBox="1">
                <a:spLocks/>
              </p:cNvSpPr>
              <p:nvPr/>
            </p:nvSpPr>
            <p:spPr>
              <a:xfrm>
                <a:off x="9701476" y="4114838"/>
                <a:ext cx="385565" cy="354123"/>
              </a:xfrm>
              <a:prstGeom prst="rect">
                <a:avLst/>
              </a:prstGeom>
              <a:noFill/>
              <a:ln>
                <a:noFill/>
              </a:ln>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400" i="1" dirty="0">
                    <a:solidFill>
                      <a:schemeClr val="accent1"/>
                    </a:solidFill>
                  </a:rPr>
                  <a:t>Yes</a:t>
                </a:r>
              </a:p>
            </p:txBody>
          </p:sp>
        </p:grpSp>
        <p:grpSp>
          <p:nvGrpSpPr>
            <p:cNvPr id="34" name="Group 33">
              <a:extLst>
                <a:ext uri="{FF2B5EF4-FFF2-40B4-BE49-F238E27FC236}">
                  <a16:creationId xmlns:a16="http://schemas.microsoft.com/office/drawing/2014/main" id="{F88D1CA9-0E5E-AB41-A4D7-85B7C1F34A32}"/>
                </a:ext>
              </a:extLst>
            </p:cNvPr>
            <p:cNvGrpSpPr/>
            <p:nvPr/>
          </p:nvGrpSpPr>
          <p:grpSpPr>
            <a:xfrm>
              <a:off x="8830734" y="5654153"/>
              <a:ext cx="1476441" cy="507189"/>
              <a:chOff x="8610600" y="4003295"/>
              <a:chExt cx="1476441" cy="507189"/>
            </a:xfrm>
          </p:grpSpPr>
          <p:sp>
            <p:nvSpPr>
              <p:cNvPr id="35" name="Content Placeholder 2">
                <a:extLst>
                  <a:ext uri="{FF2B5EF4-FFF2-40B4-BE49-F238E27FC236}">
                    <a16:creationId xmlns:a16="http://schemas.microsoft.com/office/drawing/2014/main" id="{B391BE7F-271F-9646-AC1A-C64580FC6FF1}"/>
                  </a:ext>
                </a:extLst>
              </p:cNvPr>
              <p:cNvSpPr txBox="1">
                <a:spLocks/>
              </p:cNvSpPr>
              <p:nvPr/>
            </p:nvSpPr>
            <p:spPr>
              <a:xfrm>
                <a:off x="8610600" y="4003295"/>
                <a:ext cx="943703" cy="507189"/>
              </a:xfrm>
              <a:prstGeom prst="rect">
                <a:avLst/>
              </a:prstGeom>
              <a:solidFill>
                <a:schemeClr val="accent1"/>
              </a:solid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200" i="1" dirty="0">
                    <a:solidFill>
                      <a:schemeClr val="bg1"/>
                    </a:solidFill>
                  </a:rPr>
                  <a:t>DTM Verifier for P</a:t>
                </a:r>
              </a:p>
            </p:txBody>
          </p:sp>
          <p:cxnSp>
            <p:nvCxnSpPr>
              <p:cNvPr id="36" name="Straight Arrow Connector 35">
                <a:extLst>
                  <a:ext uri="{FF2B5EF4-FFF2-40B4-BE49-F238E27FC236}">
                    <a16:creationId xmlns:a16="http://schemas.microsoft.com/office/drawing/2014/main" id="{123CEA14-8830-5E4F-9B01-7C7DC37BF4D9}"/>
                  </a:ext>
                </a:extLst>
              </p:cNvPr>
              <p:cNvCxnSpPr>
                <a:cxnSpLocks/>
              </p:cNvCxnSpPr>
              <p:nvPr/>
            </p:nvCxnSpPr>
            <p:spPr>
              <a:xfrm>
                <a:off x="9554303" y="4256889"/>
                <a:ext cx="1823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845C1817-2E60-9144-90FF-FA727159026A}"/>
                  </a:ext>
                </a:extLst>
              </p:cNvPr>
              <p:cNvSpPr txBox="1">
                <a:spLocks/>
              </p:cNvSpPr>
              <p:nvPr/>
            </p:nvSpPr>
            <p:spPr>
              <a:xfrm>
                <a:off x="9701476" y="4114838"/>
                <a:ext cx="385565" cy="354123"/>
              </a:xfrm>
              <a:prstGeom prst="rect">
                <a:avLst/>
              </a:prstGeom>
              <a:noFill/>
              <a:ln>
                <a:no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400" i="1" dirty="0">
                    <a:solidFill>
                      <a:schemeClr val="accent1"/>
                    </a:solidFill>
                  </a:rPr>
                  <a:t>No</a:t>
                </a:r>
              </a:p>
            </p:txBody>
          </p:sp>
        </p:grpSp>
        <p:sp>
          <p:nvSpPr>
            <p:cNvPr id="38" name="Oval 37">
              <a:extLst>
                <a:ext uri="{FF2B5EF4-FFF2-40B4-BE49-F238E27FC236}">
                  <a16:creationId xmlns:a16="http://schemas.microsoft.com/office/drawing/2014/main" id="{783D49A2-74C2-454C-843C-20894ADD410F}"/>
                </a:ext>
              </a:extLst>
            </p:cNvPr>
            <p:cNvSpPr/>
            <p:nvPr/>
          </p:nvSpPr>
          <p:spPr>
            <a:xfrm>
              <a:off x="6094410" y="4794143"/>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Content Placeholder 2">
              <a:extLst>
                <a:ext uri="{FF2B5EF4-FFF2-40B4-BE49-F238E27FC236}">
                  <a16:creationId xmlns:a16="http://schemas.microsoft.com/office/drawing/2014/main" id="{CF658392-2B60-034C-A031-C1145B8593CD}"/>
                </a:ext>
              </a:extLst>
            </p:cNvPr>
            <p:cNvSpPr txBox="1">
              <a:spLocks/>
            </p:cNvSpPr>
            <p:nvPr/>
          </p:nvSpPr>
          <p:spPr>
            <a:xfrm>
              <a:off x="7163594" y="3890838"/>
              <a:ext cx="762001" cy="46566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200" i="1" dirty="0">
                  <a:solidFill>
                    <a:schemeClr val="accent1"/>
                  </a:solidFill>
                </a:rPr>
                <a:t>Possible solution 1</a:t>
              </a:r>
            </a:p>
          </p:txBody>
        </p:sp>
        <p:sp>
          <p:nvSpPr>
            <p:cNvPr id="40" name="Content Placeholder 2">
              <a:extLst>
                <a:ext uri="{FF2B5EF4-FFF2-40B4-BE49-F238E27FC236}">
                  <a16:creationId xmlns:a16="http://schemas.microsoft.com/office/drawing/2014/main" id="{91A93A20-9AE0-434E-94A2-7D6CDC74FE77}"/>
                </a:ext>
              </a:extLst>
            </p:cNvPr>
            <p:cNvSpPr txBox="1">
              <a:spLocks/>
            </p:cNvSpPr>
            <p:nvPr/>
          </p:nvSpPr>
          <p:spPr>
            <a:xfrm>
              <a:off x="7163593" y="4398027"/>
              <a:ext cx="762001" cy="46566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200" i="1" dirty="0">
                  <a:solidFill>
                    <a:schemeClr val="accent1"/>
                  </a:solidFill>
                </a:rPr>
                <a:t>Possible solution 2</a:t>
              </a:r>
            </a:p>
          </p:txBody>
        </p:sp>
        <p:sp>
          <p:nvSpPr>
            <p:cNvPr id="41" name="Content Placeholder 2">
              <a:extLst>
                <a:ext uri="{FF2B5EF4-FFF2-40B4-BE49-F238E27FC236}">
                  <a16:creationId xmlns:a16="http://schemas.microsoft.com/office/drawing/2014/main" id="{BB815415-A928-F14B-A087-369BF2C37195}"/>
                </a:ext>
              </a:extLst>
            </p:cNvPr>
            <p:cNvSpPr txBox="1">
              <a:spLocks/>
            </p:cNvSpPr>
            <p:nvPr/>
          </p:nvSpPr>
          <p:spPr>
            <a:xfrm>
              <a:off x="7163593" y="4991206"/>
              <a:ext cx="762001" cy="46566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200" i="1" dirty="0">
                  <a:solidFill>
                    <a:schemeClr val="accent1"/>
                  </a:solidFill>
                </a:rPr>
                <a:t>Possible solution 3</a:t>
              </a:r>
            </a:p>
          </p:txBody>
        </p:sp>
        <p:sp>
          <p:nvSpPr>
            <p:cNvPr id="42" name="Content Placeholder 2">
              <a:extLst>
                <a:ext uri="{FF2B5EF4-FFF2-40B4-BE49-F238E27FC236}">
                  <a16:creationId xmlns:a16="http://schemas.microsoft.com/office/drawing/2014/main" id="{F79EF20A-F7E4-9245-83E4-090951CA4C09}"/>
                </a:ext>
              </a:extLst>
            </p:cNvPr>
            <p:cNvSpPr txBox="1">
              <a:spLocks/>
            </p:cNvSpPr>
            <p:nvPr/>
          </p:nvSpPr>
          <p:spPr>
            <a:xfrm>
              <a:off x="7208208" y="5674913"/>
              <a:ext cx="762001" cy="46566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200" i="1" dirty="0">
                  <a:solidFill>
                    <a:schemeClr val="accent1"/>
                  </a:solidFill>
                </a:rPr>
                <a:t>Possible solution 4</a:t>
              </a:r>
            </a:p>
          </p:txBody>
        </p:sp>
        <p:cxnSp>
          <p:nvCxnSpPr>
            <p:cNvPr id="44" name="Straight Connector 43">
              <a:extLst>
                <a:ext uri="{FF2B5EF4-FFF2-40B4-BE49-F238E27FC236}">
                  <a16:creationId xmlns:a16="http://schemas.microsoft.com/office/drawing/2014/main" id="{531869C3-EDD5-F244-A014-5E9AFBFB2152}"/>
                </a:ext>
              </a:extLst>
            </p:cNvPr>
            <p:cNvCxnSpPr>
              <a:stCxn id="38" idx="7"/>
              <a:endCxn id="39" idx="1"/>
            </p:cNvCxnSpPr>
            <p:nvPr/>
          </p:nvCxnSpPr>
          <p:spPr>
            <a:xfrm flipV="1">
              <a:off x="6372550" y="4123672"/>
              <a:ext cx="791044" cy="718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493433-C28B-7843-9D5C-687E4CC1336A}"/>
                </a:ext>
              </a:extLst>
            </p:cNvPr>
            <p:cNvCxnSpPr>
              <a:cxnSpLocks/>
              <a:endCxn id="40" idx="1"/>
            </p:cNvCxnSpPr>
            <p:nvPr/>
          </p:nvCxnSpPr>
          <p:spPr>
            <a:xfrm flipV="1">
              <a:off x="6420271" y="4630861"/>
              <a:ext cx="743322" cy="306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DC15A42-8449-4947-9122-477E635E411C}"/>
                </a:ext>
              </a:extLst>
            </p:cNvPr>
            <p:cNvCxnSpPr>
              <a:cxnSpLocks/>
              <a:stCxn id="38" idx="6"/>
              <a:endCxn id="41" idx="1"/>
            </p:cNvCxnSpPr>
            <p:nvPr/>
          </p:nvCxnSpPr>
          <p:spPr>
            <a:xfrm>
              <a:off x="6420271" y="4957074"/>
              <a:ext cx="743322" cy="266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084FD9-5EA6-894B-9182-06D50C9CA329}"/>
                </a:ext>
              </a:extLst>
            </p:cNvPr>
            <p:cNvCxnSpPr>
              <a:cxnSpLocks/>
              <a:stCxn id="38" idx="5"/>
              <a:endCxn id="42" idx="1"/>
            </p:cNvCxnSpPr>
            <p:nvPr/>
          </p:nvCxnSpPr>
          <p:spPr>
            <a:xfrm>
              <a:off x="6372550" y="5072283"/>
              <a:ext cx="835658" cy="8354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1FCE52D-47C0-784B-ADAB-ABCA4F21B167}"/>
                </a:ext>
              </a:extLst>
            </p:cNvPr>
            <p:cNvCxnSpPr>
              <a:cxnSpLocks/>
              <a:stCxn id="39" idx="3"/>
              <a:endCxn id="19" idx="1"/>
            </p:cNvCxnSpPr>
            <p:nvPr/>
          </p:nvCxnSpPr>
          <p:spPr>
            <a:xfrm flipV="1">
              <a:off x="7925595" y="3966318"/>
              <a:ext cx="905139" cy="1573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A1F7EA7-132E-604E-A960-0E2CF363CF51}"/>
                </a:ext>
              </a:extLst>
            </p:cNvPr>
            <p:cNvCxnSpPr>
              <a:cxnSpLocks/>
              <a:stCxn id="40" idx="3"/>
              <a:endCxn id="27" idx="1"/>
            </p:cNvCxnSpPr>
            <p:nvPr/>
          </p:nvCxnSpPr>
          <p:spPr>
            <a:xfrm flipV="1">
              <a:off x="7925594" y="4610100"/>
              <a:ext cx="905140" cy="2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733E080-2029-4748-8BE8-C54C7915F98B}"/>
                </a:ext>
              </a:extLst>
            </p:cNvPr>
            <p:cNvCxnSpPr>
              <a:cxnSpLocks/>
              <a:stCxn id="41" idx="3"/>
              <a:endCxn id="31" idx="1"/>
            </p:cNvCxnSpPr>
            <p:nvPr/>
          </p:nvCxnSpPr>
          <p:spPr>
            <a:xfrm>
              <a:off x="7925594" y="5224040"/>
              <a:ext cx="905140" cy="2076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4EC4368-E66F-7045-92B7-FBAAF61CB3EC}"/>
                </a:ext>
              </a:extLst>
            </p:cNvPr>
            <p:cNvCxnSpPr>
              <a:cxnSpLocks/>
              <a:stCxn id="42" idx="3"/>
              <a:endCxn id="35" idx="1"/>
            </p:cNvCxnSpPr>
            <p:nvPr/>
          </p:nvCxnSpPr>
          <p:spPr>
            <a:xfrm>
              <a:off x="7970209" y="5907747"/>
              <a:ext cx="860525" cy="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Content Placeholder 2">
                  <a:extLst>
                    <a:ext uri="{FF2B5EF4-FFF2-40B4-BE49-F238E27FC236}">
                      <a16:creationId xmlns:a16="http://schemas.microsoft.com/office/drawing/2014/main" id="{BEEB360F-C8F7-F04F-BAEA-E0F5EF5FB917}"/>
                    </a:ext>
                  </a:extLst>
                </p:cNvPr>
                <p:cNvSpPr txBox="1">
                  <a:spLocks/>
                </p:cNvSpPr>
                <p:nvPr/>
              </p:nvSpPr>
              <p:spPr>
                <a:xfrm>
                  <a:off x="6606342" y="4133717"/>
                  <a:ext cx="247983" cy="41354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1600" b="0" i="1" dirty="0" smtClean="0">
                            <a:solidFill>
                              <a:schemeClr val="accent1"/>
                            </a:solidFill>
                            <a:latin typeface="Cambria Math" panose="02040503050406030204" pitchFamily="18" charset="0"/>
                          </a:rPr>
                          <m:t>𝜖</m:t>
                        </m:r>
                      </m:oMath>
                    </m:oMathPara>
                  </a14:m>
                  <a:endParaRPr lang="en-US" sz="1600" i="1" dirty="0">
                    <a:solidFill>
                      <a:schemeClr val="accent1"/>
                    </a:solidFill>
                  </a:endParaRPr>
                </a:p>
              </p:txBody>
            </p:sp>
          </mc:Choice>
          <mc:Fallback xmlns="">
            <p:sp>
              <p:nvSpPr>
                <p:cNvPr id="66" name="Content Placeholder 2">
                  <a:extLst>
                    <a:ext uri="{FF2B5EF4-FFF2-40B4-BE49-F238E27FC236}">
                      <a16:creationId xmlns:a16="http://schemas.microsoft.com/office/drawing/2014/main" id="{BEEB360F-C8F7-F04F-BAEA-E0F5EF5FB917}"/>
                    </a:ext>
                  </a:extLst>
                </p:cNvPr>
                <p:cNvSpPr txBox="1">
                  <a:spLocks noRot="1" noChangeAspect="1" noMove="1" noResize="1" noEditPoints="1" noAdjustHandles="1" noChangeArrowheads="1" noChangeShapeType="1" noTextEdit="1"/>
                </p:cNvSpPr>
                <p:nvPr/>
              </p:nvSpPr>
              <p:spPr>
                <a:xfrm>
                  <a:off x="6606342" y="4133717"/>
                  <a:ext cx="247983" cy="413549"/>
                </a:xfrm>
                <a:prstGeom prst="rect">
                  <a:avLst/>
                </a:prstGeom>
                <a:blipFill>
                  <a:blip r:embed="rId2"/>
                  <a:stretch>
                    <a:fillRect l="-526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Content Placeholder 2">
                  <a:extLst>
                    <a:ext uri="{FF2B5EF4-FFF2-40B4-BE49-F238E27FC236}">
                      <a16:creationId xmlns:a16="http://schemas.microsoft.com/office/drawing/2014/main" id="{0C330A06-E966-454F-AC41-095B619AAA51}"/>
                    </a:ext>
                  </a:extLst>
                </p:cNvPr>
                <p:cNvSpPr txBox="1">
                  <a:spLocks/>
                </p:cNvSpPr>
                <p:nvPr/>
              </p:nvSpPr>
              <p:spPr>
                <a:xfrm>
                  <a:off x="6905520" y="4380594"/>
                  <a:ext cx="247983" cy="41354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1600" b="0" i="1" dirty="0" smtClean="0">
                            <a:solidFill>
                              <a:schemeClr val="accent1"/>
                            </a:solidFill>
                            <a:latin typeface="Cambria Math" panose="02040503050406030204" pitchFamily="18" charset="0"/>
                          </a:rPr>
                          <m:t>𝜖</m:t>
                        </m:r>
                      </m:oMath>
                    </m:oMathPara>
                  </a14:m>
                  <a:endParaRPr lang="en-US" sz="1600" i="1" dirty="0">
                    <a:solidFill>
                      <a:schemeClr val="accent1"/>
                    </a:solidFill>
                  </a:endParaRPr>
                </a:p>
              </p:txBody>
            </p:sp>
          </mc:Choice>
          <mc:Fallback xmlns="">
            <p:sp>
              <p:nvSpPr>
                <p:cNvPr id="67" name="Content Placeholder 2">
                  <a:extLst>
                    <a:ext uri="{FF2B5EF4-FFF2-40B4-BE49-F238E27FC236}">
                      <a16:creationId xmlns:a16="http://schemas.microsoft.com/office/drawing/2014/main" id="{0C330A06-E966-454F-AC41-095B619AAA51}"/>
                    </a:ext>
                  </a:extLst>
                </p:cNvPr>
                <p:cNvSpPr txBox="1">
                  <a:spLocks noRot="1" noChangeAspect="1" noMove="1" noResize="1" noEditPoints="1" noAdjustHandles="1" noChangeArrowheads="1" noChangeShapeType="1" noTextEdit="1"/>
                </p:cNvSpPr>
                <p:nvPr/>
              </p:nvSpPr>
              <p:spPr>
                <a:xfrm>
                  <a:off x="6905520" y="4380594"/>
                  <a:ext cx="247983" cy="413549"/>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Content Placeholder 2">
                  <a:extLst>
                    <a:ext uri="{FF2B5EF4-FFF2-40B4-BE49-F238E27FC236}">
                      <a16:creationId xmlns:a16="http://schemas.microsoft.com/office/drawing/2014/main" id="{5E4C13B2-737C-9F48-B48E-8CA8DBC9CFFB}"/>
                    </a:ext>
                  </a:extLst>
                </p:cNvPr>
                <p:cNvSpPr txBox="1">
                  <a:spLocks/>
                </p:cNvSpPr>
                <p:nvPr/>
              </p:nvSpPr>
              <p:spPr>
                <a:xfrm>
                  <a:off x="6813926" y="4820202"/>
                  <a:ext cx="247983" cy="41354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1600" b="0" i="1" dirty="0" smtClean="0">
                            <a:solidFill>
                              <a:schemeClr val="accent1"/>
                            </a:solidFill>
                            <a:latin typeface="Cambria Math" panose="02040503050406030204" pitchFamily="18" charset="0"/>
                          </a:rPr>
                          <m:t>𝜖</m:t>
                        </m:r>
                      </m:oMath>
                    </m:oMathPara>
                  </a14:m>
                  <a:endParaRPr lang="en-US" sz="1600" i="1" dirty="0">
                    <a:solidFill>
                      <a:schemeClr val="accent1"/>
                    </a:solidFill>
                  </a:endParaRPr>
                </a:p>
              </p:txBody>
            </p:sp>
          </mc:Choice>
          <mc:Fallback xmlns="">
            <p:sp>
              <p:nvSpPr>
                <p:cNvPr id="68" name="Content Placeholder 2">
                  <a:extLst>
                    <a:ext uri="{FF2B5EF4-FFF2-40B4-BE49-F238E27FC236}">
                      <a16:creationId xmlns:a16="http://schemas.microsoft.com/office/drawing/2014/main" id="{5E4C13B2-737C-9F48-B48E-8CA8DBC9CFFB}"/>
                    </a:ext>
                  </a:extLst>
                </p:cNvPr>
                <p:cNvSpPr txBox="1">
                  <a:spLocks noRot="1" noChangeAspect="1" noMove="1" noResize="1" noEditPoints="1" noAdjustHandles="1" noChangeArrowheads="1" noChangeShapeType="1" noTextEdit="1"/>
                </p:cNvSpPr>
                <p:nvPr/>
              </p:nvSpPr>
              <p:spPr>
                <a:xfrm>
                  <a:off x="6813926" y="4820202"/>
                  <a:ext cx="247983" cy="41354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7CD5758C-5676-8346-8A6C-253CEC960704}"/>
                    </a:ext>
                  </a:extLst>
                </p:cNvPr>
                <p:cNvSpPr txBox="1">
                  <a:spLocks/>
                </p:cNvSpPr>
                <p:nvPr/>
              </p:nvSpPr>
              <p:spPr>
                <a:xfrm>
                  <a:off x="6763521" y="5203496"/>
                  <a:ext cx="247983" cy="41354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
                      </m:oMathParaPr>
                      <m:oMath xmlns:m="http://schemas.openxmlformats.org/officeDocument/2006/math">
                        <m:r>
                          <a:rPr lang="en-US" sz="1600" b="0" i="1" dirty="0" smtClean="0">
                            <a:solidFill>
                              <a:schemeClr val="accent1"/>
                            </a:solidFill>
                            <a:latin typeface="Cambria Math" panose="02040503050406030204" pitchFamily="18" charset="0"/>
                          </a:rPr>
                          <m:t>𝜖</m:t>
                        </m:r>
                      </m:oMath>
                    </m:oMathPara>
                  </a14:m>
                  <a:endParaRPr lang="en-US" sz="1600" i="1" dirty="0">
                    <a:solidFill>
                      <a:schemeClr val="accent1"/>
                    </a:solidFill>
                  </a:endParaRPr>
                </a:p>
              </p:txBody>
            </p:sp>
          </mc:Choice>
          <mc:Fallback xmlns="">
            <p:sp>
              <p:nvSpPr>
                <p:cNvPr id="69" name="Content Placeholder 2">
                  <a:extLst>
                    <a:ext uri="{FF2B5EF4-FFF2-40B4-BE49-F238E27FC236}">
                      <a16:creationId xmlns:a16="http://schemas.microsoft.com/office/drawing/2014/main" id="{7CD5758C-5676-8346-8A6C-253CEC960704}"/>
                    </a:ext>
                  </a:extLst>
                </p:cNvPr>
                <p:cNvSpPr txBox="1">
                  <a:spLocks noRot="1" noChangeAspect="1" noMove="1" noResize="1" noEditPoints="1" noAdjustHandles="1" noChangeArrowheads="1" noChangeShapeType="1" noTextEdit="1"/>
                </p:cNvSpPr>
                <p:nvPr/>
              </p:nvSpPr>
              <p:spPr>
                <a:xfrm>
                  <a:off x="6763521" y="5203496"/>
                  <a:ext cx="247983" cy="413549"/>
                </a:xfrm>
                <a:prstGeom prst="rect">
                  <a:avLst/>
                </a:prstGeom>
                <a:blipFill>
                  <a:blip r:embed="rId4"/>
                  <a:stretch>
                    <a:fillRect l="-5263"/>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79821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Measuring Time and Space complexity of algorithms on Turing Machines (You already know a lot of this!)</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Introducing the most famous complexity classes (P, NP, NP-Hard, etc.)</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Showing how a difficult a problem is through the use of mapping reductions (you’ve already seen some of this in DSA2)!</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Comparing NTM and DTM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958234"/>
            <a:ext cx="9905999" cy="1089328"/>
          </a:xfrm>
          <a:solidFill>
            <a:schemeClr val="tx1">
              <a:lumMod val="95000"/>
            </a:schemeClr>
          </a:solidFill>
        </p:spPr>
        <p:txBody>
          <a:bodyPr/>
          <a:lstStyle/>
          <a:p>
            <a:pPr marL="0" indent="0">
              <a:buNone/>
            </a:pPr>
            <a:r>
              <a:rPr lang="en-US" b="1" i="1" u="sng" dirty="0">
                <a:solidFill>
                  <a:schemeClr val="bg1"/>
                </a:solidFill>
              </a:rPr>
              <a:t>Theorem</a:t>
            </a:r>
            <a:r>
              <a:rPr lang="en-US" dirty="0">
                <a:solidFill>
                  <a:schemeClr val="bg1"/>
                </a:solidFill>
              </a:rPr>
              <a:t>: A problem P is verifiable in polynomial time by a DTM if and only if it is solvable (decision problem) in polynomial time by an NTM</a:t>
            </a:r>
          </a:p>
        </p:txBody>
      </p:sp>
      <p:sp>
        <p:nvSpPr>
          <p:cNvPr id="6" name="Content Placeholder 2">
            <a:extLst>
              <a:ext uri="{FF2B5EF4-FFF2-40B4-BE49-F238E27FC236}">
                <a16:creationId xmlns:a16="http://schemas.microsoft.com/office/drawing/2014/main" id="{872645FA-F846-D944-AFBD-6BCCE6F63588}"/>
              </a:ext>
            </a:extLst>
          </p:cNvPr>
          <p:cNvSpPr txBox="1">
            <a:spLocks/>
          </p:cNvSpPr>
          <p:nvPr/>
        </p:nvSpPr>
        <p:spPr>
          <a:xfrm>
            <a:off x="1141411" y="2183278"/>
            <a:ext cx="9905999" cy="856253"/>
          </a:xfrm>
          <a:prstGeom prst="rect">
            <a:avLst/>
          </a:prstGeom>
          <a:noFill/>
          <a:ln>
            <a:solidFill>
              <a:schemeClr val="tx1">
                <a:lumMod val="95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i="1" u="sng" dirty="0">
                <a:solidFill>
                  <a:schemeClr val="tx1">
                    <a:lumMod val="95000"/>
                  </a:schemeClr>
                </a:solidFill>
              </a:rPr>
              <a:t>Direction 2 (Harder)</a:t>
            </a:r>
            <a:r>
              <a:rPr lang="en-US" i="1" dirty="0">
                <a:solidFill>
                  <a:schemeClr val="tx1">
                    <a:lumMod val="95000"/>
                  </a:schemeClr>
                </a:solidFill>
              </a:rPr>
              <a:t>: If a problem is solvable by an NTM in polynomial time, then it is verifiable in polynomial time by a DTM.</a:t>
            </a:r>
          </a:p>
        </p:txBody>
      </p:sp>
      <p:sp>
        <p:nvSpPr>
          <p:cNvPr id="7" name="Content Placeholder 2">
            <a:extLst>
              <a:ext uri="{FF2B5EF4-FFF2-40B4-BE49-F238E27FC236}">
                <a16:creationId xmlns:a16="http://schemas.microsoft.com/office/drawing/2014/main" id="{8F2DBBDB-3767-D445-8A1D-2F5E310CFF85}"/>
              </a:ext>
            </a:extLst>
          </p:cNvPr>
          <p:cNvSpPr txBox="1">
            <a:spLocks/>
          </p:cNvSpPr>
          <p:nvPr/>
        </p:nvSpPr>
        <p:spPr>
          <a:xfrm>
            <a:off x="1217612" y="3448885"/>
            <a:ext cx="2423055" cy="1508189"/>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i="1" dirty="0">
                <a:solidFill>
                  <a:schemeClr val="tx1">
                    <a:lumMod val="95000"/>
                  </a:schemeClr>
                </a:solidFill>
              </a:rPr>
              <a:t>Given: P is solvable by an NTM. Thus, the NTM that exists</a:t>
            </a:r>
          </a:p>
        </p:txBody>
      </p:sp>
      <p:grpSp>
        <p:nvGrpSpPr>
          <p:cNvPr id="10" name="Group 9">
            <a:extLst>
              <a:ext uri="{FF2B5EF4-FFF2-40B4-BE49-F238E27FC236}">
                <a16:creationId xmlns:a16="http://schemas.microsoft.com/office/drawing/2014/main" id="{85BDEB2E-2AC5-C047-BD04-AF59503D164E}"/>
              </a:ext>
            </a:extLst>
          </p:cNvPr>
          <p:cNvGrpSpPr/>
          <p:nvPr/>
        </p:nvGrpSpPr>
        <p:grpSpPr>
          <a:xfrm>
            <a:off x="928818" y="5266162"/>
            <a:ext cx="3125124" cy="775982"/>
            <a:chOff x="1006609" y="5434162"/>
            <a:chExt cx="3125124" cy="775982"/>
          </a:xfrm>
        </p:grpSpPr>
        <p:sp>
          <p:nvSpPr>
            <p:cNvPr id="8" name="Content Placeholder 2">
              <a:extLst>
                <a:ext uri="{FF2B5EF4-FFF2-40B4-BE49-F238E27FC236}">
                  <a16:creationId xmlns:a16="http://schemas.microsoft.com/office/drawing/2014/main" id="{487DFADF-91B5-764D-B8FD-496048620774}"/>
                </a:ext>
              </a:extLst>
            </p:cNvPr>
            <p:cNvSpPr txBox="1">
              <a:spLocks/>
            </p:cNvSpPr>
            <p:nvPr/>
          </p:nvSpPr>
          <p:spPr>
            <a:xfrm>
              <a:off x="1904999" y="5434162"/>
              <a:ext cx="1168401" cy="708247"/>
            </a:xfrm>
            <a:prstGeom prst="rect">
              <a:avLst/>
            </a:prstGeom>
            <a:solidFill>
              <a:schemeClr val="accent1"/>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600" i="1" dirty="0">
                  <a:solidFill>
                    <a:schemeClr val="bg1"/>
                  </a:solidFill>
                </a:rPr>
                <a:t>NTM Solver for P</a:t>
              </a:r>
            </a:p>
          </p:txBody>
        </p:sp>
        <p:cxnSp>
          <p:nvCxnSpPr>
            <p:cNvPr id="5" name="Straight Arrow Connector 4">
              <a:extLst>
                <a:ext uri="{FF2B5EF4-FFF2-40B4-BE49-F238E27FC236}">
                  <a16:creationId xmlns:a16="http://schemas.microsoft.com/office/drawing/2014/main" id="{A6060608-01B9-0E48-A593-DE62A8570CE3}"/>
                </a:ext>
              </a:extLst>
            </p:cNvPr>
            <p:cNvCxnSpPr>
              <a:cxnSpLocks/>
              <a:endCxn id="8" idx="1"/>
            </p:cNvCxnSpPr>
            <p:nvPr/>
          </p:nvCxnSpPr>
          <p:spPr>
            <a:xfrm>
              <a:off x="1608667" y="5788286"/>
              <a:ext cx="296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BB85C2F-F9B4-8145-83FA-FAF1BF2E4554}"/>
                </a:ext>
              </a:extLst>
            </p:cNvPr>
            <p:cNvSpPr txBox="1">
              <a:spLocks/>
            </p:cNvSpPr>
            <p:nvPr/>
          </p:nvSpPr>
          <p:spPr>
            <a:xfrm>
              <a:off x="1006609" y="5567433"/>
              <a:ext cx="689238" cy="509438"/>
            </a:xfrm>
            <a:prstGeom prst="rect">
              <a:avLst/>
            </a:prstGeom>
            <a:noFill/>
            <a:ln>
              <a:noFill/>
            </a:ln>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i="1" dirty="0">
                  <a:solidFill>
                    <a:schemeClr val="accent1"/>
                  </a:solidFill>
                </a:rPr>
                <a:t>Input</a:t>
              </a:r>
            </a:p>
          </p:txBody>
        </p:sp>
        <p:cxnSp>
          <p:nvCxnSpPr>
            <p:cNvPr id="13" name="Straight Arrow Connector 12">
              <a:extLst>
                <a:ext uri="{FF2B5EF4-FFF2-40B4-BE49-F238E27FC236}">
                  <a16:creationId xmlns:a16="http://schemas.microsoft.com/office/drawing/2014/main" id="{A1E53ABC-8216-874F-B2B0-E67EEF528CCB}"/>
                </a:ext>
              </a:extLst>
            </p:cNvPr>
            <p:cNvCxnSpPr>
              <a:cxnSpLocks/>
            </p:cNvCxnSpPr>
            <p:nvPr/>
          </p:nvCxnSpPr>
          <p:spPr>
            <a:xfrm>
              <a:off x="3073400" y="5788286"/>
              <a:ext cx="2963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F9C412CE-E6DD-0E4D-BBB7-DF9ADE459D7E}"/>
                </a:ext>
              </a:extLst>
            </p:cNvPr>
            <p:cNvSpPr txBox="1">
              <a:spLocks/>
            </p:cNvSpPr>
            <p:nvPr/>
          </p:nvSpPr>
          <p:spPr>
            <a:xfrm>
              <a:off x="3369732" y="5501897"/>
              <a:ext cx="762001" cy="708247"/>
            </a:xfrm>
            <a:prstGeom prst="rect">
              <a:avLst/>
            </a:prstGeom>
            <a:noFill/>
            <a:ln>
              <a:noFill/>
            </a:ln>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i="1" dirty="0">
                  <a:solidFill>
                    <a:schemeClr val="accent1"/>
                  </a:solidFill>
                </a:rPr>
                <a:t>Yes/No</a:t>
              </a:r>
              <a:br>
                <a:rPr lang="en-US" i="1" dirty="0">
                  <a:solidFill>
                    <a:schemeClr val="accent1"/>
                  </a:solidFill>
                </a:rPr>
              </a:br>
              <a:r>
                <a:rPr lang="en-US" i="1" dirty="0">
                  <a:solidFill>
                    <a:schemeClr val="accent1"/>
                  </a:solidFill>
                </a:rPr>
                <a:t>decision</a:t>
              </a:r>
            </a:p>
          </p:txBody>
        </p:sp>
      </p:grpSp>
      <p:sp>
        <p:nvSpPr>
          <p:cNvPr id="16" name="Right Arrow 15">
            <a:extLst>
              <a:ext uri="{FF2B5EF4-FFF2-40B4-BE49-F238E27FC236}">
                <a16:creationId xmlns:a16="http://schemas.microsoft.com/office/drawing/2014/main" id="{F530DFE5-C915-C64A-8DCB-36B6A5A5419C}"/>
              </a:ext>
            </a:extLst>
          </p:cNvPr>
          <p:cNvSpPr/>
          <p:nvPr/>
        </p:nvSpPr>
        <p:spPr>
          <a:xfrm>
            <a:off x="4106328" y="4436533"/>
            <a:ext cx="1007533" cy="3471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498655C9-6266-3542-9652-B36716B49D8E}"/>
              </a:ext>
            </a:extLst>
          </p:cNvPr>
          <p:cNvGrpSpPr/>
          <p:nvPr/>
        </p:nvGrpSpPr>
        <p:grpSpPr>
          <a:xfrm>
            <a:off x="5239278" y="3448884"/>
            <a:ext cx="4768320" cy="2934983"/>
            <a:chOff x="5239278" y="3448884"/>
            <a:chExt cx="4768320" cy="2934983"/>
          </a:xfrm>
        </p:grpSpPr>
        <p:sp>
          <p:nvSpPr>
            <p:cNvPr id="17" name="Content Placeholder 2">
              <a:extLst>
                <a:ext uri="{FF2B5EF4-FFF2-40B4-BE49-F238E27FC236}">
                  <a16:creationId xmlns:a16="http://schemas.microsoft.com/office/drawing/2014/main" id="{F6F76596-4772-3846-8B02-7F3DC6CE87CA}"/>
                </a:ext>
              </a:extLst>
            </p:cNvPr>
            <p:cNvSpPr txBox="1">
              <a:spLocks/>
            </p:cNvSpPr>
            <p:nvPr/>
          </p:nvSpPr>
          <p:spPr>
            <a:xfrm>
              <a:off x="5239278" y="3448884"/>
              <a:ext cx="4768320" cy="2934983"/>
            </a:xfrm>
            <a:prstGeom prst="rect">
              <a:avLst/>
            </a:prstGeom>
            <a:noFill/>
            <a:ln>
              <a:solidFill>
                <a:schemeClr val="accent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600" i="1" dirty="0">
                  <a:solidFill>
                    <a:schemeClr val="accent1"/>
                  </a:solidFill>
                </a:rPr>
                <a:t>NTM Solver for P</a:t>
              </a:r>
            </a:p>
          </p:txBody>
        </p:sp>
        <p:sp>
          <p:nvSpPr>
            <p:cNvPr id="38" name="Oval 37">
              <a:extLst>
                <a:ext uri="{FF2B5EF4-FFF2-40B4-BE49-F238E27FC236}">
                  <a16:creationId xmlns:a16="http://schemas.microsoft.com/office/drawing/2014/main" id="{783D49A2-74C2-454C-843C-20894ADD410F}"/>
                </a:ext>
              </a:extLst>
            </p:cNvPr>
            <p:cNvSpPr/>
            <p:nvPr/>
          </p:nvSpPr>
          <p:spPr>
            <a:xfrm>
              <a:off x="5628740" y="4794143"/>
              <a:ext cx="325861" cy="32586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531869C3-EDD5-F244-A014-5E9AFBFB2152}"/>
                </a:ext>
              </a:extLst>
            </p:cNvPr>
            <p:cNvCxnSpPr>
              <a:cxnSpLocks/>
              <a:stCxn id="38" idx="7"/>
            </p:cNvCxnSpPr>
            <p:nvPr/>
          </p:nvCxnSpPr>
          <p:spPr>
            <a:xfrm flipV="1">
              <a:off x="5906880" y="4123672"/>
              <a:ext cx="791044" cy="71819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493433-C28B-7843-9D5C-687E4CC1336A}"/>
                </a:ext>
              </a:extLst>
            </p:cNvPr>
            <p:cNvCxnSpPr>
              <a:cxnSpLocks/>
            </p:cNvCxnSpPr>
            <p:nvPr/>
          </p:nvCxnSpPr>
          <p:spPr>
            <a:xfrm flipV="1">
              <a:off x="5954601" y="4630861"/>
              <a:ext cx="743322" cy="306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DC15A42-8449-4947-9122-477E635E411C}"/>
                </a:ext>
              </a:extLst>
            </p:cNvPr>
            <p:cNvCxnSpPr>
              <a:cxnSpLocks/>
              <a:stCxn id="38" idx="6"/>
            </p:cNvCxnSpPr>
            <p:nvPr/>
          </p:nvCxnSpPr>
          <p:spPr>
            <a:xfrm>
              <a:off x="5954601" y="4957074"/>
              <a:ext cx="743322" cy="266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084FD9-5EA6-894B-9182-06D50C9CA329}"/>
                </a:ext>
              </a:extLst>
            </p:cNvPr>
            <p:cNvCxnSpPr>
              <a:cxnSpLocks/>
              <a:stCxn id="38" idx="5"/>
            </p:cNvCxnSpPr>
            <p:nvPr/>
          </p:nvCxnSpPr>
          <p:spPr>
            <a:xfrm>
              <a:off x="5906880" y="5072283"/>
              <a:ext cx="835658" cy="835464"/>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44238F0-1FAA-5648-B8CB-95671BC6FE4D}"/>
                </a:ext>
              </a:extLst>
            </p:cNvPr>
            <p:cNvSpPr/>
            <p:nvPr/>
          </p:nvSpPr>
          <p:spPr>
            <a:xfrm>
              <a:off x="6660410" y="3934722"/>
              <a:ext cx="325861" cy="32586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32839298-BFCC-DB41-9A6D-16BC684D6D96}"/>
                </a:ext>
              </a:extLst>
            </p:cNvPr>
            <p:cNvSpPr/>
            <p:nvPr/>
          </p:nvSpPr>
          <p:spPr>
            <a:xfrm>
              <a:off x="6697923" y="4436533"/>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A4530AF3-03D4-CA4C-B357-4BFCBA6E90D2}"/>
                </a:ext>
              </a:extLst>
            </p:cNvPr>
            <p:cNvSpPr/>
            <p:nvPr/>
          </p:nvSpPr>
          <p:spPr>
            <a:xfrm>
              <a:off x="6705024" y="5073572"/>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580E87B4-26C3-394C-8C36-537E02986FD2}"/>
                </a:ext>
              </a:extLst>
            </p:cNvPr>
            <p:cNvSpPr/>
            <p:nvPr/>
          </p:nvSpPr>
          <p:spPr>
            <a:xfrm>
              <a:off x="6678297" y="5808905"/>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39539CF7-6CB5-824A-AB18-264126A00F21}"/>
                </a:ext>
              </a:extLst>
            </p:cNvPr>
            <p:cNvCxnSpPr>
              <a:cxnSpLocks/>
            </p:cNvCxnSpPr>
            <p:nvPr/>
          </p:nvCxnSpPr>
          <p:spPr>
            <a:xfrm flipV="1">
              <a:off x="6976064" y="3843496"/>
              <a:ext cx="907195" cy="221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4362EE4-1E31-DA44-9A0B-49FC591B8182}"/>
                </a:ext>
              </a:extLst>
            </p:cNvPr>
            <p:cNvCxnSpPr>
              <a:cxnSpLocks/>
            </p:cNvCxnSpPr>
            <p:nvPr/>
          </p:nvCxnSpPr>
          <p:spPr>
            <a:xfrm>
              <a:off x="6976064" y="4072052"/>
              <a:ext cx="1195543" cy="23270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A560387-B1E8-0942-840B-A528F825F867}"/>
                </a:ext>
              </a:extLst>
            </p:cNvPr>
            <p:cNvCxnSpPr>
              <a:cxnSpLocks/>
            </p:cNvCxnSpPr>
            <p:nvPr/>
          </p:nvCxnSpPr>
          <p:spPr>
            <a:xfrm>
              <a:off x="7023784" y="4570471"/>
              <a:ext cx="405877" cy="28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F0EA61-2B6F-8B48-88C0-F455E13FDF16}"/>
                </a:ext>
              </a:extLst>
            </p:cNvPr>
            <p:cNvCxnSpPr>
              <a:cxnSpLocks/>
            </p:cNvCxnSpPr>
            <p:nvPr/>
          </p:nvCxnSpPr>
          <p:spPr>
            <a:xfrm>
              <a:off x="7012224" y="5224040"/>
              <a:ext cx="611214" cy="9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728A9D-6369-4040-AB6D-E38904D4AA60}"/>
                </a:ext>
              </a:extLst>
            </p:cNvPr>
            <p:cNvCxnSpPr>
              <a:cxnSpLocks/>
            </p:cNvCxnSpPr>
            <p:nvPr/>
          </p:nvCxnSpPr>
          <p:spPr>
            <a:xfrm flipV="1">
              <a:off x="7004158" y="5642895"/>
              <a:ext cx="619280" cy="326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D3BA1AF-E3C2-024D-AFE0-EC9F70BE70E6}"/>
                </a:ext>
              </a:extLst>
            </p:cNvPr>
            <p:cNvCxnSpPr>
              <a:cxnSpLocks/>
              <a:stCxn id="53" idx="6"/>
            </p:cNvCxnSpPr>
            <p:nvPr/>
          </p:nvCxnSpPr>
          <p:spPr>
            <a:xfrm>
              <a:off x="7004158" y="5971836"/>
              <a:ext cx="619280" cy="162930"/>
            </a:xfrm>
            <a:prstGeom prst="line">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82CCC728-AEE6-9D42-B3E6-7893C9751E08}"/>
                </a:ext>
              </a:extLst>
            </p:cNvPr>
            <p:cNvSpPr/>
            <p:nvPr/>
          </p:nvSpPr>
          <p:spPr>
            <a:xfrm>
              <a:off x="7823900" y="3662699"/>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C6BC744E-8F26-814A-8BBA-DAA9D11E00FC}"/>
                </a:ext>
              </a:extLst>
            </p:cNvPr>
            <p:cNvSpPr/>
            <p:nvPr/>
          </p:nvSpPr>
          <p:spPr>
            <a:xfrm>
              <a:off x="8081542" y="4156907"/>
              <a:ext cx="325861" cy="32586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7CE7013-F2B2-EA4E-8E8D-CE60D57D497F}"/>
                </a:ext>
              </a:extLst>
            </p:cNvPr>
            <p:cNvSpPr/>
            <p:nvPr/>
          </p:nvSpPr>
          <p:spPr>
            <a:xfrm>
              <a:off x="7365526" y="4423359"/>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t>
              </a:r>
            </a:p>
          </p:txBody>
        </p:sp>
        <p:sp>
          <p:nvSpPr>
            <p:cNvPr id="73" name="Oval 72">
              <a:extLst>
                <a:ext uri="{FF2B5EF4-FFF2-40B4-BE49-F238E27FC236}">
                  <a16:creationId xmlns:a16="http://schemas.microsoft.com/office/drawing/2014/main" id="{4E8190FB-F97A-5B48-BAA5-FC10F5450786}"/>
                </a:ext>
              </a:extLst>
            </p:cNvPr>
            <p:cNvSpPr/>
            <p:nvPr/>
          </p:nvSpPr>
          <p:spPr>
            <a:xfrm>
              <a:off x="7540682" y="5077752"/>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74" name="Oval 73">
              <a:extLst>
                <a:ext uri="{FF2B5EF4-FFF2-40B4-BE49-F238E27FC236}">
                  <a16:creationId xmlns:a16="http://schemas.microsoft.com/office/drawing/2014/main" id="{D034DDB6-A1F8-4444-AEC6-5B2234C2F83D}"/>
                </a:ext>
              </a:extLst>
            </p:cNvPr>
            <p:cNvSpPr/>
            <p:nvPr/>
          </p:nvSpPr>
          <p:spPr>
            <a:xfrm>
              <a:off x="7498039" y="5492345"/>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71AB3CAB-37F0-4943-9590-8461EC4F9045}"/>
                </a:ext>
              </a:extLst>
            </p:cNvPr>
            <p:cNvSpPr/>
            <p:nvPr/>
          </p:nvSpPr>
          <p:spPr>
            <a:xfrm>
              <a:off x="7565397" y="5980351"/>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76" name="Straight Connector 75">
              <a:extLst>
                <a:ext uri="{FF2B5EF4-FFF2-40B4-BE49-F238E27FC236}">
                  <a16:creationId xmlns:a16="http://schemas.microsoft.com/office/drawing/2014/main" id="{C15F2FEA-73A9-DD4A-95BE-A65FE5CA2106}"/>
                </a:ext>
              </a:extLst>
            </p:cNvPr>
            <p:cNvCxnSpPr>
              <a:cxnSpLocks/>
            </p:cNvCxnSpPr>
            <p:nvPr/>
          </p:nvCxnSpPr>
          <p:spPr>
            <a:xfrm>
              <a:off x="7813094" y="5636975"/>
              <a:ext cx="608488" cy="5920"/>
            </a:xfrm>
            <a:prstGeom prst="line">
              <a:avLst/>
            </a:prstGeom>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5AAFB585-FEE0-E347-ABA2-E70B861CF04B}"/>
                </a:ext>
              </a:extLst>
            </p:cNvPr>
            <p:cNvSpPr/>
            <p:nvPr/>
          </p:nvSpPr>
          <p:spPr>
            <a:xfrm>
              <a:off x="8384068" y="5457354"/>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78" name="Straight Connector 77">
              <a:extLst>
                <a:ext uri="{FF2B5EF4-FFF2-40B4-BE49-F238E27FC236}">
                  <a16:creationId xmlns:a16="http://schemas.microsoft.com/office/drawing/2014/main" id="{6C80C18C-406A-EA49-BA0A-873CF311990E}"/>
                </a:ext>
              </a:extLst>
            </p:cNvPr>
            <p:cNvCxnSpPr>
              <a:cxnSpLocks/>
            </p:cNvCxnSpPr>
            <p:nvPr/>
          </p:nvCxnSpPr>
          <p:spPr>
            <a:xfrm flipV="1">
              <a:off x="8117338" y="3756606"/>
              <a:ext cx="975860" cy="46290"/>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A4C27557-C095-4B47-AD2C-6ECE05FA06D4}"/>
                </a:ext>
              </a:extLst>
            </p:cNvPr>
            <p:cNvSpPr/>
            <p:nvPr/>
          </p:nvSpPr>
          <p:spPr>
            <a:xfrm>
              <a:off x="9009236" y="3593675"/>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80" name="Straight Connector 79">
              <a:extLst>
                <a:ext uri="{FF2B5EF4-FFF2-40B4-BE49-F238E27FC236}">
                  <a16:creationId xmlns:a16="http://schemas.microsoft.com/office/drawing/2014/main" id="{490DF474-1A5B-1A48-A697-E6292E36DAC5}"/>
                </a:ext>
              </a:extLst>
            </p:cNvPr>
            <p:cNvCxnSpPr>
              <a:cxnSpLocks/>
            </p:cNvCxnSpPr>
            <p:nvPr/>
          </p:nvCxnSpPr>
          <p:spPr>
            <a:xfrm>
              <a:off x="8326816" y="4366758"/>
              <a:ext cx="940637" cy="24334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8C732528-7369-CD46-94E3-7C41494C4D8B}"/>
                </a:ext>
              </a:extLst>
            </p:cNvPr>
            <p:cNvSpPr/>
            <p:nvPr/>
          </p:nvSpPr>
          <p:spPr>
            <a:xfrm>
              <a:off x="9189631" y="4494090"/>
              <a:ext cx="325861" cy="32586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grpSp>
      <p:sp>
        <p:nvSpPr>
          <p:cNvPr id="82" name="Content Placeholder 2">
            <a:extLst>
              <a:ext uri="{FF2B5EF4-FFF2-40B4-BE49-F238E27FC236}">
                <a16:creationId xmlns:a16="http://schemas.microsoft.com/office/drawing/2014/main" id="{D6F20701-7A5C-8B4B-A73B-4A79B2545E7D}"/>
              </a:ext>
            </a:extLst>
          </p:cNvPr>
          <p:cNvSpPr txBox="1">
            <a:spLocks/>
          </p:cNvSpPr>
          <p:nvPr/>
        </p:nvSpPr>
        <p:spPr>
          <a:xfrm>
            <a:off x="10176156" y="3445662"/>
            <a:ext cx="1765409" cy="150274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i="1" dirty="0">
                <a:solidFill>
                  <a:schemeClr val="tx1">
                    <a:lumMod val="95000"/>
                  </a:schemeClr>
                </a:solidFill>
              </a:rPr>
              <a:t>Purple path that leads to Yes is a certificate for P. Why?</a:t>
            </a:r>
          </a:p>
        </p:txBody>
      </p:sp>
    </p:spTree>
    <p:extLst>
      <p:ext uri="{BB962C8B-B14F-4D97-AF65-F5344CB8AC3E}">
        <p14:creationId xmlns:p14="http://schemas.microsoft.com/office/powerpoint/2010/main" val="20982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8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Comparing NTM and DTM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958234"/>
            <a:ext cx="9905999" cy="1089328"/>
          </a:xfrm>
          <a:solidFill>
            <a:schemeClr val="tx1">
              <a:lumMod val="95000"/>
            </a:schemeClr>
          </a:solidFill>
        </p:spPr>
        <p:txBody>
          <a:bodyPr/>
          <a:lstStyle/>
          <a:p>
            <a:pPr marL="0" indent="0">
              <a:buNone/>
            </a:pPr>
            <a:r>
              <a:rPr lang="en-US" b="1" i="1" u="sng" dirty="0">
                <a:solidFill>
                  <a:schemeClr val="bg1"/>
                </a:solidFill>
              </a:rPr>
              <a:t>Theorem</a:t>
            </a:r>
            <a:r>
              <a:rPr lang="en-US" dirty="0">
                <a:solidFill>
                  <a:schemeClr val="bg1"/>
                </a:solidFill>
              </a:rPr>
              <a:t>: A problem P is verifiable in polynomial time by a DTM if and only if it is solvable (decision problem) in polynomial time by an NTM</a:t>
            </a:r>
          </a:p>
        </p:txBody>
      </p:sp>
      <p:sp>
        <p:nvSpPr>
          <p:cNvPr id="6" name="Content Placeholder 2">
            <a:extLst>
              <a:ext uri="{FF2B5EF4-FFF2-40B4-BE49-F238E27FC236}">
                <a16:creationId xmlns:a16="http://schemas.microsoft.com/office/drawing/2014/main" id="{872645FA-F846-D944-AFBD-6BCCE6F63588}"/>
              </a:ext>
            </a:extLst>
          </p:cNvPr>
          <p:cNvSpPr txBox="1">
            <a:spLocks/>
          </p:cNvSpPr>
          <p:nvPr/>
        </p:nvSpPr>
        <p:spPr>
          <a:xfrm>
            <a:off x="1141411" y="2183278"/>
            <a:ext cx="9905999" cy="856253"/>
          </a:xfrm>
          <a:prstGeom prst="rect">
            <a:avLst/>
          </a:prstGeom>
          <a:noFill/>
          <a:ln>
            <a:solidFill>
              <a:schemeClr val="tx1">
                <a:lumMod val="95000"/>
              </a:schemeClr>
            </a:solid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i="1" u="sng" dirty="0">
                <a:solidFill>
                  <a:schemeClr val="tx1">
                    <a:lumMod val="95000"/>
                  </a:schemeClr>
                </a:solidFill>
              </a:rPr>
              <a:t>Direction 2 (Harder)</a:t>
            </a:r>
            <a:r>
              <a:rPr lang="en-US" i="1" dirty="0">
                <a:solidFill>
                  <a:schemeClr val="tx1">
                    <a:lumMod val="95000"/>
                  </a:schemeClr>
                </a:solidFill>
              </a:rPr>
              <a:t>: If a problem is solvable by an NTM in polynomial time, then it is verifiable in polynomial time by a DTM.</a:t>
            </a:r>
          </a:p>
        </p:txBody>
      </p:sp>
      <p:grpSp>
        <p:nvGrpSpPr>
          <p:cNvPr id="47" name="Group 46">
            <a:extLst>
              <a:ext uri="{FF2B5EF4-FFF2-40B4-BE49-F238E27FC236}">
                <a16:creationId xmlns:a16="http://schemas.microsoft.com/office/drawing/2014/main" id="{498655C9-6266-3542-9652-B36716B49D8E}"/>
              </a:ext>
            </a:extLst>
          </p:cNvPr>
          <p:cNvGrpSpPr/>
          <p:nvPr/>
        </p:nvGrpSpPr>
        <p:grpSpPr>
          <a:xfrm>
            <a:off x="792277" y="3365757"/>
            <a:ext cx="4768320" cy="2934983"/>
            <a:chOff x="5239278" y="3448884"/>
            <a:chExt cx="4768320" cy="2934983"/>
          </a:xfrm>
        </p:grpSpPr>
        <p:sp>
          <p:nvSpPr>
            <p:cNvPr id="17" name="Content Placeholder 2">
              <a:extLst>
                <a:ext uri="{FF2B5EF4-FFF2-40B4-BE49-F238E27FC236}">
                  <a16:creationId xmlns:a16="http://schemas.microsoft.com/office/drawing/2014/main" id="{F6F76596-4772-3846-8B02-7F3DC6CE87CA}"/>
                </a:ext>
              </a:extLst>
            </p:cNvPr>
            <p:cNvSpPr txBox="1">
              <a:spLocks/>
            </p:cNvSpPr>
            <p:nvPr/>
          </p:nvSpPr>
          <p:spPr>
            <a:xfrm>
              <a:off x="5239278" y="3448884"/>
              <a:ext cx="4768320" cy="2934983"/>
            </a:xfrm>
            <a:prstGeom prst="rect">
              <a:avLst/>
            </a:prstGeom>
            <a:noFill/>
            <a:ln>
              <a:solidFill>
                <a:schemeClr val="accent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600" i="1" dirty="0">
                  <a:solidFill>
                    <a:schemeClr val="accent1"/>
                  </a:solidFill>
                </a:rPr>
                <a:t>NTM Solver for P</a:t>
              </a:r>
            </a:p>
          </p:txBody>
        </p:sp>
        <p:sp>
          <p:nvSpPr>
            <p:cNvPr id="38" name="Oval 37">
              <a:extLst>
                <a:ext uri="{FF2B5EF4-FFF2-40B4-BE49-F238E27FC236}">
                  <a16:creationId xmlns:a16="http://schemas.microsoft.com/office/drawing/2014/main" id="{783D49A2-74C2-454C-843C-20894ADD410F}"/>
                </a:ext>
              </a:extLst>
            </p:cNvPr>
            <p:cNvSpPr/>
            <p:nvPr/>
          </p:nvSpPr>
          <p:spPr>
            <a:xfrm>
              <a:off x="5628740" y="4794143"/>
              <a:ext cx="325861" cy="32586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Connector 43">
              <a:extLst>
                <a:ext uri="{FF2B5EF4-FFF2-40B4-BE49-F238E27FC236}">
                  <a16:creationId xmlns:a16="http://schemas.microsoft.com/office/drawing/2014/main" id="{531869C3-EDD5-F244-A014-5E9AFBFB2152}"/>
                </a:ext>
              </a:extLst>
            </p:cNvPr>
            <p:cNvCxnSpPr>
              <a:cxnSpLocks/>
              <a:stCxn id="38" idx="7"/>
            </p:cNvCxnSpPr>
            <p:nvPr/>
          </p:nvCxnSpPr>
          <p:spPr>
            <a:xfrm flipV="1">
              <a:off x="5906880" y="4123672"/>
              <a:ext cx="791044" cy="71819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4493433-C28B-7843-9D5C-687E4CC1336A}"/>
                </a:ext>
              </a:extLst>
            </p:cNvPr>
            <p:cNvCxnSpPr>
              <a:cxnSpLocks/>
            </p:cNvCxnSpPr>
            <p:nvPr/>
          </p:nvCxnSpPr>
          <p:spPr>
            <a:xfrm flipV="1">
              <a:off x="5954601" y="4630861"/>
              <a:ext cx="743322" cy="306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DC15A42-8449-4947-9122-477E635E411C}"/>
                </a:ext>
              </a:extLst>
            </p:cNvPr>
            <p:cNvCxnSpPr>
              <a:cxnSpLocks/>
              <a:stCxn id="38" idx="6"/>
            </p:cNvCxnSpPr>
            <p:nvPr/>
          </p:nvCxnSpPr>
          <p:spPr>
            <a:xfrm>
              <a:off x="5954601" y="4957074"/>
              <a:ext cx="743322" cy="2669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084FD9-5EA6-894B-9182-06D50C9CA329}"/>
                </a:ext>
              </a:extLst>
            </p:cNvPr>
            <p:cNvCxnSpPr>
              <a:cxnSpLocks/>
              <a:stCxn id="38" idx="5"/>
            </p:cNvCxnSpPr>
            <p:nvPr/>
          </p:nvCxnSpPr>
          <p:spPr>
            <a:xfrm>
              <a:off x="5906880" y="5072283"/>
              <a:ext cx="835658" cy="835464"/>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44238F0-1FAA-5648-B8CB-95671BC6FE4D}"/>
                </a:ext>
              </a:extLst>
            </p:cNvPr>
            <p:cNvSpPr/>
            <p:nvPr/>
          </p:nvSpPr>
          <p:spPr>
            <a:xfrm>
              <a:off x="6660410" y="3934722"/>
              <a:ext cx="325861" cy="32586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32839298-BFCC-DB41-9A6D-16BC684D6D96}"/>
                </a:ext>
              </a:extLst>
            </p:cNvPr>
            <p:cNvSpPr/>
            <p:nvPr/>
          </p:nvSpPr>
          <p:spPr>
            <a:xfrm>
              <a:off x="6697923" y="4436533"/>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a:extLst>
                <a:ext uri="{FF2B5EF4-FFF2-40B4-BE49-F238E27FC236}">
                  <a16:creationId xmlns:a16="http://schemas.microsoft.com/office/drawing/2014/main" id="{A4530AF3-03D4-CA4C-B357-4BFCBA6E90D2}"/>
                </a:ext>
              </a:extLst>
            </p:cNvPr>
            <p:cNvSpPr/>
            <p:nvPr/>
          </p:nvSpPr>
          <p:spPr>
            <a:xfrm>
              <a:off x="6705024" y="5073572"/>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580E87B4-26C3-394C-8C36-537E02986FD2}"/>
                </a:ext>
              </a:extLst>
            </p:cNvPr>
            <p:cNvSpPr/>
            <p:nvPr/>
          </p:nvSpPr>
          <p:spPr>
            <a:xfrm>
              <a:off x="6678297" y="5808905"/>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Connector 54">
              <a:extLst>
                <a:ext uri="{FF2B5EF4-FFF2-40B4-BE49-F238E27FC236}">
                  <a16:creationId xmlns:a16="http://schemas.microsoft.com/office/drawing/2014/main" id="{39539CF7-6CB5-824A-AB18-264126A00F21}"/>
                </a:ext>
              </a:extLst>
            </p:cNvPr>
            <p:cNvCxnSpPr>
              <a:cxnSpLocks/>
            </p:cNvCxnSpPr>
            <p:nvPr/>
          </p:nvCxnSpPr>
          <p:spPr>
            <a:xfrm flipV="1">
              <a:off x="6976064" y="3843496"/>
              <a:ext cx="907195" cy="22154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4362EE4-1E31-DA44-9A0B-49FC591B8182}"/>
                </a:ext>
              </a:extLst>
            </p:cNvPr>
            <p:cNvCxnSpPr>
              <a:cxnSpLocks/>
            </p:cNvCxnSpPr>
            <p:nvPr/>
          </p:nvCxnSpPr>
          <p:spPr>
            <a:xfrm>
              <a:off x="6976064" y="4072052"/>
              <a:ext cx="1195543" cy="232705"/>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A560387-B1E8-0942-840B-A528F825F867}"/>
                </a:ext>
              </a:extLst>
            </p:cNvPr>
            <p:cNvCxnSpPr>
              <a:cxnSpLocks/>
            </p:cNvCxnSpPr>
            <p:nvPr/>
          </p:nvCxnSpPr>
          <p:spPr>
            <a:xfrm>
              <a:off x="7023784" y="4570471"/>
              <a:ext cx="405877" cy="28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1F0EA61-2B6F-8B48-88C0-F455E13FDF16}"/>
                </a:ext>
              </a:extLst>
            </p:cNvPr>
            <p:cNvCxnSpPr>
              <a:cxnSpLocks/>
            </p:cNvCxnSpPr>
            <p:nvPr/>
          </p:nvCxnSpPr>
          <p:spPr>
            <a:xfrm>
              <a:off x="7012224" y="5224040"/>
              <a:ext cx="611214" cy="9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2728A9D-6369-4040-AB6D-E38904D4AA60}"/>
                </a:ext>
              </a:extLst>
            </p:cNvPr>
            <p:cNvCxnSpPr>
              <a:cxnSpLocks/>
            </p:cNvCxnSpPr>
            <p:nvPr/>
          </p:nvCxnSpPr>
          <p:spPr>
            <a:xfrm flipV="1">
              <a:off x="7004158" y="5642895"/>
              <a:ext cx="619280" cy="326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D3BA1AF-E3C2-024D-AFE0-EC9F70BE70E6}"/>
                </a:ext>
              </a:extLst>
            </p:cNvPr>
            <p:cNvCxnSpPr>
              <a:cxnSpLocks/>
              <a:stCxn id="53" idx="6"/>
            </p:cNvCxnSpPr>
            <p:nvPr/>
          </p:nvCxnSpPr>
          <p:spPr>
            <a:xfrm>
              <a:off x="7004158" y="5971836"/>
              <a:ext cx="619280" cy="162930"/>
            </a:xfrm>
            <a:prstGeom prst="line">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82CCC728-AEE6-9D42-B3E6-7893C9751E08}"/>
                </a:ext>
              </a:extLst>
            </p:cNvPr>
            <p:cNvSpPr/>
            <p:nvPr/>
          </p:nvSpPr>
          <p:spPr>
            <a:xfrm>
              <a:off x="7823900" y="3662699"/>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C6BC744E-8F26-814A-8BBA-DAA9D11E00FC}"/>
                </a:ext>
              </a:extLst>
            </p:cNvPr>
            <p:cNvSpPr/>
            <p:nvPr/>
          </p:nvSpPr>
          <p:spPr>
            <a:xfrm>
              <a:off x="8081542" y="4156907"/>
              <a:ext cx="325861" cy="32586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47CE7013-F2B2-EA4E-8E8D-CE60D57D497F}"/>
                </a:ext>
              </a:extLst>
            </p:cNvPr>
            <p:cNvSpPr/>
            <p:nvPr/>
          </p:nvSpPr>
          <p:spPr>
            <a:xfrm>
              <a:off x="7365526" y="4423359"/>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a:t>
              </a:r>
            </a:p>
          </p:txBody>
        </p:sp>
        <p:sp>
          <p:nvSpPr>
            <p:cNvPr id="73" name="Oval 72">
              <a:extLst>
                <a:ext uri="{FF2B5EF4-FFF2-40B4-BE49-F238E27FC236}">
                  <a16:creationId xmlns:a16="http://schemas.microsoft.com/office/drawing/2014/main" id="{4E8190FB-F97A-5B48-BAA5-FC10F5450786}"/>
                </a:ext>
              </a:extLst>
            </p:cNvPr>
            <p:cNvSpPr/>
            <p:nvPr/>
          </p:nvSpPr>
          <p:spPr>
            <a:xfrm>
              <a:off x="7540682" y="5077752"/>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sp>
          <p:nvSpPr>
            <p:cNvPr id="74" name="Oval 73">
              <a:extLst>
                <a:ext uri="{FF2B5EF4-FFF2-40B4-BE49-F238E27FC236}">
                  <a16:creationId xmlns:a16="http://schemas.microsoft.com/office/drawing/2014/main" id="{D034DDB6-A1F8-4444-AEC6-5B2234C2F83D}"/>
                </a:ext>
              </a:extLst>
            </p:cNvPr>
            <p:cNvSpPr/>
            <p:nvPr/>
          </p:nvSpPr>
          <p:spPr>
            <a:xfrm>
              <a:off x="7498039" y="5492345"/>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71AB3CAB-37F0-4943-9590-8461EC4F9045}"/>
                </a:ext>
              </a:extLst>
            </p:cNvPr>
            <p:cNvSpPr/>
            <p:nvPr/>
          </p:nvSpPr>
          <p:spPr>
            <a:xfrm>
              <a:off x="7565397" y="5980351"/>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76" name="Straight Connector 75">
              <a:extLst>
                <a:ext uri="{FF2B5EF4-FFF2-40B4-BE49-F238E27FC236}">
                  <a16:creationId xmlns:a16="http://schemas.microsoft.com/office/drawing/2014/main" id="{C15F2FEA-73A9-DD4A-95BE-A65FE5CA2106}"/>
                </a:ext>
              </a:extLst>
            </p:cNvPr>
            <p:cNvCxnSpPr>
              <a:cxnSpLocks/>
            </p:cNvCxnSpPr>
            <p:nvPr/>
          </p:nvCxnSpPr>
          <p:spPr>
            <a:xfrm>
              <a:off x="7813094" y="5636975"/>
              <a:ext cx="608488" cy="5920"/>
            </a:xfrm>
            <a:prstGeom prst="line">
              <a:avLst/>
            </a:prstGeom>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5AAFB585-FEE0-E347-ABA2-E70B861CF04B}"/>
                </a:ext>
              </a:extLst>
            </p:cNvPr>
            <p:cNvSpPr/>
            <p:nvPr/>
          </p:nvSpPr>
          <p:spPr>
            <a:xfrm>
              <a:off x="8384068" y="5457354"/>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78" name="Straight Connector 77">
              <a:extLst>
                <a:ext uri="{FF2B5EF4-FFF2-40B4-BE49-F238E27FC236}">
                  <a16:creationId xmlns:a16="http://schemas.microsoft.com/office/drawing/2014/main" id="{6C80C18C-406A-EA49-BA0A-873CF311990E}"/>
                </a:ext>
              </a:extLst>
            </p:cNvPr>
            <p:cNvCxnSpPr>
              <a:cxnSpLocks/>
            </p:cNvCxnSpPr>
            <p:nvPr/>
          </p:nvCxnSpPr>
          <p:spPr>
            <a:xfrm flipV="1">
              <a:off x="8117338" y="3756606"/>
              <a:ext cx="975860" cy="46290"/>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A4C27557-C095-4B47-AD2C-6ECE05FA06D4}"/>
                </a:ext>
              </a:extLst>
            </p:cNvPr>
            <p:cNvSpPr/>
            <p:nvPr/>
          </p:nvSpPr>
          <p:spPr>
            <a:xfrm>
              <a:off x="9009236" y="3593675"/>
              <a:ext cx="325861" cy="3258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t>
              </a:r>
            </a:p>
          </p:txBody>
        </p:sp>
        <p:cxnSp>
          <p:nvCxnSpPr>
            <p:cNvPr id="80" name="Straight Connector 79">
              <a:extLst>
                <a:ext uri="{FF2B5EF4-FFF2-40B4-BE49-F238E27FC236}">
                  <a16:creationId xmlns:a16="http://schemas.microsoft.com/office/drawing/2014/main" id="{490DF474-1A5B-1A48-A697-E6292E36DAC5}"/>
                </a:ext>
              </a:extLst>
            </p:cNvPr>
            <p:cNvCxnSpPr>
              <a:cxnSpLocks/>
            </p:cNvCxnSpPr>
            <p:nvPr/>
          </p:nvCxnSpPr>
          <p:spPr>
            <a:xfrm>
              <a:off x="8326816" y="4366758"/>
              <a:ext cx="940637" cy="24334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8C732528-7369-CD46-94E3-7C41494C4D8B}"/>
                </a:ext>
              </a:extLst>
            </p:cNvPr>
            <p:cNvSpPr/>
            <p:nvPr/>
          </p:nvSpPr>
          <p:spPr>
            <a:xfrm>
              <a:off x="9189631" y="4494090"/>
              <a:ext cx="325861" cy="325861"/>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t>
              </a:r>
            </a:p>
          </p:txBody>
        </p:sp>
      </p:grpSp>
      <p:sp>
        <p:nvSpPr>
          <p:cNvPr id="82" name="Content Placeholder 2">
            <a:extLst>
              <a:ext uri="{FF2B5EF4-FFF2-40B4-BE49-F238E27FC236}">
                <a16:creationId xmlns:a16="http://schemas.microsoft.com/office/drawing/2014/main" id="{D6F20701-7A5C-8B4B-A73B-4A79B2545E7D}"/>
              </a:ext>
            </a:extLst>
          </p:cNvPr>
          <p:cNvSpPr txBox="1">
            <a:spLocks/>
          </p:cNvSpPr>
          <p:nvPr/>
        </p:nvSpPr>
        <p:spPr>
          <a:xfrm>
            <a:off x="5729154" y="3362535"/>
            <a:ext cx="6008417" cy="293820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b="1" i="1" u="sng" dirty="0">
                <a:solidFill>
                  <a:schemeClr val="tx1">
                    <a:lumMod val="95000"/>
                  </a:schemeClr>
                </a:solidFill>
              </a:rPr>
              <a:t>Verifier for this language</a:t>
            </a:r>
            <a:r>
              <a:rPr lang="en-US" sz="1800" i="1" dirty="0">
                <a:solidFill>
                  <a:schemeClr val="tx1">
                    <a:lumMod val="95000"/>
                  </a:schemeClr>
                </a:solidFill>
              </a:rPr>
              <a:t>:</a:t>
            </a:r>
          </a:p>
          <a:p>
            <a:pPr marL="0" indent="0">
              <a:buNone/>
            </a:pPr>
            <a:r>
              <a:rPr lang="en-US" sz="1800" i="1" dirty="0">
                <a:solidFill>
                  <a:schemeClr val="tx1">
                    <a:lumMod val="95000"/>
                  </a:schemeClr>
                </a:solidFill>
              </a:rPr>
              <a:t>    Given w (input) and c (list of which branch to take at each step</a:t>
            </a:r>
          </a:p>
          <a:p>
            <a:pPr marL="0" indent="0">
              <a:buNone/>
            </a:pPr>
            <a:r>
              <a:rPr lang="en-US" sz="1800" i="1" dirty="0">
                <a:solidFill>
                  <a:schemeClr val="tx1">
                    <a:lumMod val="95000"/>
                  </a:schemeClr>
                </a:solidFill>
              </a:rPr>
              <a:t>    Simulate P</a:t>
            </a:r>
          </a:p>
          <a:p>
            <a:pPr marL="0" indent="0">
              <a:buNone/>
            </a:pPr>
            <a:r>
              <a:rPr lang="en-US" sz="1800" i="1" dirty="0">
                <a:solidFill>
                  <a:schemeClr val="tx1">
                    <a:lumMod val="95000"/>
                  </a:schemeClr>
                </a:solidFill>
              </a:rPr>
              <a:t>    At each step, check c to see which branch to take</a:t>
            </a:r>
          </a:p>
          <a:p>
            <a:pPr marL="0" indent="0">
              <a:buNone/>
            </a:pPr>
            <a:r>
              <a:rPr lang="en-US" sz="1800" i="1" dirty="0">
                <a:solidFill>
                  <a:schemeClr val="tx1">
                    <a:lumMod val="95000"/>
                  </a:schemeClr>
                </a:solidFill>
              </a:rPr>
              <a:t>    Accept </a:t>
            </a:r>
            <a:r>
              <a:rPr lang="en-US" sz="1800" i="1" dirty="0" err="1">
                <a:solidFill>
                  <a:schemeClr val="tx1">
                    <a:lumMod val="95000"/>
                  </a:schemeClr>
                </a:solidFill>
              </a:rPr>
              <a:t>iff</a:t>
            </a:r>
            <a:r>
              <a:rPr lang="en-US" sz="1800" i="1" dirty="0">
                <a:solidFill>
                  <a:schemeClr val="tx1">
                    <a:lumMod val="95000"/>
                  </a:schemeClr>
                </a:solidFill>
              </a:rPr>
              <a:t> P accepts</a:t>
            </a:r>
          </a:p>
        </p:txBody>
      </p:sp>
    </p:spTree>
    <p:extLst>
      <p:ext uri="{BB962C8B-B14F-4D97-AF65-F5344CB8AC3E}">
        <p14:creationId xmlns:p14="http://schemas.microsoft.com/office/powerpoint/2010/main" val="371535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Comparing NTM and DTM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914970"/>
            <a:ext cx="9905999" cy="1089328"/>
          </a:xfrm>
          <a:solidFill>
            <a:schemeClr val="tx1">
              <a:lumMod val="95000"/>
            </a:schemeClr>
          </a:solidFill>
        </p:spPr>
        <p:txBody>
          <a:bodyPr/>
          <a:lstStyle/>
          <a:p>
            <a:pPr marL="0" indent="0">
              <a:buNone/>
            </a:pPr>
            <a:r>
              <a:rPr lang="en-US" b="1" i="1" u="sng" dirty="0">
                <a:solidFill>
                  <a:schemeClr val="bg1"/>
                </a:solidFill>
              </a:rPr>
              <a:t>Theorem</a:t>
            </a:r>
            <a:r>
              <a:rPr lang="en-US" dirty="0">
                <a:solidFill>
                  <a:schemeClr val="bg1"/>
                </a:solidFill>
              </a:rPr>
              <a:t>: A problem P is verifiable in polynomial time by a DTM if and only if it is solvable (decision problem) in polynomial time by an NTM</a:t>
            </a:r>
          </a:p>
        </p:txBody>
      </p:sp>
      <p:sp>
        <p:nvSpPr>
          <p:cNvPr id="6" name="Content Placeholder 2">
            <a:extLst>
              <a:ext uri="{FF2B5EF4-FFF2-40B4-BE49-F238E27FC236}">
                <a16:creationId xmlns:a16="http://schemas.microsoft.com/office/drawing/2014/main" id="{6E84FC97-49C1-DE43-BDF5-EBF8381FB359}"/>
              </a:ext>
            </a:extLst>
          </p:cNvPr>
          <p:cNvSpPr txBox="1">
            <a:spLocks/>
          </p:cNvSpPr>
          <p:nvPr/>
        </p:nvSpPr>
        <p:spPr>
          <a:xfrm>
            <a:off x="1886479" y="3543839"/>
            <a:ext cx="4251856" cy="155052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i="1" dirty="0">
                <a:solidFill>
                  <a:schemeClr val="tx1">
                    <a:lumMod val="95000"/>
                  </a:schemeClr>
                </a:solidFill>
              </a:rPr>
              <a:t>This theorem is critical to remember! It will be very important in a moment.</a:t>
            </a:r>
          </a:p>
        </p:txBody>
      </p:sp>
    </p:spTree>
    <p:extLst>
      <p:ext uri="{BB962C8B-B14F-4D97-AF65-F5344CB8AC3E}">
        <p14:creationId xmlns:p14="http://schemas.microsoft.com/office/powerpoint/2010/main" val="1362091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Complexity Classes (Finally!)</a:t>
            </a:r>
          </a:p>
        </p:txBody>
      </p:sp>
    </p:spTree>
    <p:extLst>
      <p:ext uri="{BB962C8B-B14F-4D97-AF65-F5344CB8AC3E}">
        <p14:creationId xmlns:p14="http://schemas.microsoft.com/office/powerpoint/2010/main" val="874120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3" y="262917"/>
            <a:ext cx="9905998" cy="668415"/>
          </a:xfrm>
        </p:spPr>
        <p:txBody>
          <a:bodyPr/>
          <a:lstStyle/>
          <a:p>
            <a:pPr algn="ctr"/>
            <a:r>
              <a:rPr lang="en-US" dirty="0"/>
              <a:t>The class P</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4247883" y="3392487"/>
                <a:ext cx="3693055" cy="2339446"/>
              </a:xfrm>
              <a:ln>
                <a:solidFill>
                  <a:schemeClr val="tx1">
                    <a:lumMod val="95000"/>
                  </a:schemeClr>
                </a:solidFill>
              </a:ln>
            </p:spPr>
            <p:txBody>
              <a:bodyPr>
                <a:normAutofit/>
              </a:bodyPr>
              <a:lstStyle/>
              <a:p>
                <a:pPr marL="0" indent="0">
                  <a:buNone/>
                </a:pPr>
                <a:r>
                  <a:rPr lang="en-US" dirty="0"/>
                  <a:t>The class P is the set of all problems that can be solved by a deterministic Turing machine in time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𝑐</m:t>
                        </m:r>
                      </m:sup>
                    </m:sSup>
                    <m:r>
                      <a:rPr lang="en-US" b="0" i="1" smtClean="0">
                        <a:latin typeface="Cambria Math" panose="02040503050406030204" pitchFamily="18" charset="0"/>
                      </a:rPr>
                      <m:t>)</m:t>
                    </m:r>
                  </m:oMath>
                </a14:m>
                <a:r>
                  <a:rPr lang="en-US" dirty="0"/>
                  <a:t> such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𝒩</m:t>
                    </m:r>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4247883" y="3392487"/>
                <a:ext cx="3693055" cy="2339446"/>
              </a:xfrm>
              <a:blipFill>
                <a:blip r:embed="rId2"/>
                <a:stretch>
                  <a:fillRect l="-2389" r="-2048" b="-1613"/>
                </a:stretch>
              </a:blipFill>
              <a:ln>
                <a:solidFill>
                  <a:schemeClr val="tx1">
                    <a:lumMod val="95000"/>
                  </a:schemeClr>
                </a:solid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D4A1DF55-6DAA-0D4D-9919-563E750571CE}"/>
              </a:ext>
            </a:extLst>
          </p:cNvPr>
          <p:cNvSpPr/>
          <p:nvPr/>
        </p:nvSpPr>
        <p:spPr>
          <a:xfrm>
            <a:off x="5417078" y="1888065"/>
            <a:ext cx="1354667" cy="1354667"/>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sp>
        <p:nvSpPr>
          <p:cNvPr id="7" name="Content Placeholder 4">
            <a:extLst>
              <a:ext uri="{FF2B5EF4-FFF2-40B4-BE49-F238E27FC236}">
                <a16:creationId xmlns:a16="http://schemas.microsoft.com/office/drawing/2014/main" id="{E066397C-E79B-7544-B34D-AEE6BE19F905}"/>
              </a:ext>
            </a:extLst>
          </p:cNvPr>
          <p:cNvSpPr txBox="1">
            <a:spLocks/>
          </p:cNvSpPr>
          <p:nvPr/>
        </p:nvSpPr>
        <p:spPr>
          <a:xfrm>
            <a:off x="1973528" y="1106221"/>
            <a:ext cx="2091267" cy="95673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u="sng" dirty="0"/>
              <a:t>Important</a:t>
            </a:r>
            <a:r>
              <a:rPr lang="en-US" sz="1600" i="1" dirty="0"/>
              <a:t>: P is a set of problems (not solutions, not algorithms)</a:t>
            </a:r>
          </a:p>
        </p:txBody>
      </p:sp>
      <p:cxnSp>
        <p:nvCxnSpPr>
          <p:cNvPr id="8" name="Straight Connector 7">
            <a:extLst>
              <a:ext uri="{FF2B5EF4-FFF2-40B4-BE49-F238E27FC236}">
                <a16:creationId xmlns:a16="http://schemas.microsoft.com/office/drawing/2014/main" id="{FFD31A87-2724-4949-A594-9C4BC49D3348}"/>
              </a:ext>
            </a:extLst>
          </p:cNvPr>
          <p:cNvCxnSpPr/>
          <p:nvPr/>
        </p:nvCxnSpPr>
        <p:spPr>
          <a:xfrm>
            <a:off x="3750733" y="1888065"/>
            <a:ext cx="1430867" cy="53340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4">
            <a:extLst>
              <a:ext uri="{FF2B5EF4-FFF2-40B4-BE49-F238E27FC236}">
                <a16:creationId xmlns:a16="http://schemas.microsoft.com/office/drawing/2014/main" id="{855D8499-6DDD-C44D-BA77-BBC4670AF955}"/>
              </a:ext>
            </a:extLst>
          </p:cNvPr>
          <p:cNvSpPr txBox="1">
            <a:spLocks/>
          </p:cNvSpPr>
          <p:nvPr/>
        </p:nvSpPr>
        <p:spPr>
          <a:xfrm>
            <a:off x="8200228" y="1234808"/>
            <a:ext cx="3856305" cy="282919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Example problems in this set include</a:t>
            </a:r>
            <a:r>
              <a:rPr lang="en-US" sz="1600" i="1" dirty="0"/>
              <a:t>:</a:t>
            </a:r>
          </a:p>
          <a:p>
            <a:pPr marL="0" indent="0">
              <a:buFont typeface="Arial" panose="020B0604020202020204" pitchFamily="34" charset="0"/>
              <a:buNone/>
            </a:pPr>
            <a:r>
              <a:rPr lang="en-US" sz="1600" i="1" dirty="0"/>
              <a:t>Sorting a list of numbers</a:t>
            </a:r>
            <a:br>
              <a:rPr lang="en-US" sz="1600" i="1" dirty="0"/>
            </a:br>
            <a:r>
              <a:rPr lang="en-US" sz="1600" i="1" dirty="0"/>
              <a:t>Inserting into a binary tree</a:t>
            </a:r>
            <a:br>
              <a:rPr lang="en-US" sz="1600" i="1" dirty="0"/>
            </a:br>
            <a:r>
              <a:rPr lang="en-US" sz="1600" i="1" dirty="0"/>
              <a:t>Computing the average of a list of numbers</a:t>
            </a:r>
            <a:br>
              <a:rPr lang="en-US" sz="1600" i="1" dirty="0"/>
            </a:br>
            <a:r>
              <a:rPr lang="en-US" sz="1600" i="1" dirty="0"/>
              <a:t>Printing “hello world”</a:t>
            </a:r>
            <a:br>
              <a:rPr lang="en-US" sz="1600" i="1" dirty="0"/>
            </a:br>
            <a:r>
              <a:rPr lang="en-US" sz="1600" i="1" dirty="0"/>
              <a:t>Find() in a hash table</a:t>
            </a:r>
            <a:br>
              <a:rPr lang="en-US" sz="1600" i="1" dirty="0"/>
            </a:br>
            <a:r>
              <a:rPr lang="en-US" sz="1600" i="1" dirty="0"/>
              <a:t>…and many more</a:t>
            </a:r>
            <a:br>
              <a:rPr lang="en-US" sz="1600" i="1" dirty="0"/>
            </a:br>
            <a:endParaRPr lang="en-US" sz="1600" i="1" dirty="0"/>
          </a:p>
        </p:txBody>
      </p:sp>
      <p:cxnSp>
        <p:nvCxnSpPr>
          <p:cNvPr id="10" name="Straight Connector 9">
            <a:extLst>
              <a:ext uri="{FF2B5EF4-FFF2-40B4-BE49-F238E27FC236}">
                <a16:creationId xmlns:a16="http://schemas.microsoft.com/office/drawing/2014/main" id="{850DBD04-1501-8043-A417-E14621FC9938}"/>
              </a:ext>
            </a:extLst>
          </p:cNvPr>
          <p:cNvCxnSpPr>
            <a:cxnSpLocks/>
          </p:cNvCxnSpPr>
          <p:nvPr/>
        </p:nvCxnSpPr>
        <p:spPr>
          <a:xfrm flipV="1">
            <a:off x="6771745" y="1573213"/>
            <a:ext cx="1352282" cy="32913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725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3" y="262917"/>
            <a:ext cx="9905998" cy="668415"/>
          </a:xfrm>
        </p:spPr>
        <p:txBody>
          <a:bodyPr/>
          <a:lstStyle/>
          <a:p>
            <a:pPr algn="ctr"/>
            <a:r>
              <a:rPr lang="en-US" dirty="0"/>
              <a:t>The class NP</a:t>
            </a:r>
          </a:p>
        </p:txBody>
      </p:sp>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3923108" y="4080935"/>
                <a:ext cx="4342605" cy="1975381"/>
              </a:xfrm>
              <a:ln>
                <a:solidFill>
                  <a:schemeClr val="tx1">
                    <a:lumMod val="95000"/>
                  </a:schemeClr>
                </a:solidFill>
              </a:ln>
            </p:spPr>
            <p:txBody>
              <a:bodyPr>
                <a:normAutofit/>
              </a:bodyPr>
              <a:lstStyle/>
              <a:p>
                <a:pPr marL="0" indent="0">
                  <a:buNone/>
                </a:pPr>
                <a:r>
                  <a:rPr lang="en-US" dirty="0"/>
                  <a:t>The class NP is the set of all problems that can be solved by a </a:t>
                </a:r>
                <a:r>
                  <a:rPr lang="en-US" b="1" u="sng" dirty="0"/>
                  <a:t>non-deterministic</a:t>
                </a:r>
                <a:r>
                  <a:rPr lang="en-US" dirty="0"/>
                  <a:t> Turing machine in time </a:t>
                </a:r>
                <a14:m>
                  <m:oMath xmlns:m="http://schemas.openxmlformats.org/officeDocument/2006/math">
                    <m:r>
                      <a:rPr lang="en-US" b="0" i="1" smtClean="0">
                        <a:latin typeface="Cambria Math" panose="02040503050406030204" pitchFamily="18" charset="0"/>
                      </a:rPr>
                      <m:t>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𝑐</m:t>
                        </m:r>
                      </m:sup>
                    </m:sSup>
                    <m:r>
                      <a:rPr lang="en-US" b="0" i="1" smtClean="0">
                        <a:latin typeface="Cambria Math" panose="02040503050406030204" pitchFamily="18" charset="0"/>
                      </a:rPr>
                      <m:t>)</m:t>
                    </m:r>
                  </m:oMath>
                </a14:m>
                <a:r>
                  <a:rPr lang="en-US" dirty="0"/>
                  <a:t> such that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𝒩</m:t>
                    </m:r>
                  </m:oMath>
                </a14:m>
                <a:endParaRPr lang="en-US" dirty="0"/>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3923108" y="4080935"/>
                <a:ext cx="4342605" cy="1975381"/>
              </a:xfrm>
              <a:blipFill>
                <a:blip r:embed="rId2"/>
                <a:stretch>
                  <a:fillRect l="-2035" r="-1744"/>
                </a:stretch>
              </a:blipFill>
              <a:ln>
                <a:solidFill>
                  <a:schemeClr val="tx1">
                    <a:lumMod val="95000"/>
                  </a:schemeClr>
                </a:solidFill>
              </a:ln>
            </p:spPr>
            <p:txBody>
              <a:bodyPr/>
              <a:lstStyle/>
              <a:p>
                <a:r>
                  <a:rPr lang="en-US">
                    <a:noFill/>
                  </a:rPr>
                  <a:t> </a:t>
                </a:r>
              </a:p>
            </p:txBody>
          </p:sp>
        </mc:Fallback>
      </mc:AlternateContent>
      <p:sp>
        <p:nvSpPr>
          <p:cNvPr id="2" name="Oval 1">
            <a:extLst>
              <a:ext uri="{FF2B5EF4-FFF2-40B4-BE49-F238E27FC236}">
                <a16:creationId xmlns:a16="http://schemas.microsoft.com/office/drawing/2014/main" id="{D4A1DF55-6DAA-0D4D-9919-563E750571CE}"/>
              </a:ext>
            </a:extLst>
          </p:cNvPr>
          <p:cNvSpPr/>
          <p:nvPr/>
        </p:nvSpPr>
        <p:spPr>
          <a:xfrm>
            <a:off x="5417078" y="2277532"/>
            <a:ext cx="1354667" cy="1354667"/>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NP</a:t>
            </a:r>
          </a:p>
        </p:txBody>
      </p:sp>
      <p:sp>
        <p:nvSpPr>
          <p:cNvPr id="7" name="Content Placeholder 4">
            <a:extLst>
              <a:ext uri="{FF2B5EF4-FFF2-40B4-BE49-F238E27FC236}">
                <a16:creationId xmlns:a16="http://schemas.microsoft.com/office/drawing/2014/main" id="{E066397C-E79B-7544-B34D-AEE6BE19F905}"/>
              </a:ext>
            </a:extLst>
          </p:cNvPr>
          <p:cNvSpPr txBox="1">
            <a:spLocks/>
          </p:cNvSpPr>
          <p:nvPr/>
        </p:nvSpPr>
        <p:spPr>
          <a:xfrm>
            <a:off x="732105" y="695657"/>
            <a:ext cx="3226596" cy="136882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u="sng" dirty="0"/>
              <a:t>Remember</a:t>
            </a:r>
            <a:r>
              <a:rPr lang="en-US" sz="1600" i="1" dirty="0"/>
              <a:t>: We also showed that any NTM solver has an equivalent exponential time DTM. So all problems in NP are solvable in exponential time. </a:t>
            </a:r>
          </a:p>
        </p:txBody>
      </p:sp>
      <p:cxnSp>
        <p:nvCxnSpPr>
          <p:cNvPr id="8" name="Straight Connector 7">
            <a:extLst>
              <a:ext uri="{FF2B5EF4-FFF2-40B4-BE49-F238E27FC236}">
                <a16:creationId xmlns:a16="http://schemas.microsoft.com/office/drawing/2014/main" id="{FFD31A87-2724-4949-A594-9C4BC49D3348}"/>
              </a:ext>
            </a:extLst>
          </p:cNvPr>
          <p:cNvCxnSpPr/>
          <p:nvPr/>
        </p:nvCxnSpPr>
        <p:spPr>
          <a:xfrm>
            <a:off x="3750733" y="1888065"/>
            <a:ext cx="1430867" cy="53340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4">
            <a:extLst>
              <a:ext uri="{FF2B5EF4-FFF2-40B4-BE49-F238E27FC236}">
                <a16:creationId xmlns:a16="http://schemas.microsoft.com/office/drawing/2014/main" id="{855D8499-6DDD-C44D-BA77-BBC4670AF955}"/>
              </a:ext>
            </a:extLst>
          </p:cNvPr>
          <p:cNvSpPr txBox="1">
            <a:spLocks/>
          </p:cNvSpPr>
          <p:nvPr/>
        </p:nvSpPr>
        <p:spPr>
          <a:xfrm>
            <a:off x="8200228" y="1234808"/>
            <a:ext cx="3856305" cy="269372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Example problems in this set include</a:t>
            </a:r>
            <a:r>
              <a:rPr lang="en-US" sz="1600" i="1" dirty="0"/>
              <a:t>:</a:t>
            </a:r>
          </a:p>
          <a:p>
            <a:pPr marL="0" indent="0">
              <a:buFont typeface="Arial" panose="020B0604020202020204" pitchFamily="34" charset="0"/>
              <a:buNone/>
            </a:pPr>
            <a:r>
              <a:rPr lang="en-US" sz="1600" i="1" dirty="0"/>
              <a:t>Everything in P (will prove shortly)</a:t>
            </a:r>
            <a:br>
              <a:rPr lang="en-US" sz="1600" i="1" dirty="0"/>
            </a:br>
            <a:r>
              <a:rPr lang="en-US" sz="1600" i="1" dirty="0"/>
              <a:t>Traveling Salesperson Problem</a:t>
            </a:r>
            <a:br>
              <a:rPr lang="en-US" sz="1600" i="1" dirty="0"/>
            </a:br>
            <a:r>
              <a:rPr lang="en-US" sz="1600" i="1" dirty="0"/>
              <a:t>Circuit Satisfiability</a:t>
            </a:r>
            <a:br>
              <a:rPr lang="en-US" sz="1600" i="1" dirty="0"/>
            </a:br>
            <a:r>
              <a:rPr lang="en-US" sz="1600" i="1" dirty="0"/>
              <a:t>Vertex Cover</a:t>
            </a:r>
            <a:br>
              <a:rPr lang="en-US" sz="1600" i="1" dirty="0"/>
            </a:br>
            <a:r>
              <a:rPr lang="en-US" sz="1600" i="1" dirty="0"/>
              <a:t>Independent Set</a:t>
            </a:r>
            <a:br>
              <a:rPr lang="en-US" sz="1600" i="1" dirty="0"/>
            </a:br>
            <a:r>
              <a:rPr lang="en-US" sz="1600" i="1" dirty="0"/>
              <a:t>Subset Sum</a:t>
            </a:r>
            <a:br>
              <a:rPr lang="en-US" sz="1600" i="1" dirty="0"/>
            </a:br>
            <a:r>
              <a:rPr lang="en-US" sz="1600" i="1" dirty="0"/>
              <a:t>…and many more</a:t>
            </a:r>
          </a:p>
        </p:txBody>
      </p:sp>
      <p:cxnSp>
        <p:nvCxnSpPr>
          <p:cNvPr id="10" name="Straight Connector 9">
            <a:extLst>
              <a:ext uri="{FF2B5EF4-FFF2-40B4-BE49-F238E27FC236}">
                <a16:creationId xmlns:a16="http://schemas.microsoft.com/office/drawing/2014/main" id="{850DBD04-1501-8043-A417-E14621FC9938}"/>
              </a:ext>
            </a:extLst>
          </p:cNvPr>
          <p:cNvCxnSpPr>
            <a:cxnSpLocks/>
          </p:cNvCxnSpPr>
          <p:nvPr/>
        </p:nvCxnSpPr>
        <p:spPr>
          <a:xfrm flipV="1">
            <a:off x="6771745" y="1573214"/>
            <a:ext cx="1352282" cy="84825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4">
            <a:extLst>
              <a:ext uri="{FF2B5EF4-FFF2-40B4-BE49-F238E27FC236}">
                <a16:creationId xmlns:a16="http://schemas.microsoft.com/office/drawing/2014/main" id="{3448D927-13CC-1C4D-A5A0-138503F3AB66}"/>
              </a:ext>
            </a:extLst>
          </p:cNvPr>
          <p:cNvSpPr txBox="1">
            <a:spLocks/>
          </p:cNvSpPr>
          <p:nvPr/>
        </p:nvSpPr>
        <p:spPr>
          <a:xfrm>
            <a:off x="732105" y="3632199"/>
            <a:ext cx="2828663" cy="1642538"/>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u="sng" dirty="0"/>
              <a:t>Equivalent Definition</a:t>
            </a:r>
            <a:r>
              <a:rPr lang="en-US" sz="1600" i="1" dirty="0"/>
              <a:t>: By our recently proved theorem, this also means these problems can be verified in polynomial time using a deterministic Turing machine!</a:t>
            </a:r>
          </a:p>
        </p:txBody>
      </p:sp>
      <p:cxnSp>
        <p:nvCxnSpPr>
          <p:cNvPr id="12" name="Straight Connector 11">
            <a:extLst>
              <a:ext uri="{FF2B5EF4-FFF2-40B4-BE49-F238E27FC236}">
                <a16:creationId xmlns:a16="http://schemas.microsoft.com/office/drawing/2014/main" id="{16812782-8974-4B40-98B0-A26D654A6D04}"/>
              </a:ext>
            </a:extLst>
          </p:cNvPr>
          <p:cNvCxnSpPr>
            <a:cxnSpLocks/>
          </p:cNvCxnSpPr>
          <p:nvPr/>
        </p:nvCxnSpPr>
        <p:spPr>
          <a:xfrm flipV="1">
            <a:off x="3369733" y="3014130"/>
            <a:ext cx="1929606" cy="87206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526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a:xfrm>
                <a:off x="1141413" y="262917"/>
                <a:ext cx="9905998" cy="668415"/>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𝑁𝑃</m:t>
                      </m:r>
                    </m:oMath>
                  </m:oMathPara>
                </a14:m>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xfrm>
                <a:off x="1141413" y="262917"/>
                <a:ext cx="9905998" cy="668415"/>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sz="quarter" idx="1"/>
              </p:nvPr>
            </p:nvSpPr>
            <p:spPr>
              <a:xfrm>
                <a:off x="9084499" y="3010184"/>
                <a:ext cx="2596212" cy="1035586"/>
              </a:xfrm>
              <a:ln>
                <a:solidFill>
                  <a:schemeClr val="tx1">
                    <a:lumMod val="95000"/>
                  </a:schemeClr>
                </a:solidFill>
              </a:ln>
            </p:spPr>
            <p:txBody>
              <a:bodyPr>
                <a:normAutofit/>
              </a:bodyPr>
              <a:lstStyle/>
              <a:p>
                <a:pPr marL="0" indent="0">
                  <a:buNone/>
                </a:pPr>
                <a:r>
                  <a:rPr lang="en-US" dirty="0"/>
                  <a:t>Is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𝑁𝑃</m:t>
                    </m:r>
                  </m:oMath>
                </a14:m>
                <a:r>
                  <a:rPr lang="en-US" dirty="0"/>
                  <a:t>? This is still unknown today!</a:t>
                </a:r>
              </a:p>
            </p:txBody>
          </p:sp>
        </mc:Choice>
        <mc:Fallback xmlns="">
          <p:sp>
            <p:nvSpPr>
              <p:cNvPr id="5" name="Content Placeholder 4"/>
              <p:cNvSpPr>
                <a:spLocks noGrp="1" noRot="1" noChangeAspect="1" noMove="1" noResize="1" noEditPoints="1" noAdjustHandles="1" noChangeArrowheads="1" noChangeShapeType="1" noTextEdit="1"/>
              </p:cNvSpPr>
              <p:nvPr>
                <p:ph sz="quarter" idx="1"/>
              </p:nvPr>
            </p:nvSpPr>
            <p:spPr>
              <a:xfrm>
                <a:off x="9084499" y="3010184"/>
                <a:ext cx="2596212" cy="1035586"/>
              </a:xfrm>
              <a:blipFill>
                <a:blip r:embed="rId3"/>
                <a:stretch>
                  <a:fillRect l="-2899" r="-483" b="-1190"/>
                </a:stretch>
              </a:blipFill>
              <a:ln>
                <a:solidFill>
                  <a:schemeClr val="tx1">
                    <a:lumMod val="95000"/>
                  </a:schemeClr>
                </a:solidFill>
              </a:ln>
            </p:spPr>
            <p:txBody>
              <a:bodyPr/>
              <a:lstStyle/>
              <a:p>
                <a:r>
                  <a:rPr lang="en-US">
                    <a:noFill/>
                  </a:rPr>
                  <a:t> </a:t>
                </a:r>
              </a:p>
            </p:txBody>
          </p:sp>
        </mc:Fallback>
      </mc:AlternateContent>
      <p:sp>
        <p:nvSpPr>
          <p:cNvPr id="11" name="Content Placeholder 4">
            <a:extLst>
              <a:ext uri="{FF2B5EF4-FFF2-40B4-BE49-F238E27FC236}">
                <a16:creationId xmlns:a16="http://schemas.microsoft.com/office/drawing/2014/main" id="{3448D927-13CC-1C4D-A5A0-138503F3AB66}"/>
              </a:ext>
            </a:extLst>
          </p:cNvPr>
          <p:cNvSpPr txBox="1">
            <a:spLocks/>
          </p:cNvSpPr>
          <p:nvPr/>
        </p:nvSpPr>
        <p:spPr>
          <a:xfrm>
            <a:off x="988048" y="2689777"/>
            <a:ext cx="2832007" cy="1676401"/>
          </a:xfrm>
          <a:prstGeom prst="rect">
            <a:avLst/>
          </a:prstGeom>
          <a:solidFill>
            <a:schemeClr val="tx1">
              <a:lumMod val="95000"/>
            </a:schemeClr>
          </a:solid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solidFill>
                  <a:schemeClr val="bg1"/>
                </a:solidFill>
              </a:rPr>
              <a:t>Everything in P can be solved in polynomial time by a DTM, so it can definitely be verified as well (just ignore the certificate and solve the problem directly)</a:t>
            </a:r>
          </a:p>
        </p:txBody>
      </p:sp>
      <p:grpSp>
        <p:nvGrpSpPr>
          <p:cNvPr id="20" name="Group 19">
            <a:extLst>
              <a:ext uri="{FF2B5EF4-FFF2-40B4-BE49-F238E27FC236}">
                <a16:creationId xmlns:a16="http://schemas.microsoft.com/office/drawing/2014/main" id="{81CE101F-D131-5E4B-B329-8B3F728A41A4}"/>
              </a:ext>
            </a:extLst>
          </p:cNvPr>
          <p:cNvGrpSpPr/>
          <p:nvPr/>
        </p:nvGrpSpPr>
        <p:grpSpPr>
          <a:xfrm>
            <a:off x="3989015" y="1454948"/>
            <a:ext cx="4714481" cy="4063996"/>
            <a:chOff x="4523051" y="1761068"/>
            <a:chExt cx="4714481" cy="4063996"/>
          </a:xfrm>
        </p:grpSpPr>
        <p:grpSp>
          <p:nvGrpSpPr>
            <p:cNvPr id="3" name="Group 2">
              <a:extLst>
                <a:ext uri="{FF2B5EF4-FFF2-40B4-BE49-F238E27FC236}">
                  <a16:creationId xmlns:a16="http://schemas.microsoft.com/office/drawing/2014/main" id="{5ECBE22B-00AF-0249-B60F-AB6706A81B95}"/>
                </a:ext>
              </a:extLst>
            </p:cNvPr>
            <p:cNvGrpSpPr/>
            <p:nvPr/>
          </p:nvGrpSpPr>
          <p:grpSpPr>
            <a:xfrm>
              <a:off x="4523051" y="1854199"/>
              <a:ext cx="3142722" cy="3970865"/>
              <a:chOff x="4519612" y="1845732"/>
              <a:chExt cx="3142722" cy="3970865"/>
            </a:xfrm>
          </p:grpSpPr>
          <p:sp>
            <p:nvSpPr>
              <p:cNvPr id="2" name="Oval 1">
                <a:extLst>
                  <a:ext uri="{FF2B5EF4-FFF2-40B4-BE49-F238E27FC236}">
                    <a16:creationId xmlns:a16="http://schemas.microsoft.com/office/drawing/2014/main" id="{D4A1DF55-6DAA-0D4D-9919-563E750571CE}"/>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3" name="Oval 12">
                <a:extLst>
                  <a:ext uri="{FF2B5EF4-FFF2-40B4-BE49-F238E27FC236}">
                    <a16:creationId xmlns:a16="http://schemas.microsoft.com/office/drawing/2014/main" id="{1CB683A8-08D1-204F-AFE5-1767C7DEADD6}"/>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cxnSp>
          <p:nvCxnSpPr>
            <p:cNvPr id="15" name="Straight Arrow Connector 14">
              <a:extLst>
                <a:ext uri="{FF2B5EF4-FFF2-40B4-BE49-F238E27FC236}">
                  <a16:creationId xmlns:a16="http://schemas.microsoft.com/office/drawing/2014/main" id="{9BA46874-D347-F341-B74E-C744F75A9D15}"/>
                </a:ext>
              </a:extLst>
            </p:cNvPr>
            <p:cNvCxnSpPr>
              <a:cxnSpLocks/>
            </p:cNvCxnSpPr>
            <p:nvPr/>
          </p:nvCxnSpPr>
          <p:spPr>
            <a:xfrm flipV="1">
              <a:off x="7823200" y="1854199"/>
              <a:ext cx="0" cy="387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8C484E6F-0BD1-AB4E-9EFE-A40AC6ADE2A8}"/>
                </a:ext>
              </a:extLst>
            </p:cNvPr>
            <p:cNvSpPr txBox="1">
              <a:spLocks/>
            </p:cNvSpPr>
            <p:nvPr/>
          </p:nvSpPr>
          <p:spPr>
            <a:xfrm>
              <a:off x="7757715" y="5469457"/>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Easy Problems</a:t>
              </a:r>
              <a:endParaRPr lang="en-US" sz="1600" i="1" dirty="0"/>
            </a:p>
          </p:txBody>
        </p:sp>
        <p:sp>
          <p:nvSpPr>
            <p:cNvPr id="19" name="Content Placeholder 4">
              <a:extLst>
                <a:ext uri="{FF2B5EF4-FFF2-40B4-BE49-F238E27FC236}">
                  <a16:creationId xmlns:a16="http://schemas.microsoft.com/office/drawing/2014/main" id="{B188799F-CD2B-4748-AD60-BDD68DE38128}"/>
                </a:ext>
              </a:extLst>
            </p:cNvPr>
            <p:cNvSpPr txBox="1">
              <a:spLocks/>
            </p:cNvSpPr>
            <p:nvPr/>
          </p:nvSpPr>
          <p:spPr>
            <a:xfrm>
              <a:off x="7823200" y="1761068"/>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Hard Problems</a:t>
              </a:r>
              <a:endParaRPr lang="en-US" sz="1600" i="1" dirty="0"/>
            </a:p>
          </p:txBody>
        </p:sp>
      </p:grpSp>
      <p:sp>
        <p:nvSpPr>
          <p:cNvPr id="23" name="Content Placeholder 4">
            <a:extLst>
              <a:ext uri="{FF2B5EF4-FFF2-40B4-BE49-F238E27FC236}">
                <a16:creationId xmlns:a16="http://schemas.microsoft.com/office/drawing/2014/main" id="{1D1CA701-6607-7E4F-856B-6053AF5505F9}"/>
              </a:ext>
            </a:extLst>
          </p:cNvPr>
          <p:cNvSpPr txBox="1">
            <a:spLocks/>
          </p:cNvSpPr>
          <p:nvPr/>
        </p:nvSpPr>
        <p:spPr>
          <a:xfrm>
            <a:off x="988048" y="2345554"/>
            <a:ext cx="2832007" cy="344223"/>
          </a:xfrm>
          <a:prstGeom prst="rect">
            <a:avLst/>
          </a:prstGeom>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Proof:</a:t>
            </a:r>
          </a:p>
        </p:txBody>
      </p:sp>
    </p:spTree>
    <p:extLst>
      <p:ext uri="{BB962C8B-B14F-4D97-AF65-F5344CB8AC3E}">
        <p14:creationId xmlns:p14="http://schemas.microsoft.com/office/powerpoint/2010/main" val="1093037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p:cNvSpPr>
                <a:spLocks noGrp="1"/>
              </p:cNvSpPr>
              <p:nvPr>
                <p:ph type="title"/>
              </p:nvPr>
            </p:nvSpPr>
            <p:spPr>
              <a:xfrm>
                <a:off x="1141413" y="262917"/>
                <a:ext cx="9905998" cy="668415"/>
              </a:xfrm>
            </p:spPr>
            <p: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𝑁𝑃</m:t>
                      </m:r>
                    </m:oMath>
                  </m:oMathPara>
                </a14:m>
                <a:endParaRPr lang="en-US" dirty="0"/>
              </a:p>
            </p:txBody>
          </p:sp>
        </mc:Choice>
        <mc:Fallback xmlns="">
          <p:sp>
            <p:nvSpPr>
              <p:cNvPr id="4" name="Title 3"/>
              <p:cNvSpPr>
                <a:spLocks noGrp="1" noRot="1" noChangeAspect="1" noMove="1" noResize="1" noEditPoints="1" noAdjustHandles="1" noChangeArrowheads="1" noChangeShapeType="1" noTextEdit="1"/>
              </p:cNvSpPr>
              <p:nvPr>
                <p:ph type="title"/>
              </p:nvPr>
            </p:nvSpPr>
            <p:spPr>
              <a:xfrm>
                <a:off x="1141413" y="262917"/>
                <a:ext cx="9905998" cy="668415"/>
              </a:xfrm>
              <a:blipFill>
                <a:blip r:embed="rId2"/>
                <a:stretch>
                  <a:fillRect/>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81CE101F-D131-5E4B-B329-8B3F728A41A4}"/>
              </a:ext>
            </a:extLst>
          </p:cNvPr>
          <p:cNvGrpSpPr/>
          <p:nvPr/>
        </p:nvGrpSpPr>
        <p:grpSpPr>
          <a:xfrm>
            <a:off x="5437569" y="1744659"/>
            <a:ext cx="4714481" cy="4063996"/>
            <a:chOff x="4523051" y="1761068"/>
            <a:chExt cx="4714481" cy="4063996"/>
          </a:xfrm>
        </p:grpSpPr>
        <p:grpSp>
          <p:nvGrpSpPr>
            <p:cNvPr id="3" name="Group 2">
              <a:extLst>
                <a:ext uri="{FF2B5EF4-FFF2-40B4-BE49-F238E27FC236}">
                  <a16:creationId xmlns:a16="http://schemas.microsoft.com/office/drawing/2014/main" id="{5ECBE22B-00AF-0249-B60F-AB6706A81B95}"/>
                </a:ext>
              </a:extLst>
            </p:cNvPr>
            <p:cNvGrpSpPr/>
            <p:nvPr/>
          </p:nvGrpSpPr>
          <p:grpSpPr>
            <a:xfrm>
              <a:off x="4523051" y="1854199"/>
              <a:ext cx="3142722" cy="3970865"/>
              <a:chOff x="4519612" y="1845732"/>
              <a:chExt cx="3142722" cy="3970865"/>
            </a:xfrm>
          </p:grpSpPr>
          <p:sp>
            <p:nvSpPr>
              <p:cNvPr id="2" name="Oval 1">
                <a:extLst>
                  <a:ext uri="{FF2B5EF4-FFF2-40B4-BE49-F238E27FC236}">
                    <a16:creationId xmlns:a16="http://schemas.microsoft.com/office/drawing/2014/main" id="{D4A1DF55-6DAA-0D4D-9919-563E750571CE}"/>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3" name="Oval 12">
                <a:extLst>
                  <a:ext uri="{FF2B5EF4-FFF2-40B4-BE49-F238E27FC236}">
                    <a16:creationId xmlns:a16="http://schemas.microsoft.com/office/drawing/2014/main" id="{1CB683A8-08D1-204F-AFE5-1767C7DEADD6}"/>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cxnSp>
          <p:nvCxnSpPr>
            <p:cNvPr id="15" name="Straight Arrow Connector 14">
              <a:extLst>
                <a:ext uri="{FF2B5EF4-FFF2-40B4-BE49-F238E27FC236}">
                  <a16:creationId xmlns:a16="http://schemas.microsoft.com/office/drawing/2014/main" id="{9BA46874-D347-F341-B74E-C744F75A9D15}"/>
                </a:ext>
              </a:extLst>
            </p:cNvPr>
            <p:cNvCxnSpPr>
              <a:cxnSpLocks/>
            </p:cNvCxnSpPr>
            <p:nvPr/>
          </p:nvCxnSpPr>
          <p:spPr>
            <a:xfrm flipV="1">
              <a:off x="7823200" y="1854199"/>
              <a:ext cx="0" cy="387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8C484E6F-0BD1-AB4E-9EFE-A40AC6ADE2A8}"/>
                </a:ext>
              </a:extLst>
            </p:cNvPr>
            <p:cNvSpPr txBox="1">
              <a:spLocks/>
            </p:cNvSpPr>
            <p:nvPr/>
          </p:nvSpPr>
          <p:spPr>
            <a:xfrm>
              <a:off x="7757715" y="5469457"/>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Easy Problems</a:t>
              </a:r>
              <a:endParaRPr lang="en-US" sz="1600" i="1" dirty="0"/>
            </a:p>
          </p:txBody>
        </p:sp>
        <p:sp>
          <p:nvSpPr>
            <p:cNvPr id="19" name="Content Placeholder 4">
              <a:extLst>
                <a:ext uri="{FF2B5EF4-FFF2-40B4-BE49-F238E27FC236}">
                  <a16:creationId xmlns:a16="http://schemas.microsoft.com/office/drawing/2014/main" id="{B188799F-CD2B-4748-AD60-BDD68DE38128}"/>
                </a:ext>
              </a:extLst>
            </p:cNvPr>
            <p:cNvSpPr txBox="1">
              <a:spLocks/>
            </p:cNvSpPr>
            <p:nvPr/>
          </p:nvSpPr>
          <p:spPr>
            <a:xfrm>
              <a:off x="7823200" y="1761068"/>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Hard Problems</a:t>
              </a:r>
              <a:endParaRPr lang="en-US" sz="1600" i="1" dirty="0"/>
            </a:p>
          </p:txBody>
        </p:sp>
      </p:grpSp>
      <p:sp>
        <p:nvSpPr>
          <p:cNvPr id="16" name="Content Placeholder 4">
            <a:extLst>
              <a:ext uri="{FF2B5EF4-FFF2-40B4-BE49-F238E27FC236}">
                <a16:creationId xmlns:a16="http://schemas.microsoft.com/office/drawing/2014/main" id="{3BEB5F83-FE3A-8245-91A4-E21E1020472F}"/>
              </a:ext>
            </a:extLst>
          </p:cNvPr>
          <p:cNvSpPr txBox="1">
            <a:spLocks/>
          </p:cNvSpPr>
          <p:nvPr/>
        </p:nvSpPr>
        <p:spPr>
          <a:xfrm>
            <a:off x="1213097" y="4565842"/>
            <a:ext cx="3226596" cy="136882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It is true that we DO NOT know if there are actually any unique problems in NP (that are not also in P). </a:t>
            </a:r>
          </a:p>
        </p:txBody>
      </p:sp>
      <p:cxnSp>
        <p:nvCxnSpPr>
          <p:cNvPr id="17" name="Straight Connector 16">
            <a:extLst>
              <a:ext uri="{FF2B5EF4-FFF2-40B4-BE49-F238E27FC236}">
                <a16:creationId xmlns:a16="http://schemas.microsoft.com/office/drawing/2014/main" id="{A8B23BFE-72AD-684A-949E-4D647D62BDE8}"/>
              </a:ext>
            </a:extLst>
          </p:cNvPr>
          <p:cNvCxnSpPr>
            <a:cxnSpLocks/>
          </p:cNvCxnSpPr>
          <p:nvPr/>
        </p:nvCxnSpPr>
        <p:spPr>
          <a:xfrm flipV="1">
            <a:off x="4291343" y="4565842"/>
            <a:ext cx="1105480" cy="31397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4">
                <a:extLst>
                  <a:ext uri="{FF2B5EF4-FFF2-40B4-BE49-F238E27FC236}">
                    <a16:creationId xmlns:a16="http://schemas.microsoft.com/office/drawing/2014/main" id="{44A26CC7-079F-374B-8C92-959E199970CA}"/>
                  </a:ext>
                </a:extLst>
              </p:cNvPr>
              <p:cNvSpPr txBox="1">
                <a:spLocks/>
              </p:cNvSpPr>
              <p:nvPr/>
            </p:nvSpPr>
            <p:spPr>
              <a:xfrm>
                <a:off x="1192724" y="1138957"/>
                <a:ext cx="3226596" cy="136882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We are interested in finding the hardest problem in NP (at the VERY top of the bubble). Why? It is the MOST likely to not be in P if </a:t>
                </a:r>
                <a14:m>
                  <m:oMath xmlns:m="http://schemas.openxmlformats.org/officeDocument/2006/math">
                    <m:r>
                      <a:rPr lang="en-US" sz="1600" b="0" i="1" smtClean="0">
                        <a:latin typeface="Cambria Math" panose="02040503050406030204" pitchFamily="18" charset="0"/>
                      </a:rPr>
                      <m:t>𝑃</m:t>
                    </m:r>
                    <m:r>
                      <a:rPr lang="en-US" sz="1600" b="0" i="1" smtClean="0">
                        <a:latin typeface="Cambria Math" panose="02040503050406030204" pitchFamily="18" charset="0"/>
                      </a:rPr>
                      <m:t>≠</m:t>
                    </m:r>
                    <m:r>
                      <a:rPr lang="en-US" sz="1600" b="0" i="1" smtClean="0">
                        <a:latin typeface="Cambria Math" panose="02040503050406030204" pitchFamily="18" charset="0"/>
                      </a:rPr>
                      <m:t>𝑁𝑃</m:t>
                    </m:r>
                  </m:oMath>
                </a14:m>
                <a:endParaRPr lang="en-US" sz="1600" i="1" dirty="0"/>
              </a:p>
            </p:txBody>
          </p:sp>
        </mc:Choice>
        <mc:Fallback xmlns="">
          <p:sp>
            <p:nvSpPr>
              <p:cNvPr id="21" name="Content Placeholder 4">
                <a:extLst>
                  <a:ext uri="{FF2B5EF4-FFF2-40B4-BE49-F238E27FC236}">
                    <a16:creationId xmlns:a16="http://schemas.microsoft.com/office/drawing/2014/main" id="{44A26CC7-079F-374B-8C92-959E199970CA}"/>
                  </a:ext>
                </a:extLst>
              </p:cNvPr>
              <p:cNvSpPr txBox="1">
                <a:spLocks noRot="1" noChangeAspect="1" noMove="1" noResize="1" noEditPoints="1" noAdjustHandles="1" noChangeArrowheads="1" noChangeShapeType="1" noTextEdit="1"/>
              </p:cNvSpPr>
              <p:nvPr/>
            </p:nvSpPr>
            <p:spPr>
              <a:xfrm>
                <a:off x="1192724" y="1138957"/>
                <a:ext cx="3226596" cy="1368822"/>
              </a:xfrm>
              <a:prstGeom prst="rect">
                <a:avLst/>
              </a:prstGeom>
              <a:blipFill>
                <a:blip r:embed="rId3"/>
                <a:stretch>
                  <a:fillRect/>
                </a:stretch>
              </a:blipFill>
              <a:ln>
                <a:noFill/>
              </a:ln>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382282BA-4C43-BD4B-94F3-054E7C20C489}"/>
              </a:ext>
            </a:extLst>
          </p:cNvPr>
          <p:cNvCxnSpPr>
            <a:cxnSpLocks/>
          </p:cNvCxnSpPr>
          <p:nvPr/>
        </p:nvCxnSpPr>
        <p:spPr>
          <a:xfrm>
            <a:off x="4291343" y="1530036"/>
            <a:ext cx="2580237" cy="3077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1119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413" y="262917"/>
            <a:ext cx="9905998" cy="668415"/>
          </a:xfrm>
        </p:spPr>
        <p:txBody>
          <a:bodyPr/>
          <a:lstStyle/>
          <a:p>
            <a:pPr algn="ctr"/>
            <a:r>
              <a:rPr lang="en-US" dirty="0"/>
              <a:t>NP-Hard</a:t>
            </a:r>
          </a:p>
        </p:txBody>
      </p:sp>
      <p:grpSp>
        <p:nvGrpSpPr>
          <p:cNvPr id="20" name="Group 19">
            <a:extLst>
              <a:ext uri="{FF2B5EF4-FFF2-40B4-BE49-F238E27FC236}">
                <a16:creationId xmlns:a16="http://schemas.microsoft.com/office/drawing/2014/main" id="{81CE101F-D131-5E4B-B329-8B3F728A41A4}"/>
              </a:ext>
            </a:extLst>
          </p:cNvPr>
          <p:cNvGrpSpPr/>
          <p:nvPr/>
        </p:nvGrpSpPr>
        <p:grpSpPr>
          <a:xfrm>
            <a:off x="5437569" y="1744659"/>
            <a:ext cx="4714481" cy="4063996"/>
            <a:chOff x="4523051" y="1761068"/>
            <a:chExt cx="4714481" cy="4063996"/>
          </a:xfrm>
        </p:grpSpPr>
        <p:grpSp>
          <p:nvGrpSpPr>
            <p:cNvPr id="3" name="Group 2">
              <a:extLst>
                <a:ext uri="{FF2B5EF4-FFF2-40B4-BE49-F238E27FC236}">
                  <a16:creationId xmlns:a16="http://schemas.microsoft.com/office/drawing/2014/main" id="{5ECBE22B-00AF-0249-B60F-AB6706A81B95}"/>
                </a:ext>
              </a:extLst>
            </p:cNvPr>
            <p:cNvGrpSpPr/>
            <p:nvPr/>
          </p:nvGrpSpPr>
          <p:grpSpPr>
            <a:xfrm>
              <a:off x="4523051" y="1854199"/>
              <a:ext cx="3142722" cy="3970865"/>
              <a:chOff x="4519612" y="1845732"/>
              <a:chExt cx="3142722" cy="3970865"/>
            </a:xfrm>
          </p:grpSpPr>
          <p:sp>
            <p:nvSpPr>
              <p:cNvPr id="2" name="Oval 1">
                <a:extLst>
                  <a:ext uri="{FF2B5EF4-FFF2-40B4-BE49-F238E27FC236}">
                    <a16:creationId xmlns:a16="http://schemas.microsoft.com/office/drawing/2014/main" id="{D4A1DF55-6DAA-0D4D-9919-563E750571CE}"/>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3" name="Oval 12">
                <a:extLst>
                  <a:ext uri="{FF2B5EF4-FFF2-40B4-BE49-F238E27FC236}">
                    <a16:creationId xmlns:a16="http://schemas.microsoft.com/office/drawing/2014/main" id="{1CB683A8-08D1-204F-AFE5-1767C7DEADD6}"/>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cxnSp>
          <p:nvCxnSpPr>
            <p:cNvPr id="15" name="Straight Arrow Connector 14">
              <a:extLst>
                <a:ext uri="{FF2B5EF4-FFF2-40B4-BE49-F238E27FC236}">
                  <a16:creationId xmlns:a16="http://schemas.microsoft.com/office/drawing/2014/main" id="{9BA46874-D347-F341-B74E-C744F75A9D15}"/>
                </a:ext>
              </a:extLst>
            </p:cNvPr>
            <p:cNvCxnSpPr>
              <a:cxnSpLocks/>
            </p:cNvCxnSpPr>
            <p:nvPr/>
          </p:nvCxnSpPr>
          <p:spPr>
            <a:xfrm flipV="1">
              <a:off x="7823200" y="1854199"/>
              <a:ext cx="0" cy="387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8C484E6F-0BD1-AB4E-9EFE-A40AC6ADE2A8}"/>
                </a:ext>
              </a:extLst>
            </p:cNvPr>
            <p:cNvSpPr txBox="1">
              <a:spLocks/>
            </p:cNvSpPr>
            <p:nvPr/>
          </p:nvSpPr>
          <p:spPr>
            <a:xfrm>
              <a:off x="7757715" y="5469457"/>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Easy Problems</a:t>
              </a:r>
              <a:endParaRPr lang="en-US" sz="1600" i="1" dirty="0"/>
            </a:p>
          </p:txBody>
        </p:sp>
        <p:sp>
          <p:nvSpPr>
            <p:cNvPr id="19" name="Content Placeholder 4">
              <a:extLst>
                <a:ext uri="{FF2B5EF4-FFF2-40B4-BE49-F238E27FC236}">
                  <a16:creationId xmlns:a16="http://schemas.microsoft.com/office/drawing/2014/main" id="{B188799F-CD2B-4748-AD60-BDD68DE38128}"/>
                </a:ext>
              </a:extLst>
            </p:cNvPr>
            <p:cNvSpPr txBox="1">
              <a:spLocks/>
            </p:cNvSpPr>
            <p:nvPr/>
          </p:nvSpPr>
          <p:spPr>
            <a:xfrm>
              <a:off x="7823200" y="1761068"/>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Hard Problems</a:t>
              </a:r>
              <a:endParaRPr lang="en-US" sz="1600" i="1" dirty="0"/>
            </a:p>
          </p:txBody>
        </p:sp>
      </p:grpSp>
      <p:sp>
        <p:nvSpPr>
          <p:cNvPr id="16" name="Content Placeholder 4">
            <a:extLst>
              <a:ext uri="{FF2B5EF4-FFF2-40B4-BE49-F238E27FC236}">
                <a16:creationId xmlns:a16="http://schemas.microsoft.com/office/drawing/2014/main" id="{3BEB5F83-FE3A-8245-91A4-E21E1020472F}"/>
              </a:ext>
            </a:extLst>
          </p:cNvPr>
          <p:cNvSpPr txBox="1">
            <a:spLocks/>
          </p:cNvSpPr>
          <p:nvPr/>
        </p:nvSpPr>
        <p:spPr>
          <a:xfrm>
            <a:off x="1112652" y="3823222"/>
            <a:ext cx="3226596" cy="136882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NP-Hard problems are defined to be all problems that are this hard OR harder.</a:t>
            </a:r>
          </a:p>
        </p:txBody>
      </p:sp>
      <p:cxnSp>
        <p:nvCxnSpPr>
          <p:cNvPr id="17" name="Straight Connector 16">
            <a:extLst>
              <a:ext uri="{FF2B5EF4-FFF2-40B4-BE49-F238E27FC236}">
                <a16:creationId xmlns:a16="http://schemas.microsoft.com/office/drawing/2014/main" id="{A8B23BFE-72AD-684A-949E-4D647D62BDE8}"/>
              </a:ext>
            </a:extLst>
          </p:cNvPr>
          <p:cNvCxnSpPr>
            <a:cxnSpLocks/>
          </p:cNvCxnSpPr>
          <p:nvPr/>
        </p:nvCxnSpPr>
        <p:spPr>
          <a:xfrm flipV="1">
            <a:off x="2625505" y="2842788"/>
            <a:ext cx="200890" cy="93386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4">
            <a:extLst>
              <a:ext uri="{FF2B5EF4-FFF2-40B4-BE49-F238E27FC236}">
                <a16:creationId xmlns:a16="http://schemas.microsoft.com/office/drawing/2014/main" id="{44A26CC7-079F-374B-8C92-959E199970CA}"/>
              </a:ext>
            </a:extLst>
          </p:cNvPr>
          <p:cNvSpPr txBox="1">
            <a:spLocks/>
          </p:cNvSpPr>
          <p:nvPr/>
        </p:nvSpPr>
        <p:spPr>
          <a:xfrm>
            <a:off x="1872132" y="2049753"/>
            <a:ext cx="2355130" cy="69883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Suppose we have find the hardest problem in NP</a:t>
            </a:r>
          </a:p>
        </p:txBody>
      </p:sp>
      <p:cxnSp>
        <p:nvCxnSpPr>
          <p:cNvPr id="22" name="Straight Connector 21">
            <a:extLst>
              <a:ext uri="{FF2B5EF4-FFF2-40B4-BE49-F238E27FC236}">
                <a16:creationId xmlns:a16="http://schemas.microsoft.com/office/drawing/2014/main" id="{382282BA-4C43-BD4B-94F3-054E7C20C489}"/>
              </a:ext>
            </a:extLst>
          </p:cNvPr>
          <p:cNvCxnSpPr>
            <a:cxnSpLocks/>
          </p:cNvCxnSpPr>
          <p:nvPr/>
        </p:nvCxnSpPr>
        <p:spPr>
          <a:xfrm flipV="1">
            <a:off x="4088723" y="1837790"/>
            <a:ext cx="2782857" cy="5613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667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51072" y="813235"/>
            <a:ext cx="2506589" cy="668415"/>
          </a:xfrm>
        </p:spPr>
        <p:txBody>
          <a:bodyPr/>
          <a:lstStyle/>
          <a:p>
            <a:pPr algn="ctr"/>
            <a:r>
              <a:rPr lang="en-US" dirty="0"/>
              <a:t>NP-Hard</a:t>
            </a:r>
          </a:p>
        </p:txBody>
      </p:sp>
      <p:grpSp>
        <p:nvGrpSpPr>
          <p:cNvPr id="10" name="Group 9">
            <a:extLst>
              <a:ext uri="{FF2B5EF4-FFF2-40B4-BE49-F238E27FC236}">
                <a16:creationId xmlns:a16="http://schemas.microsoft.com/office/drawing/2014/main" id="{5B371892-3A55-864A-BE74-1F51EA687C93}"/>
              </a:ext>
            </a:extLst>
          </p:cNvPr>
          <p:cNvGrpSpPr/>
          <p:nvPr/>
        </p:nvGrpSpPr>
        <p:grpSpPr>
          <a:xfrm>
            <a:off x="5791207" y="-4553901"/>
            <a:ext cx="4831624" cy="11113993"/>
            <a:chOff x="5791207" y="-4553901"/>
            <a:chExt cx="4831624" cy="11113993"/>
          </a:xfrm>
        </p:grpSpPr>
        <p:grpSp>
          <p:nvGrpSpPr>
            <p:cNvPr id="20" name="Group 19">
              <a:extLst>
                <a:ext uri="{FF2B5EF4-FFF2-40B4-BE49-F238E27FC236}">
                  <a16:creationId xmlns:a16="http://schemas.microsoft.com/office/drawing/2014/main" id="{81CE101F-D131-5E4B-B329-8B3F728A41A4}"/>
                </a:ext>
              </a:extLst>
            </p:cNvPr>
            <p:cNvGrpSpPr/>
            <p:nvPr/>
          </p:nvGrpSpPr>
          <p:grpSpPr>
            <a:xfrm>
              <a:off x="5908350" y="2496096"/>
              <a:ext cx="4714481" cy="4063996"/>
              <a:chOff x="4523051" y="1761068"/>
              <a:chExt cx="4714481" cy="4063996"/>
            </a:xfrm>
          </p:grpSpPr>
          <p:grpSp>
            <p:nvGrpSpPr>
              <p:cNvPr id="3" name="Group 2">
                <a:extLst>
                  <a:ext uri="{FF2B5EF4-FFF2-40B4-BE49-F238E27FC236}">
                    <a16:creationId xmlns:a16="http://schemas.microsoft.com/office/drawing/2014/main" id="{5ECBE22B-00AF-0249-B60F-AB6706A81B95}"/>
                  </a:ext>
                </a:extLst>
              </p:cNvPr>
              <p:cNvGrpSpPr/>
              <p:nvPr/>
            </p:nvGrpSpPr>
            <p:grpSpPr>
              <a:xfrm>
                <a:off x="4523051" y="1854199"/>
                <a:ext cx="3142722" cy="3970865"/>
                <a:chOff x="4519612" y="1845732"/>
                <a:chExt cx="3142722" cy="3970865"/>
              </a:xfrm>
            </p:grpSpPr>
            <p:sp>
              <p:nvSpPr>
                <p:cNvPr id="2" name="Oval 1">
                  <a:extLst>
                    <a:ext uri="{FF2B5EF4-FFF2-40B4-BE49-F238E27FC236}">
                      <a16:creationId xmlns:a16="http://schemas.microsoft.com/office/drawing/2014/main" id="{D4A1DF55-6DAA-0D4D-9919-563E750571CE}"/>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3" name="Oval 12">
                  <a:extLst>
                    <a:ext uri="{FF2B5EF4-FFF2-40B4-BE49-F238E27FC236}">
                      <a16:creationId xmlns:a16="http://schemas.microsoft.com/office/drawing/2014/main" id="{1CB683A8-08D1-204F-AFE5-1767C7DEADD6}"/>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cxnSp>
            <p:nvCxnSpPr>
              <p:cNvPr id="15" name="Straight Arrow Connector 14">
                <a:extLst>
                  <a:ext uri="{FF2B5EF4-FFF2-40B4-BE49-F238E27FC236}">
                    <a16:creationId xmlns:a16="http://schemas.microsoft.com/office/drawing/2014/main" id="{9BA46874-D347-F341-B74E-C744F75A9D15}"/>
                  </a:ext>
                </a:extLst>
              </p:cNvPr>
              <p:cNvCxnSpPr>
                <a:cxnSpLocks/>
              </p:cNvCxnSpPr>
              <p:nvPr/>
            </p:nvCxnSpPr>
            <p:spPr>
              <a:xfrm flipV="1">
                <a:off x="7823200" y="1854199"/>
                <a:ext cx="0" cy="387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8C484E6F-0BD1-AB4E-9EFE-A40AC6ADE2A8}"/>
                  </a:ext>
                </a:extLst>
              </p:cNvPr>
              <p:cNvSpPr txBox="1">
                <a:spLocks/>
              </p:cNvSpPr>
              <p:nvPr/>
            </p:nvSpPr>
            <p:spPr>
              <a:xfrm>
                <a:off x="7757715" y="5469457"/>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Easy Problems</a:t>
                </a:r>
                <a:endParaRPr lang="en-US" sz="1600" i="1" dirty="0"/>
              </a:p>
            </p:txBody>
          </p:sp>
          <p:sp>
            <p:nvSpPr>
              <p:cNvPr id="19" name="Content Placeholder 4">
                <a:extLst>
                  <a:ext uri="{FF2B5EF4-FFF2-40B4-BE49-F238E27FC236}">
                    <a16:creationId xmlns:a16="http://schemas.microsoft.com/office/drawing/2014/main" id="{B188799F-CD2B-4748-AD60-BDD68DE38128}"/>
                  </a:ext>
                </a:extLst>
              </p:cNvPr>
              <p:cNvSpPr txBox="1">
                <a:spLocks/>
              </p:cNvSpPr>
              <p:nvPr/>
            </p:nvSpPr>
            <p:spPr>
              <a:xfrm>
                <a:off x="7823200" y="1761068"/>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Hard Problems</a:t>
                </a:r>
                <a:endParaRPr lang="en-US" sz="1600" i="1" dirty="0"/>
              </a:p>
            </p:txBody>
          </p:sp>
        </p:grpSp>
        <p:sp>
          <p:nvSpPr>
            <p:cNvPr id="5" name="Arc 4">
              <a:extLst>
                <a:ext uri="{FF2B5EF4-FFF2-40B4-BE49-F238E27FC236}">
                  <a16:creationId xmlns:a16="http://schemas.microsoft.com/office/drawing/2014/main" id="{44EC2B34-04B5-F843-91DE-FF6A65B7AE51}"/>
                </a:ext>
              </a:extLst>
            </p:cNvPr>
            <p:cNvSpPr/>
            <p:nvPr/>
          </p:nvSpPr>
          <p:spPr>
            <a:xfrm>
              <a:off x="5791207" y="-4553901"/>
              <a:ext cx="3336261" cy="7263666"/>
            </a:xfrm>
            <a:prstGeom prst="arc">
              <a:avLst>
                <a:gd name="adj1" fmla="val 334075"/>
                <a:gd name="adj2" fmla="val 10164359"/>
              </a:avLst>
            </a:prstGeom>
            <a:solidFill>
              <a:schemeClr val="accent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solidFill>
                    <a:schemeClr val="bg1"/>
                  </a:solidFill>
                </a:rPr>
                <a:t>NP-Hard</a:t>
              </a:r>
            </a:p>
          </p:txBody>
        </p:sp>
      </p:grpSp>
      <p:sp>
        <p:nvSpPr>
          <p:cNvPr id="23" name="Content Placeholder 4">
            <a:extLst>
              <a:ext uri="{FF2B5EF4-FFF2-40B4-BE49-F238E27FC236}">
                <a16:creationId xmlns:a16="http://schemas.microsoft.com/office/drawing/2014/main" id="{A6AB8359-241B-7744-9BEA-5C88AC4D9DD7}"/>
              </a:ext>
            </a:extLst>
          </p:cNvPr>
          <p:cNvSpPr txBox="1">
            <a:spLocks/>
          </p:cNvSpPr>
          <p:nvPr/>
        </p:nvSpPr>
        <p:spPr>
          <a:xfrm>
            <a:off x="2322497" y="1147442"/>
            <a:ext cx="1838778" cy="636521"/>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Goes up to indefinite difficulty.</a:t>
            </a:r>
          </a:p>
        </p:txBody>
      </p:sp>
      <p:cxnSp>
        <p:nvCxnSpPr>
          <p:cNvPr id="24" name="Straight Connector 23">
            <a:extLst>
              <a:ext uri="{FF2B5EF4-FFF2-40B4-BE49-F238E27FC236}">
                <a16:creationId xmlns:a16="http://schemas.microsoft.com/office/drawing/2014/main" id="{2225A669-08BE-344E-89BF-97B3BC6A8ED9}"/>
              </a:ext>
            </a:extLst>
          </p:cNvPr>
          <p:cNvCxnSpPr>
            <a:cxnSpLocks/>
          </p:cNvCxnSpPr>
          <p:nvPr/>
        </p:nvCxnSpPr>
        <p:spPr>
          <a:xfrm flipV="1">
            <a:off x="3938257" y="461728"/>
            <a:ext cx="1702052" cy="6857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4">
            <a:extLst>
              <a:ext uri="{FF2B5EF4-FFF2-40B4-BE49-F238E27FC236}">
                <a16:creationId xmlns:a16="http://schemas.microsoft.com/office/drawing/2014/main" id="{F9CC5AB5-3F62-ED42-9178-2EE8C74294BF}"/>
              </a:ext>
            </a:extLst>
          </p:cNvPr>
          <p:cNvSpPr txBox="1">
            <a:spLocks/>
          </p:cNvSpPr>
          <p:nvPr/>
        </p:nvSpPr>
        <p:spPr>
          <a:xfrm>
            <a:off x="1548143" y="3756104"/>
            <a:ext cx="2613132" cy="130478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Note that NP-Hard and NP intersect here. Problems in this intersection are the hardest problems in NP</a:t>
            </a:r>
          </a:p>
        </p:txBody>
      </p:sp>
      <p:cxnSp>
        <p:nvCxnSpPr>
          <p:cNvPr id="26" name="Straight Connector 25">
            <a:extLst>
              <a:ext uri="{FF2B5EF4-FFF2-40B4-BE49-F238E27FC236}">
                <a16:creationId xmlns:a16="http://schemas.microsoft.com/office/drawing/2014/main" id="{EDA96E10-036D-F441-9C5D-5414C32DF908}"/>
              </a:ext>
            </a:extLst>
          </p:cNvPr>
          <p:cNvCxnSpPr>
            <a:cxnSpLocks/>
          </p:cNvCxnSpPr>
          <p:nvPr/>
        </p:nvCxnSpPr>
        <p:spPr>
          <a:xfrm flipV="1">
            <a:off x="3715239" y="2589227"/>
            <a:ext cx="3065807" cy="116687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350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Introduction!</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525" y="242867"/>
            <a:ext cx="4652864" cy="668415"/>
          </a:xfrm>
        </p:spPr>
        <p:txBody>
          <a:bodyPr/>
          <a:lstStyle/>
          <a:p>
            <a:pPr algn="ctr"/>
            <a:r>
              <a:rPr lang="en-US" dirty="0"/>
              <a:t>NP-Complete</a:t>
            </a:r>
          </a:p>
        </p:txBody>
      </p:sp>
      <p:sp>
        <p:nvSpPr>
          <p:cNvPr id="25" name="Content Placeholder 4">
            <a:extLst>
              <a:ext uri="{FF2B5EF4-FFF2-40B4-BE49-F238E27FC236}">
                <a16:creationId xmlns:a16="http://schemas.microsoft.com/office/drawing/2014/main" id="{F9CC5AB5-3F62-ED42-9178-2EE8C74294BF}"/>
              </a:ext>
            </a:extLst>
          </p:cNvPr>
          <p:cNvSpPr txBox="1">
            <a:spLocks/>
          </p:cNvSpPr>
          <p:nvPr/>
        </p:nvSpPr>
        <p:spPr>
          <a:xfrm>
            <a:off x="1487868" y="1660884"/>
            <a:ext cx="2613132" cy="1304783"/>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This section (purple) is the set of NP-Complete problems. The hardest problems in NP</a:t>
            </a:r>
          </a:p>
        </p:txBody>
      </p:sp>
      <p:cxnSp>
        <p:nvCxnSpPr>
          <p:cNvPr id="26" name="Straight Connector 25">
            <a:extLst>
              <a:ext uri="{FF2B5EF4-FFF2-40B4-BE49-F238E27FC236}">
                <a16:creationId xmlns:a16="http://schemas.microsoft.com/office/drawing/2014/main" id="{EDA96E10-036D-F441-9C5D-5414C32DF908}"/>
              </a:ext>
            </a:extLst>
          </p:cNvPr>
          <p:cNvCxnSpPr>
            <a:cxnSpLocks/>
            <a:endCxn id="7" idx="2"/>
          </p:cNvCxnSpPr>
          <p:nvPr/>
        </p:nvCxnSpPr>
        <p:spPr>
          <a:xfrm>
            <a:off x="3948252" y="2437904"/>
            <a:ext cx="3203986" cy="21159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1434D04-07D6-194D-B81F-9C6112208B1F}"/>
              </a:ext>
            </a:extLst>
          </p:cNvPr>
          <p:cNvGrpSpPr/>
          <p:nvPr/>
        </p:nvGrpSpPr>
        <p:grpSpPr>
          <a:xfrm>
            <a:off x="5791207" y="-4553901"/>
            <a:ext cx="4831624" cy="11113993"/>
            <a:chOff x="5791207" y="-4553901"/>
            <a:chExt cx="4831624" cy="11113993"/>
          </a:xfrm>
        </p:grpSpPr>
        <p:grpSp>
          <p:nvGrpSpPr>
            <p:cNvPr id="6" name="Group 5">
              <a:extLst>
                <a:ext uri="{FF2B5EF4-FFF2-40B4-BE49-F238E27FC236}">
                  <a16:creationId xmlns:a16="http://schemas.microsoft.com/office/drawing/2014/main" id="{D00DF796-924F-A44D-B050-4520087394B0}"/>
                </a:ext>
              </a:extLst>
            </p:cNvPr>
            <p:cNvGrpSpPr/>
            <p:nvPr/>
          </p:nvGrpSpPr>
          <p:grpSpPr>
            <a:xfrm>
              <a:off x="5791207" y="-4553901"/>
              <a:ext cx="4831624" cy="11113993"/>
              <a:chOff x="5791207" y="-4553901"/>
              <a:chExt cx="4831624" cy="11113993"/>
            </a:xfrm>
          </p:grpSpPr>
          <p:grpSp>
            <p:nvGrpSpPr>
              <p:cNvPr id="20" name="Group 19">
                <a:extLst>
                  <a:ext uri="{FF2B5EF4-FFF2-40B4-BE49-F238E27FC236}">
                    <a16:creationId xmlns:a16="http://schemas.microsoft.com/office/drawing/2014/main" id="{81CE101F-D131-5E4B-B329-8B3F728A41A4}"/>
                  </a:ext>
                </a:extLst>
              </p:cNvPr>
              <p:cNvGrpSpPr/>
              <p:nvPr/>
            </p:nvGrpSpPr>
            <p:grpSpPr>
              <a:xfrm>
                <a:off x="5908350" y="2496096"/>
                <a:ext cx="4714481" cy="4063996"/>
                <a:chOff x="4523051" y="1761068"/>
                <a:chExt cx="4714481" cy="4063996"/>
              </a:xfrm>
            </p:grpSpPr>
            <p:grpSp>
              <p:nvGrpSpPr>
                <p:cNvPr id="3" name="Group 2">
                  <a:extLst>
                    <a:ext uri="{FF2B5EF4-FFF2-40B4-BE49-F238E27FC236}">
                      <a16:creationId xmlns:a16="http://schemas.microsoft.com/office/drawing/2014/main" id="{5ECBE22B-00AF-0249-B60F-AB6706A81B95}"/>
                    </a:ext>
                  </a:extLst>
                </p:cNvPr>
                <p:cNvGrpSpPr/>
                <p:nvPr/>
              </p:nvGrpSpPr>
              <p:grpSpPr>
                <a:xfrm>
                  <a:off x="4523051" y="1854199"/>
                  <a:ext cx="3142722" cy="3970865"/>
                  <a:chOff x="4519612" y="1845732"/>
                  <a:chExt cx="3142722" cy="3970865"/>
                </a:xfrm>
              </p:grpSpPr>
              <p:sp>
                <p:nvSpPr>
                  <p:cNvPr id="2" name="Oval 1">
                    <a:extLst>
                      <a:ext uri="{FF2B5EF4-FFF2-40B4-BE49-F238E27FC236}">
                        <a16:creationId xmlns:a16="http://schemas.microsoft.com/office/drawing/2014/main" id="{D4A1DF55-6DAA-0D4D-9919-563E750571CE}"/>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3" name="Oval 12">
                    <a:extLst>
                      <a:ext uri="{FF2B5EF4-FFF2-40B4-BE49-F238E27FC236}">
                        <a16:creationId xmlns:a16="http://schemas.microsoft.com/office/drawing/2014/main" id="{1CB683A8-08D1-204F-AFE5-1767C7DEADD6}"/>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cxnSp>
              <p:nvCxnSpPr>
                <p:cNvPr id="15" name="Straight Arrow Connector 14">
                  <a:extLst>
                    <a:ext uri="{FF2B5EF4-FFF2-40B4-BE49-F238E27FC236}">
                      <a16:creationId xmlns:a16="http://schemas.microsoft.com/office/drawing/2014/main" id="{9BA46874-D347-F341-B74E-C744F75A9D15}"/>
                    </a:ext>
                  </a:extLst>
                </p:cNvPr>
                <p:cNvCxnSpPr>
                  <a:cxnSpLocks/>
                </p:cNvCxnSpPr>
                <p:nvPr/>
              </p:nvCxnSpPr>
              <p:spPr>
                <a:xfrm flipV="1">
                  <a:off x="7823200" y="1854199"/>
                  <a:ext cx="0" cy="387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8C484E6F-0BD1-AB4E-9EFE-A40AC6ADE2A8}"/>
                    </a:ext>
                  </a:extLst>
                </p:cNvPr>
                <p:cNvSpPr txBox="1">
                  <a:spLocks/>
                </p:cNvSpPr>
                <p:nvPr/>
              </p:nvSpPr>
              <p:spPr>
                <a:xfrm>
                  <a:off x="7757715" y="5469457"/>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Easy Problems</a:t>
                  </a:r>
                  <a:endParaRPr lang="en-US" sz="1600" i="1" dirty="0"/>
                </a:p>
              </p:txBody>
            </p:sp>
            <p:sp>
              <p:nvSpPr>
                <p:cNvPr id="19" name="Content Placeholder 4">
                  <a:extLst>
                    <a:ext uri="{FF2B5EF4-FFF2-40B4-BE49-F238E27FC236}">
                      <a16:creationId xmlns:a16="http://schemas.microsoft.com/office/drawing/2014/main" id="{B188799F-CD2B-4748-AD60-BDD68DE38128}"/>
                    </a:ext>
                  </a:extLst>
                </p:cNvPr>
                <p:cNvSpPr txBox="1">
                  <a:spLocks/>
                </p:cNvSpPr>
                <p:nvPr/>
              </p:nvSpPr>
              <p:spPr>
                <a:xfrm>
                  <a:off x="7823200" y="1761068"/>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Hard Problems</a:t>
                  </a:r>
                  <a:endParaRPr lang="en-US" sz="1600" i="1" dirty="0"/>
                </a:p>
              </p:txBody>
            </p:sp>
          </p:grpSp>
          <p:sp>
            <p:nvSpPr>
              <p:cNvPr id="5" name="Arc 4">
                <a:extLst>
                  <a:ext uri="{FF2B5EF4-FFF2-40B4-BE49-F238E27FC236}">
                    <a16:creationId xmlns:a16="http://schemas.microsoft.com/office/drawing/2014/main" id="{44EC2B34-04B5-F843-91DE-FF6A65B7AE51}"/>
                  </a:ext>
                </a:extLst>
              </p:cNvPr>
              <p:cNvSpPr/>
              <p:nvPr/>
            </p:nvSpPr>
            <p:spPr>
              <a:xfrm>
                <a:off x="5791207" y="-4553901"/>
                <a:ext cx="3336261" cy="7263666"/>
              </a:xfrm>
              <a:prstGeom prst="arc">
                <a:avLst>
                  <a:gd name="adj1" fmla="val 334075"/>
                  <a:gd name="adj2" fmla="val 10164359"/>
                </a:avLst>
              </a:prstGeom>
              <a:solidFill>
                <a:schemeClr val="accent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solidFill>
                      <a:schemeClr val="bg1"/>
                    </a:solidFill>
                  </a:rPr>
                  <a:t>NP-Hard</a:t>
                </a:r>
              </a:p>
            </p:txBody>
          </p:sp>
        </p:grpSp>
        <p:sp>
          <p:nvSpPr>
            <p:cNvPr id="7" name="Oval 6">
              <a:extLst>
                <a:ext uri="{FF2B5EF4-FFF2-40B4-BE49-F238E27FC236}">
                  <a16:creationId xmlns:a16="http://schemas.microsoft.com/office/drawing/2014/main" id="{DF78F878-B9AB-894D-BB85-D7E5A5579F67}"/>
                </a:ext>
              </a:extLst>
            </p:cNvPr>
            <p:cNvSpPr/>
            <p:nvPr/>
          </p:nvSpPr>
          <p:spPr>
            <a:xfrm>
              <a:off x="7152238" y="2589227"/>
              <a:ext cx="624689" cy="120538"/>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Content Placeholder 4">
            <a:extLst>
              <a:ext uri="{FF2B5EF4-FFF2-40B4-BE49-F238E27FC236}">
                <a16:creationId xmlns:a16="http://schemas.microsoft.com/office/drawing/2014/main" id="{F52FCBCB-7180-2C4C-9A9D-CE6A6A75DE49}"/>
              </a:ext>
            </a:extLst>
          </p:cNvPr>
          <p:cNvSpPr txBox="1">
            <a:spLocks/>
          </p:cNvSpPr>
          <p:nvPr/>
        </p:nvSpPr>
        <p:spPr>
          <a:xfrm>
            <a:off x="1048233" y="3715269"/>
            <a:ext cx="4651890" cy="1943147"/>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i="1" u="sng" dirty="0">
                <a:solidFill>
                  <a:schemeClr val="bg1"/>
                </a:solidFill>
              </a:rPr>
              <a:t>Definition</a:t>
            </a:r>
            <a:r>
              <a:rPr lang="en-US" sz="2000" i="1" dirty="0">
                <a:solidFill>
                  <a:schemeClr val="bg1"/>
                </a:solidFill>
              </a:rPr>
              <a:t>: A problem is </a:t>
            </a:r>
            <a:r>
              <a:rPr lang="en-US" sz="2000" b="1" i="1" dirty="0">
                <a:solidFill>
                  <a:schemeClr val="bg1"/>
                </a:solidFill>
              </a:rPr>
              <a:t>NP-Complete</a:t>
            </a:r>
            <a:r>
              <a:rPr lang="en-US" sz="2000" i="1" dirty="0">
                <a:solidFill>
                  <a:schemeClr val="bg1"/>
                </a:solidFill>
              </a:rPr>
              <a:t> if and only if the problem:</a:t>
            </a:r>
          </a:p>
          <a:p>
            <a:pPr marL="342900" indent="-342900">
              <a:buFont typeface="Arial" panose="020B0604020202020204" pitchFamily="34" charset="0"/>
              <a:buAutoNum type="arabicPeriod"/>
            </a:pPr>
            <a:r>
              <a:rPr lang="en-US" sz="2000" i="1" dirty="0">
                <a:solidFill>
                  <a:schemeClr val="bg1"/>
                </a:solidFill>
              </a:rPr>
              <a:t>Is in NP</a:t>
            </a:r>
          </a:p>
          <a:p>
            <a:pPr marL="342900" indent="-342900">
              <a:buFont typeface="Arial" panose="020B0604020202020204" pitchFamily="34" charset="0"/>
              <a:buAutoNum type="arabicPeriod"/>
            </a:pPr>
            <a:r>
              <a:rPr lang="en-US" sz="2000" i="1" dirty="0">
                <a:solidFill>
                  <a:schemeClr val="bg1"/>
                </a:solidFill>
              </a:rPr>
              <a:t>Is NP-Hard</a:t>
            </a:r>
          </a:p>
        </p:txBody>
      </p:sp>
    </p:spTree>
    <p:extLst>
      <p:ext uri="{BB962C8B-B14F-4D97-AF65-F5344CB8AC3E}">
        <p14:creationId xmlns:p14="http://schemas.microsoft.com/office/powerpoint/2010/main" val="8277645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525" y="242867"/>
            <a:ext cx="4652864" cy="668415"/>
          </a:xfrm>
        </p:spPr>
        <p:txBody>
          <a:bodyPr/>
          <a:lstStyle/>
          <a:p>
            <a:pPr algn="ctr"/>
            <a:r>
              <a:rPr lang="en-US" dirty="0"/>
              <a:t>NP-Complete</a:t>
            </a:r>
          </a:p>
        </p:txBody>
      </p:sp>
      <p:sp>
        <p:nvSpPr>
          <p:cNvPr id="25" name="Content Placeholder 4">
            <a:extLst>
              <a:ext uri="{FF2B5EF4-FFF2-40B4-BE49-F238E27FC236}">
                <a16:creationId xmlns:a16="http://schemas.microsoft.com/office/drawing/2014/main" id="{F9CC5AB5-3F62-ED42-9178-2EE8C74294BF}"/>
              </a:ext>
            </a:extLst>
          </p:cNvPr>
          <p:cNvSpPr txBox="1">
            <a:spLocks/>
          </p:cNvSpPr>
          <p:nvPr/>
        </p:nvSpPr>
        <p:spPr>
          <a:xfrm>
            <a:off x="1047375" y="1616234"/>
            <a:ext cx="4651890" cy="453076"/>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A different definition of NP-Hard</a:t>
            </a:r>
          </a:p>
        </p:txBody>
      </p:sp>
      <p:grpSp>
        <p:nvGrpSpPr>
          <p:cNvPr id="11" name="Group 10">
            <a:extLst>
              <a:ext uri="{FF2B5EF4-FFF2-40B4-BE49-F238E27FC236}">
                <a16:creationId xmlns:a16="http://schemas.microsoft.com/office/drawing/2014/main" id="{11434D04-07D6-194D-B81F-9C6112208B1F}"/>
              </a:ext>
            </a:extLst>
          </p:cNvPr>
          <p:cNvGrpSpPr/>
          <p:nvPr/>
        </p:nvGrpSpPr>
        <p:grpSpPr>
          <a:xfrm>
            <a:off x="5791207" y="-4553901"/>
            <a:ext cx="4831624" cy="11113993"/>
            <a:chOff x="5791207" y="-4553901"/>
            <a:chExt cx="4831624" cy="11113993"/>
          </a:xfrm>
        </p:grpSpPr>
        <p:grpSp>
          <p:nvGrpSpPr>
            <p:cNvPr id="6" name="Group 5">
              <a:extLst>
                <a:ext uri="{FF2B5EF4-FFF2-40B4-BE49-F238E27FC236}">
                  <a16:creationId xmlns:a16="http://schemas.microsoft.com/office/drawing/2014/main" id="{D00DF796-924F-A44D-B050-4520087394B0}"/>
                </a:ext>
              </a:extLst>
            </p:cNvPr>
            <p:cNvGrpSpPr/>
            <p:nvPr/>
          </p:nvGrpSpPr>
          <p:grpSpPr>
            <a:xfrm>
              <a:off x="5791207" y="-4553901"/>
              <a:ext cx="4831624" cy="11113993"/>
              <a:chOff x="5791207" y="-4553901"/>
              <a:chExt cx="4831624" cy="11113993"/>
            </a:xfrm>
          </p:grpSpPr>
          <p:grpSp>
            <p:nvGrpSpPr>
              <p:cNvPr id="20" name="Group 19">
                <a:extLst>
                  <a:ext uri="{FF2B5EF4-FFF2-40B4-BE49-F238E27FC236}">
                    <a16:creationId xmlns:a16="http://schemas.microsoft.com/office/drawing/2014/main" id="{81CE101F-D131-5E4B-B329-8B3F728A41A4}"/>
                  </a:ext>
                </a:extLst>
              </p:cNvPr>
              <p:cNvGrpSpPr/>
              <p:nvPr/>
            </p:nvGrpSpPr>
            <p:grpSpPr>
              <a:xfrm>
                <a:off x="5908350" y="2496096"/>
                <a:ext cx="4714481" cy="4063996"/>
                <a:chOff x="4523051" y="1761068"/>
                <a:chExt cx="4714481" cy="4063996"/>
              </a:xfrm>
            </p:grpSpPr>
            <p:grpSp>
              <p:nvGrpSpPr>
                <p:cNvPr id="3" name="Group 2">
                  <a:extLst>
                    <a:ext uri="{FF2B5EF4-FFF2-40B4-BE49-F238E27FC236}">
                      <a16:creationId xmlns:a16="http://schemas.microsoft.com/office/drawing/2014/main" id="{5ECBE22B-00AF-0249-B60F-AB6706A81B95}"/>
                    </a:ext>
                  </a:extLst>
                </p:cNvPr>
                <p:cNvGrpSpPr/>
                <p:nvPr/>
              </p:nvGrpSpPr>
              <p:grpSpPr>
                <a:xfrm>
                  <a:off x="4523051" y="1854199"/>
                  <a:ext cx="3142722" cy="3970865"/>
                  <a:chOff x="4519612" y="1845732"/>
                  <a:chExt cx="3142722" cy="3970865"/>
                </a:xfrm>
              </p:grpSpPr>
              <p:sp>
                <p:nvSpPr>
                  <p:cNvPr id="2" name="Oval 1">
                    <a:extLst>
                      <a:ext uri="{FF2B5EF4-FFF2-40B4-BE49-F238E27FC236}">
                        <a16:creationId xmlns:a16="http://schemas.microsoft.com/office/drawing/2014/main" id="{D4A1DF55-6DAA-0D4D-9919-563E750571CE}"/>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3" name="Oval 12">
                    <a:extLst>
                      <a:ext uri="{FF2B5EF4-FFF2-40B4-BE49-F238E27FC236}">
                        <a16:creationId xmlns:a16="http://schemas.microsoft.com/office/drawing/2014/main" id="{1CB683A8-08D1-204F-AFE5-1767C7DEADD6}"/>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cxnSp>
              <p:nvCxnSpPr>
                <p:cNvPr id="15" name="Straight Arrow Connector 14">
                  <a:extLst>
                    <a:ext uri="{FF2B5EF4-FFF2-40B4-BE49-F238E27FC236}">
                      <a16:creationId xmlns:a16="http://schemas.microsoft.com/office/drawing/2014/main" id="{9BA46874-D347-F341-B74E-C744F75A9D15}"/>
                    </a:ext>
                  </a:extLst>
                </p:cNvPr>
                <p:cNvCxnSpPr>
                  <a:cxnSpLocks/>
                </p:cNvCxnSpPr>
                <p:nvPr/>
              </p:nvCxnSpPr>
              <p:spPr>
                <a:xfrm flipV="1">
                  <a:off x="7823200" y="1854199"/>
                  <a:ext cx="0" cy="387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8C484E6F-0BD1-AB4E-9EFE-A40AC6ADE2A8}"/>
                    </a:ext>
                  </a:extLst>
                </p:cNvPr>
                <p:cNvSpPr txBox="1">
                  <a:spLocks/>
                </p:cNvSpPr>
                <p:nvPr/>
              </p:nvSpPr>
              <p:spPr>
                <a:xfrm>
                  <a:off x="7757715" y="5469457"/>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Easy Problems</a:t>
                  </a:r>
                  <a:endParaRPr lang="en-US" sz="1600" i="1" dirty="0"/>
                </a:p>
              </p:txBody>
            </p:sp>
            <p:sp>
              <p:nvSpPr>
                <p:cNvPr id="19" name="Content Placeholder 4">
                  <a:extLst>
                    <a:ext uri="{FF2B5EF4-FFF2-40B4-BE49-F238E27FC236}">
                      <a16:creationId xmlns:a16="http://schemas.microsoft.com/office/drawing/2014/main" id="{B188799F-CD2B-4748-AD60-BDD68DE38128}"/>
                    </a:ext>
                  </a:extLst>
                </p:cNvPr>
                <p:cNvSpPr txBox="1">
                  <a:spLocks/>
                </p:cNvSpPr>
                <p:nvPr/>
              </p:nvSpPr>
              <p:spPr>
                <a:xfrm>
                  <a:off x="7823200" y="1761068"/>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Hard Problems</a:t>
                  </a:r>
                  <a:endParaRPr lang="en-US" sz="1600" i="1" dirty="0"/>
                </a:p>
              </p:txBody>
            </p:sp>
          </p:grpSp>
          <p:sp>
            <p:nvSpPr>
              <p:cNvPr id="5" name="Arc 4">
                <a:extLst>
                  <a:ext uri="{FF2B5EF4-FFF2-40B4-BE49-F238E27FC236}">
                    <a16:creationId xmlns:a16="http://schemas.microsoft.com/office/drawing/2014/main" id="{44EC2B34-04B5-F843-91DE-FF6A65B7AE51}"/>
                  </a:ext>
                </a:extLst>
              </p:cNvPr>
              <p:cNvSpPr/>
              <p:nvPr/>
            </p:nvSpPr>
            <p:spPr>
              <a:xfrm>
                <a:off x="5791207" y="-4553901"/>
                <a:ext cx="3336261" cy="7263666"/>
              </a:xfrm>
              <a:prstGeom prst="arc">
                <a:avLst>
                  <a:gd name="adj1" fmla="val 334075"/>
                  <a:gd name="adj2" fmla="val 10164359"/>
                </a:avLst>
              </a:prstGeom>
              <a:solidFill>
                <a:schemeClr val="accent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solidFill>
                      <a:schemeClr val="bg1"/>
                    </a:solidFill>
                  </a:rPr>
                  <a:t>NP-Hard</a:t>
                </a:r>
              </a:p>
            </p:txBody>
          </p:sp>
        </p:grpSp>
        <p:sp>
          <p:nvSpPr>
            <p:cNvPr id="7" name="Oval 6">
              <a:extLst>
                <a:ext uri="{FF2B5EF4-FFF2-40B4-BE49-F238E27FC236}">
                  <a16:creationId xmlns:a16="http://schemas.microsoft.com/office/drawing/2014/main" id="{DF78F878-B9AB-894D-BB85-D7E5A5579F67}"/>
                </a:ext>
              </a:extLst>
            </p:cNvPr>
            <p:cNvSpPr/>
            <p:nvPr/>
          </p:nvSpPr>
          <p:spPr>
            <a:xfrm>
              <a:off x="7152238" y="2589227"/>
              <a:ext cx="624689" cy="120538"/>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Content Placeholder 4">
                <a:extLst>
                  <a:ext uri="{FF2B5EF4-FFF2-40B4-BE49-F238E27FC236}">
                    <a16:creationId xmlns:a16="http://schemas.microsoft.com/office/drawing/2014/main" id="{F52FCBCB-7180-2C4C-9A9D-CE6A6A75DE49}"/>
                  </a:ext>
                </a:extLst>
              </p:cNvPr>
              <p:cNvSpPr txBox="1">
                <a:spLocks/>
              </p:cNvSpPr>
              <p:nvPr/>
            </p:nvSpPr>
            <p:spPr>
              <a:xfrm>
                <a:off x="1047375" y="1999830"/>
                <a:ext cx="4651890" cy="851874"/>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b="1" i="1" u="sng" dirty="0">
                    <a:solidFill>
                      <a:schemeClr val="bg1"/>
                    </a:solidFill>
                  </a:rPr>
                  <a:t>Definition</a:t>
                </a:r>
                <a:r>
                  <a:rPr lang="en-US" sz="2000" i="1" dirty="0">
                    <a:solidFill>
                      <a:schemeClr val="bg1"/>
                    </a:solidFill>
                  </a:rPr>
                  <a:t>: A problem A is </a:t>
                </a:r>
                <a:r>
                  <a:rPr lang="en-US" sz="2000" b="1" i="1" dirty="0">
                    <a:solidFill>
                      <a:schemeClr val="bg1"/>
                    </a:solidFill>
                  </a:rPr>
                  <a:t>NP-Hard</a:t>
                </a:r>
                <a:r>
                  <a:rPr lang="en-US" sz="2000" i="1" dirty="0">
                    <a:solidFill>
                      <a:schemeClr val="bg1"/>
                    </a:solidFill>
                  </a:rPr>
                  <a:t> if and only if </a:t>
                </a:r>
                <a14:m>
                  <m:oMath xmlns:m="http://schemas.openxmlformats.org/officeDocument/2006/math">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𝑁𝑃</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𝐵</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m:t>
                        </m:r>
                      </m:e>
                      <m:sub>
                        <m:r>
                          <a:rPr lang="en-US" sz="2000" b="0" i="1" smtClean="0">
                            <a:solidFill>
                              <a:schemeClr val="bg1"/>
                            </a:solidFill>
                            <a:latin typeface="Cambria Math" panose="02040503050406030204" pitchFamily="18" charset="0"/>
                          </a:rPr>
                          <m:t>𝑝</m:t>
                        </m:r>
                      </m:sub>
                    </m:sSub>
                    <m:r>
                      <a:rPr lang="en-US" sz="2000" b="0" i="1" smtClean="0">
                        <a:solidFill>
                          <a:schemeClr val="bg1"/>
                        </a:solidFill>
                        <a:latin typeface="Cambria Math" panose="02040503050406030204" pitchFamily="18" charset="0"/>
                      </a:rPr>
                      <m:t>𝐴</m:t>
                    </m:r>
                  </m:oMath>
                </a14:m>
                <a:endParaRPr lang="en-US" sz="2000" i="1" dirty="0">
                  <a:solidFill>
                    <a:schemeClr val="bg1"/>
                  </a:solidFill>
                </a:endParaRPr>
              </a:p>
            </p:txBody>
          </p:sp>
        </mc:Choice>
        <mc:Fallback xmlns="">
          <p:sp>
            <p:nvSpPr>
              <p:cNvPr id="21" name="Content Placeholder 4">
                <a:extLst>
                  <a:ext uri="{FF2B5EF4-FFF2-40B4-BE49-F238E27FC236}">
                    <a16:creationId xmlns:a16="http://schemas.microsoft.com/office/drawing/2014/main" id="{F52FCBCB-7180-2C4C-9A9D-CE6A6A75DE49}"/>
                  </a:ext>
                </a:extLst>
              </p:cNvPr>
              <p:cNvSpPr txBox="1">
                <a:spLocks noRot="1" noChangeAspect="1" noMove="1" noResize="1" noEditPoints="1" noAdjustHandles="1" noChangeArrowheads="1" noChangeShapeType="1" noTextEdit="1"/>
              </p:cNvSpPr>
              <p:nvPr/>
            </p:nvSpPr>
            <p:spPr>
              <a:xfrm>
                <a:off x="1047375" y="1999830"/>
                <a:ext cx="4651890" cy="851874"/>
              </a:xfrm>
              <a:prstGeom prst="rect">
                <a:avLst/>
              </a:prstGeom>
              <a:blipFill>
                <a:blip r:embed="rId2"/>
                <a:stretch>
                  <a:fillRect l="-1084" b="-5714"/>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4">
                <a:extLst>
                  <a:ext uri="{FF2B5EF4-FFF2-40B4-BE49-F238E27FC236}">
                    <a16:creationId xmlns:a16="http://schemas.microsoft.com/office/drawing/2014/main" id="{002365C9-43F9-C746-B90C-0DE6E5BFE4B0}"/>
                  </a:ext>
                </a:extLst>
              </p:cNvPr>
              <p:cNvSpPr txBox="1">
                <a:spLocks/>
              </p:cNvSpPr>
              <p:nvPr/>
            </p:nvSpPr>
            <p:spPr>
              <a:xfrm>
                <a:off x="1197138" y="4002590"/>
                <a:ext cx="3296881" cy="1338955"/>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600" b="0" i="1" smtClean="0">
                        <a:latin typeface="Cambria Math" panose="02040503050406030204" pitchFamily="18" charset="0"/>
                      </a:rPr>
                      <m:t>𝐵</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m:t>
                        </m:r>
                      </m:e>
                      <m:sub>
                        <m:r>
                          <a:rPr lang="en-US" sz="1600" b="0" i="1" smtClean="0">
                            <a:latin typeface="Cambria Math" panose="02040503050406030204" pitchFamily="18" charset="0"/>
                          </a:rPr>
                          <m:t>𝑝</m:t>
                        </m:r>
                      </m:sub>
                    </m:sSub>
                    <m:r>
                      <a:rPr lang="en-US" sz="1600" b="0" i="1" smtClean="0">
                        <a:latin typeface="Cambria Math" panose="02040503050406030204" pitchFamily="18" charset="0"/>
                      </a:rPr>
                      <m:t>𝐴</m:t>
                    </m:r>
                  </m:oMath>
                </a14:m>
                <a:r>
                  <a:rPr lang="en-US" sz="1600" i="1" dirty="0"/>
                  <a:t> means that problem A is harder than problem B, shown through a </a:t>
                </a:r>
                <a:r>
                  <a:rPr lang="en-US" sz="1600" b="1" i="1" u="sng" dirty="0"/>
                  <a:t>reduction</a:t>
                </a:r>
                <a:r>
                  <a:rPr lang="en-US" sz="1600" i="1" dirty="0"/>
                  <a:t>, which we will see in a moment.</a:t>
                </a:r>
              </a:p>
            </p:txBody>
          </p:sp>
        </mc:Choice>
        <mc:Fallback xmlns="">
          <p:sp>
            <p:nvSpPr>
              <p:cNvPr id="17" name="Content Placeholder 4">
                <a:extLst>
                  <a:ext uri="{FF2B5EF4-FFF2-40B4-BE49-F238E27FC236}">
                    <a16:creationId xmlns:a16="http://schemas.microsoft.com/office/drawing/2014/main" id="{002365C9-43F9-C746-B90C-0DE6E5BFE4B0}"/>
                  </a:ext>
                </a:extLst>
              </p:cNvPr>
              <p:cNvSpPr txBox="1">
                <a:spLocks noRot="1" noChangeAspect="1" noMove="1" noResize="1" noEditPoints="1" noAdjustHandles="1" noChangeArrowheads="1" noChangeShapeType="1" noTextEdit="1"/>
              </p:cNvSpPr>
              <p:nvPr/>
            </p:nvSpPr>
            <p:spPr>
              <a:xfrm>
                <a:off x="1197138" y="4002590"/>
                <a:ext cx="3296881" cy="1338955"/>
              </a:xfrm>
              <a:prstGeom prst="rect">
                <a:avLst/>
              </a:prstGeom>
              <a:blipFill>
                <a:blip r:embed="rId3"/>
                <a:stretch>
                  <a:fillRect l="-766"/>
                </a:stretch>
              </a:blipFill>
              <a:ln>
                <a:noFill/>
              </a:ln>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0757FA3D-9EC4-A748-9BAF-9415D236B50D}"/>
              </a:ext>
            </a:extLst>
          </p:cNvPr>
          <p:cNvCxnSpPr>
            <a:cxnSpLocks/>
          </p:cNvCxnSpPr>
          <p:nvPr/>
        </p:nvCxnSpPr>
        <p:spPr>
          <a:xfrm flipV="1">
            <a:off x="2845578" y="2996697"/>
            <a:ext cx="830129" cy="107988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40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on Reductions:</a:t>
            </a:r>
            <a:br>
              <a:rPr lang="en-US" dirty="0"/>
            </a:br>
            <a:r>
              <a:rPr lang="en-US" dirty="0"/>
              <a:t>Mapping Reductions</a:t>
            </a:r>
          </a:p>
        </p:txBody>
      </p:sp>
    </p:spTree>
    <p:extLst>
      <p:ext uri="{BB962C8B-B14F-4D97-AF65-F5344CB8AC3E}">
        <p14:creationId xmlns:p14="http://schemas.microsoft.com/office/powerpoint/2010/main" val="29564974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What we have already seen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97647"/>
            <a:ext cx="9905999" cy="1089328"/>
          </a:xfrm>
          <a:solidFill>
            <a:schemeClr val="tx1">
              <a:lumMod val="95000"/>
            </a:schemeClr>
          </a:solidFill>
        </p:spPr>
        <p:txBody>
          <a:bodyPr/>
          <a:lstStyle/>
          <a:p>
            <a:pPr marL="0" indent="0" algn="ctr">
              <a:buNone/>
            </a:pPr>
            <a:r>
              <a:rPr lang="en-US" b="1" i="1" u="sng" dirty="0">
                <a:solidFill>
                  <a:schemeClr val="bg1"/>
                </a:solidFill>
              </a:rPr>
              <a:t>Reduction</a:t>
            </a:r>
            <a:r>
              <a:rPr lang="en-US" dirty="0">
                <a:solidFill>
                  <a:schemeClr val="bg1"/>
                </a:solidFill>
              </a:rPr>
              <a:t>: A reduction exists between problems </a:t>
            </a:r>
            <a:r>
              <a:rPr lang="en-US" b="1" i="1" dirty="0">
                <a:solidFill>
                  <a:schemeClr val="bg1"/>
                </a:solidFill>
              </a:rPr>
              <a:t>A</a:t>
            </a:r>
            <a:r>
              <a:rPr lang="en-US" dirty="0">
                <a:solidFill>
                  <a:schemeClr val="bg1"/>
                </a:solidFill>
              </a:rPr>
              <a:t> and </a:t>
            </a:r>
            <a:r>
              <a:rPr lang="en-US" b="1" i="1" dirty="0">
                <a:solidFill>
                  <a:schemeClr val="bg1"/>
                </a:solidFill>
              </a:rPr>
              <a:t>B</a:t>
            </a:r>
            <a:r>
              <a:rPr lang="en-US" dirty="0">
                <a:solidFill>
                  <a:schemeClr val="bg1"/>
                </a:solidFill>
              </a:rPr>
              <a:t> if a solution to </a:t>
            </a:r>
            <a:r>
              <a:rPr lang="en-US" b="1" i="1" dirty="0">
                <a:solidFill>
                  <a:schemeClr val="bg1"/>
                </a:solidFill>
              </a:rPr>
              <a:t>B</a:t>
            </a:r>
            <a:r>
              <a:rPr lang="en-US" dirty="0">
                <a:solidFill>
                  <a:schemeClr val="bg1"/>
                </a:solidFill>
              </a:rPr>
              <a:t> can be used to develop a solution for </a:t>
            </a:r>
            <a:r>
              <a:rPr lang="en-US" b="1" i="1" dirty="0">
                <a:solidFill>
                  <a:schemeClr val="bg1"/>
                </a:solidFill>
              </a:rPr>
              <a:t>A</a:t>
            </a:r>
            <a:r>
              <a:rPr lang="en-US" dirty="0">
                <a:solidFill>
                  <a:schemeClr val="bg1"/>
                </a:solidFill>
              </a:rPr>
              <a:t>.</a:t>
            </a:r>
          </a:p>
        </p:txBody>
      </p:sp>
      <p:sp>
        <p:nvSpPr>
          <p:cNvPr id="5" name="Content Placeholder 2">
            <a:extLst>
              <a:ext uri="{FF2B5EF4-FFF2-40B4-BE49-F238E27FC236}">
                <a16:creationId xmlns:a16="http://schemas.microsoft.com/office/drawing/2014/main" id="{C14889EB-EF30-2147-B73E-154EFBCBA4CA}"/>
              </a:ext>
            </a:extLst>
          </p:cNvPr>
          <p:cNvSpPr txBox="1">
            <a:spLocks/>
          </p:cNvSpPr>
          <p:nvPr/>
        </p:nvSpPr>
        <p:spPr>
          <a:xfrm>
            <a:off x="2248316" y="2276208"/>
            <a:ext cx="3422567" cy="487850"/>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lumMod val="95000"/>
                  </a:schemeClr>
                </a:solidFill>
              </a:rPr>
              <a:t>Problem </a:t>
            </a:r>
            <a:r>
              <a:rPr lang="en-US" b="1" i="1" dirty="0">
                <a:solidFill>
                  <a:schemeClr val="tx1">
                    <a:lumMod val="95000"/>
                  </a:schemeClr>
                </a:solidFill>
              </a:rPr>
              <a:t>A</a:t>
            </a:r>
          </a:p>
        </p:txBody>
      </p:sp>
      <p:sp>
        <p:nvSpPr>
          <p:cNvPr id="7" name="Content Placeholder 2">
            <a:extLst>
              <a:ext uri="{FF2B5EF4-FFF2-40B4-BE49-F238E27FC236}">
                <a16:creationId xmlns:a16="http://schemas.microsoft.com/office/drawing/2014/main" id="{BAF2A420-8040-0345-9243-05F400115AE0}"/>
              </a:ext>
            </a:extLst>
          </p:cNvPr>
          <p:cNvSpPr txBox="1">
            <a:spLocks/>
          </p:cNvSpPr>
          <p:nvPr/>
        </p:nvSpPr>
        <p:spPr>
          <a:xfrm>
            <a:off x="2248316" y="2706066"/>
            <a:ext cx="3422567" cy="279368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chemeClr val="tx1">
                  <a:lumMod val="95000"/>
                </a:schemeClr>
              </a:solidFill>
            </a:endParaRPr>
          </a:p>
        </p:txBody>
      </p:sp>
      <p:sp>
        <p:nvSpPr>
          <p:cNvPr id="8" name="Content Placeholder 2">
            <a:extLst>
              <a:ext uri="{FF2B5EF4-FFF2-40B4-BE49-F238E27FC236}">
                <a16:creationId xmlns:a16="http://schemas.microsoft.com/office/drawing/2014/main" id="{D8ED63A6-57CF-2748-B5CC-98712E6FDFDB}"/>
              </a:ext>
            </a:extLst>
          </p:cNvPr>
          <p:cNvSpPr txBox="1">
            <a:spLocks/>
          </p:cNvSpPr>
          <p:nvPr/>
        </p:nvSpPr>
        <p:spPr>
          <a:xfrm>
            <a:off x="2416759" y="2866487"/>
            <a:ext cx="3069640" cy="512264"/>
          </a:xfrm>
          <a:prstGeom prst="rect">
            <a:avLst/>
          </a:prstGeom>
          <a:solidFill>
            <a:schemeClr val="accent1"/>
          </a:solid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Solve problem B</a:t>
            </a:r>
          </a:p>
        </p:txBody>
      </p:sp>
      <p:sp>
        <p:nvSpPr>
          <p:cNvPr id="9" name="Content Placeholder 2">
            <a:extLst>
              <a:ext uri="{FF2B5EF4-FFF2-40B4-BE49-F238E27FC236}">
                <a16:creationId xmlns:a16="http://schemas.microsoft.com/office/drawing/2014/main" id="{B6822740-1797-444A-9543-A770D02028A2}"/>
              </a:ext>
            </a:extLst>
          </p:cNvPr>
          <p:cNvSpPr txBox="1">
            <a:spLocks/>
          </p:cNvSpPr>
          <p:nvPr/>
        </p:nvSpPr>
        <p:spPr>
          <a:xfrm>
            <a:off x="2416759" y="3489201"/>
            <a:ext cx="3069640" cy="512264"/>
          </a:xfrm>
          <a:prstGeom prst="rect">
            <a:avLst/>
          </a:prstGeom>
          <a:solidFill>
            <a:schemeClr val="tx1">
              <a:lumMod val="95000"/>
            </a:schemeClr>
          </a:solid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Do easy work</a:t>
            </a:r>
          </a:p>
        </p:txBody>
      </p:sp>
      <p:sp>
        <p:nvSpPr>
          <p:cNvPr id="10" name="Content Placeholder 2">
            <a:extLst>
              <a:ext uri="{FF2B5EF4-FFF2-40B4-BE49-F238E27FC236}">
                <a16:creationId xmlns:a16="http://schemas.microsoft.com/office/drawing/2014/main" id="{E582851D-81F1-3B4A-BD49-BCE334138F19}"/>
              </a:ext>
            </a:extLst>
          </p:cNvPr>
          <p:cNvSpPr txBox="1">
            <a:spLocks/>
          </p:cNvSpPr>
          <p:nvPr/>
        </p:nvSpPr>
        <p:spPr>
          <a:xfrm>
            <a:off x="2416759" y="4136900"/>
            <a:ext cx="3069640" cy="512264"/>
          </a:xfrm>
          <a:prstGeom prst="rect">
            <a:avLst/>
          </a:prstGeom>
          <a:solidFill>
            <a:schemeClr val="tx1">
              <a:lumMod val="95000"/>
            </a:schemeClr>
          </a:solid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Do more easy work</a:t>
            </a:r>
          </a:p>
        </p:txBody>
      </p:sp>
      <p:sp>
        <p:nvSpPr>
          <p:cNvPr id="11" name="Content Placeholder 2">
            <a:extLst>
              <a:ext uri="{FF2B5EF4-FFF2-40B4-BE49-F238E27FC236}">
                <a16:creationId xmlns:a16="http://schemas.microsoft.com/office/drawing/2014/main" id="{5746BE0E-7AF6-384F-B630-60A05BF791D7}"/>
              </a:ext>
            </a:extLst>
          </p:cNvPr>
          <p:cNvSpPr txBox="1">
            <a:spLocks/>
          </p:cNvSpPr>
          <p:nvPr/>
        </p:nvSpPr>
        <p:spPr>
          <a:xfrm>
            <a:off x="2424779" y="4784599"/>
            <a:ext cx="3069640" cy="512264"/>
          </a:xfrm>
          <a:prstGeom prst="rect">
            <a:avLst/>
          </a:prstGeom>
          <a:solidFill>
            <a:schemeClr val="tx1">
              <a:lumMod val="95000"/>
            </a:schemeClr>
          </a:solid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a:t>
            </a:r>
          </a:p>
        </p:txBody>
      </p:sp>
      <p:sp>
        <p:nvSpPr>
          <p:cNvPr id="12" name="Content Placeholder 2">
            <a:extLst>
              <a:ext uri="{FF2B5EF4-FFF2-40B4-BE49-F238E27FC236}">
                <a16:creationId xmlns:a16="http://schemas.microsoft.com/office/drawing/2014/main" id="{4C4CBEC9-814C-8C49-986A-DF5F1C8532A1}"/>
              </a:ext>
            </a:extLst>
          </p:cNvPr>
          <p:cNvSpPr txBox="1">
            <a:spLocks/>
          </p:cNvSpPr>
          <p:nvPr/>
        </p:nvSpPr>
        <p:spPr>
          <a:xfrm>
            <a:off x="7207752" y="3273501"/>
            <a:ext cx="3123364" cy="487850"/>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tx1">
                    <a:lumMod val="95000"/>
                  </a:schemeClr>
                </a:solidFill>
              </a:rPr>
              <a:t>Problem </a:t>
            </a:r>
            <a:r>
              <a:rPr lang="en-US" b="1" i="1" dirty="0">
                <a:solidFill>
                  <a:schemeClr val="tx1">
                    <a:lumMod val="95000"/>
                  </a:schemeClr>
                </a:solidFill>
              </a:rPr>
              <a:t>B</a:t>
            </a:r>
          </a:p>
        </p:txBody>
      </p:sp>
      <p:sp>
        <p:nvSpPr>
          <p:cNvPr id="14" name="Content Placeholder 2">
            <a:extLst>
              <a:ext uri="{FF2B5EF4-FFF2-40B4-BE49-F238E27FC236}">
                <a16:creationId xmlns:a16="http://schemas.microsoft.com/office/drawing/2014/main" id="{22DF8AE6-EC2C-E644-AA73-9F6A7AC2B113}"/>
              </a:ext>
            </a:extLst>
          </p:cNvPr>
          <p:cNvSpPr txBox="1">
            <a:spLocks/>
          </p:cNvSpPr>
          <p:nvPr/>
        </p:nvSpPr>
        <p:spPr>
          <a:xfrm>
            <a:off x="7253455" y="3745333"/>
            <a:ext cx="3069640" cy="512264"/>
          </a:xfrm>
          <a:prstGeom prst="rect">
            <a:avLst/>
          </a:prstGeom>
          <a:solidFill>
            <a:schemeClr val="accent1"/>
          </a:solid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Solve problem B</a:t>
            </a:r>
          </a:p>
        </p:txBody>
      </p:sp>
      <p:sp>
        <p:nvSpPr>
          <p:cNvPr id="18" name="Right Arrow 17">
            <a:extLst>
              <a:ext uri="{FF2B5EF4-FFF2-40B4-BE49-F238E27FC236}">
                <a16:creationId xmlns:a16="http://schemas.microsoft.com/office/drawing/2014/main" id="{CE71C290-A4EB-B348-B14E-9071BDA78B93}"/>
              </a:ext>
            </a:extLst>
          </p:cNvPr>
          <p:cNvSpPr/>
          <p:nvPr/>
        </p:nvSpPr>
        <p:spPr>
          <a:xfrm>
            <a:off x="5839326" y="3931662"/>
            <a:ext cx="1106906" cy="2309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5A1F5251-11D8-9B44-B6F0-EE471C79653C}"/>
              </a:ext>
            </a:extLst>
          </p:cNvPr>
          <p:cNvSpPr txBox="1">
            <a:spLocks/>
          </p:cNvSpPr>
          <p:nvPr/>
        </p:nvSpPr>
        <p:spPr>
          <a:xfrm>
            <a:off x="5807239" y="3672459"/>
            <a:ext cx="1114930" cy="353069"/>
          </a:xfrm>
          <a:prstGeom prst="rect">
            <a:avLst/>
          </a:prstGeom>
          <a:no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Reduces to</a:t>
            </a:r>
            <a:endParaRPr lang="en-US" dirty="0">
              <a:solidFill>
                <a:schemeClr val="tx1">
                  <a:lumMod val="95000"/>
                </a:schemeClr>
              </a:solidFill>
            </a:endParaRPr>
          </a:p>
        </p:txBody>
      </p:sp>
      <p:sp>
        <p:nvSpPr>
          <p:cNvPr id="15" name="Content Placeholder 4">
            <a:extLst>
              <a:ext uri="{FF2B5EF4-FFF2-40B4-BE49-F238E27FC236}">
                <a16:creationId xmlns:a16="http://schemas.microsoft.com/office/drawing/2014/main" id="{00A66E6B-05AE-DF47-AD72-921EEBE6834C}"/>
              </a:ext>
            </a:extLst>
          </p:cNvPr>
          <p:cNvSpPr txBox="1">
            <a:spLocks/>
          </p:cNvSpPr>
          <p:nvPr/>
        </p:nvSpPr>
        <p:spPr>
          <a:xfrm>
            <a:off x="7750530" y="5499747"/>
            <a:ext cx="3296881" cy="1078130"/>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kind of reduction involves the decidability of Problems A and B. If B is decidable then A is decidable!</a:t>
            </a:r>
          </a:p>
        </p:txBody>
      </p:sp>
      <p:cxnSp>
        <p:nvCxnSpPr>
          <p:cNvPr id="16" name="Straight Connector 15">
            <a:extLst>
              <a:ext uri="{FF2B5EF4-FFF2-40B4-BE49-F238E27FC236}">
                <a16:creationId xmlns:a16="http://schemas.microsoft.com/office/drawing/2014/main" id="{BBBAD594-8A20-A34D-A7A0-28F0F9161B40}"/>
              </a:ext>
            </a:extLst>
          </p:cNvPr>
          <p:cNvCxnSpPr>
            <a:cxnSpLocks/>
          </p:cNvCxnSpPr>
          <p:nvPr/>
        </p:nvCxnSpPr>
        <p:spPr>
          <a:xfrm flipV="1">
            <a:off x="8229600" y="4481465"/>
            <a:ext cx="253498" cy="101828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949D9AE-DC76-A049-B9F7-EA804B1777E6}"/>
              </a:ext>
            </a:extLst>
          </p:cNvPr>
          <p:cNvCxnSpPr>
            <a:cxnSpLocks/>
          </p:cNvCxnSpPr>
          <p:nvPr/>
        </p:nvCxnSpPr>
        <p:spPr>
          <a:xfrm flipH="1" flipV="1">
            <a:off x="5839326" y="5003501"/>
            <a:ext cx="2308793" cy="4962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3070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9734"/>
            <a:ext cx="9905998" cy="722453"/>
          </a:xfrm>
        </p:spPr>
        <p:txBody>
          <a:bodyPr/>
          <a:lstStyle/>
          <a:p>
            <a:pPr algn="ctr"/>
            <a:r>
              <a:rPr lang="en-US" dirty="0"/>
              <a:t>Mapping Reduction</a:t>
            </a:r>
            <a:endParaRPr lang="en-US" dirty="0">
              <a:solidFill>
                <a:srgbClr val="FFA7FF"/>
              </a:solidFill>
            </a:endParaRPr>
          </a:p>
        </p:txBody>
      </p:sp>
      <mc:AlternateContent xmlns:mc="http://schemas.openxmlformats.org/markup-compatibility/2006" xmlns:a14="http://schemas.microsoft.com/office/drawing/2010/main">
        <mc:Choice Requires="a14">
          <p:sp>
            <p:nvSpPr>
              <p:cNvPr id="3" name="TextBox 2"/>
              <p:cNvSpPr txBox="1"/>
              <p:nvPr/>
            </p:nvSpPr>
            <p:spPr>
              <a:xfrm>
                <a:off x="232775" y="2051517"/>
                <a:ext cx="1938100" cy="1200329"/>
              </a:xfrm>
              <a:prstGeom prst="rect">
                <a:avLst/>
              </a:prstGeom>
              <a:noFill/>
            </p:spPr>
            <p:txBody>
              <a:bodyPr wrap="square" rtlCol="0">
                <a:spAutoFit/>
              </a:bodyPr>
              <a:lstStyle/>
              <a:p>
                <a:pPr algn="ctr"/>
                <a:r>
                  <a:rPr lang="en-US" i="1" dirty="0"/>
                  <a:t>One way (green route) to solve A is to use the decider in </a:t>
                </a:r>
                <a14:m>
                  <m:oMath xmlns:m="http://schemas.openxmlformats.org/officeDocument/2006/math">
                    <m:r>
                      <a:rPr lang="en-US" b="0" i="1" smtClean="0">
                        <a:latin typeface="Cambria Math" panose="02040503050406030204" pitchFamily="18" charset="0"/>
                      </a:rPr>
                      <m:t>𝛩</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i="1" dirty="0"/>
                  <a:t> time</a:t>
                </a:r>
              </a:p>
            </p:txBody>
          </p:sp>
        </mc:Choice>
        <mc:Fallback xmlns="">
          <p:sp>
            <p:nvSpPr>
              <p:cNvPr id="3" name="TextBox 2"/>
              <p:cNvSpPr txBox="1">
                <a:spLocks noRot="1" noChangeAspect="1" noMove="1" noResize="1" noEditPoints="1" noAdjustHandles="1" noChangeArrowheads="1" noChangeShapeType="1" noTextEdit="1"/>
              </p:cNvSpPr>
              <p:nvPr/>
            </p:nvSpPr>
            <p:spPr>
              <a:xfrm>
                <a:off x="232775" y="2051517"/>
                <a:ext cx="1938100" cy="1200329"/>
              </a:xfrm>
              <a:prstGeom prst="rect">
                <a:avLst/>
              </a:prstGeom>
              <a:blipFill>
                <a:blip r:embed="rId2"/>
                <a:stretch>
                  <a:fillRect t="-2105" r="-3247" b="-73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4">
                <a:extLst>
                  <a:ext uri="{FF2B5EF4-FFF2-40B4-BE49-F238E27FC236}">
                    <a16:creationId xmlns:a16="http://schemas.microsoft.com/office/drawing/2014/main" id="{02970F1D-2A69-F14E-B770-DAA838C60DA9}"/>
                  </a:ext>
                </a:extLst>
              </p:cNvPr>
              <p:cNvSpPr txBox="1">
                <a:spLocks/>
              </p:cNvSpPr>
              <p:nvPr/>
            </p:nvSpPr>
            <p:spPr>
              <a:xfrm>
                <a:off x="1043562" y="936952"/>
                <a:ext cx="10345697" cy="545472"/>
              </a:xfrm>
              <a:prstGeom prst="rect">
                <a:avLst/>
              </a:prstGeom>
              <a:solidFill>
                <a:schemeClr val="tx1">
                  <a:lumMod val="95000"/>
                </a:schemeClr>
              </a:solidFill>
              <a:ln>
                <a:solidFill>
                  <a:schemeClr val="bg1"/>
                </a:solid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solidFill>
                      <a:schemeClr val="bg1"/>
                    </a:solidFill>
                  </a:rPr>
                  <a:t>A </a:t>
                </a:r>
                <a:r>
                  <a:rPr lang="en-US" sz="1600" b="1" i="1" u="sng" dirty="0">
                    <a:solidFill>
                      <a:schemeClr val="bg1"/>
                    </a:solidFill>
                  </a:rPr>
                  <a:t>mapping reduction</a:t>
                </a:r>
                <a:r>
                  <a:rPr lang="en-US" sz="1600" i="1" dirty="0">
                    <a:solidFill>
                      <a:schemeClr val="bg1"/>
                    </a:solidFill>
                  </a:rPr>
                  <a:t> uses a reduction function R() to map instances of one problem (A) to instances of another problem (B) such that for any input string </a:t>
                </a:r>
                <a14:m>
                  <m:oMath xmlns:m="http://schemas.openxmlformats.org/officeDocument/2006/math">
                    <m:r>
                      <a:rPr lang="en-US" sz="1600" b="0" i="1" smtClean="0">
                        <a:solidFill>
                          <a:schemeClr val="bg1"/>
                        </a:solidFill>
                        <a:latin typeface="Cambria Math" panose="02040503050406030204" pitchFamily="18" charset="0"/>
                      </a:rPr>
                      <m:t>𝑤</m:t>
                    </m:r>
                  </m:oMath>
                </a14:m>
                <a:r>
                  <a:rPr lang="en-US" sz="1600" i="1" dirty="0">
                    <a:solidFill>
                      <a:schemeClr val="bg1"/>
                    </a:solidFill>
                  </a:rPr>
                  <a:t>, </a:t>
                </a:r>
                <a14:m>
                  <m:oMath xmlns:m="http://schemas.openxmlformats.org/officeDocument/2006/math">
                    <m:r>
                      <a:rPr lang="en-US" sz="1600" b="0" i="1" smtClean="0">
                        <a:solidFill>
                          <a:schemeClr val="bg1"/>
                        </a:solidFill>
                        <a:latin typeface="Cambria Math" panose="02040503050406030204" pitchFamily="18" charset="0"/>
                      </a:rPr>
                      <m:t>𝐴</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𝑤</m:t>
                        </m:r>
                      </m:e>
                    </m:d>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𝐵</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𝑅</m:t>
                    </m:r>
                    <m:d>
                      <m:dPr>
                        <m:ctrlPr>
                          <a:rPr lang="en-US" sz="1600" b="0" i="1" smtClean="0">
                            <a:solidFill>
                              <a:schemeClr val="bg1"/>
                            </a:solidFill>
                            <a:latin typeface="Cambria Math" panose="02040503050406030204" pitchFamily="18" charset="0"/>
                          </a:rPr>
                        </m:ctrlPr>
                      </m:dPr>
                      <m:e>
                        <m:r>
                          <a:rPr lang="en-US" sz="1600" b="0" i="1" smtClean="0">
                            <a:solidFill>
                              <a:schemeClr val="bg1"/>
                            </a:solidFill>
                            <a:latin typeface="Cambria Math" panose="02040503050406030204" pitchFamily="18" charset="0"/>
                          </a:rPr>
                          <m:t>𝑤</m:t>
                        </m:r>
                      </m:e>
                    </m:d>
                    <m:r>
                      <a:rPr lang="en-US" sz="1600" b="0" i="1" smtClean="0">
                        <a:solidFill>
                          <a:schemeClr val="bg1"/>
                        </a:solidFill>
                        <a:latin typeface="Cambria Math" panose="02040503050406030204" pitchFamily="18" charset="0"/>
                      </a:rPr>
                      <m:t>)</m:t>
                    </m:r>
                  </m:oMath>
                </a14:m>
                <a:endParaRPr lang="en-US" sz="1600" i="1" dirty="0">
                  <a:solidFill>
                    <a:schemeClr val="bg1"/>
                  </a:solidFill>
                </a:endParaRPr>
              </a:p>
            </p:txBody>
          </p:sp>
        </mc:Choice>
        <mc:Fallback xmlns="">
          <p:sp>
            <p:nvSpPr>
              <p:cNvPr id="20" name="Content Placeholder 4">
                <a:extLst>
                  <a:ext uri="{FF2B5EF4-FFF2-40B4-BE49-F238E27FC236}">
                    <a16:creationId xmlns:a16="http://schemas.microsoft.com/office/drawing/2014/main" id="{02970F1D-2A69-F14E-B770-DAA838C60DA9}"/>
                  </a:ext>
                </a:extLst>
              </p:cNvPr>
              <p:cNvSpPr txBox="1">
                <a:spLocks noRot="1" noChangeAspect="1" noMove="1" noResize="1" noEditPoints="1" noAdjustHandles="1" noChangeArrowheads="1" noChangeShapeType="1" noTextEdit="1"/>
              </p:cNvSpPr>
              <p:nvPr/>
            </p:nvSpPr>
            <p:spPr>
              <a:xfrm>
                <a:off x="1043562" y="936952"/>
                <a:ext cx="10345697" cy="545472"/>
              </a:xfrm>
              <a:prstGeom prst="rect">
                <a:avLst/>
              </a:prstGeom>
              <a:blipFill>
                <a:blip r:embed="rId3"/>
                <a:stretch>
                  <a:fillRect t="-2222" b="-4444"/>
                </a:stretch>
              </a:blipFill>
              <a:ln>
                <a:solidFill>
                  <a:schemeClr val="bg1"/>
                </a:solidFill>
              </a:ln>
            </p:spPr>
            <p:txBody>
              <a:bodyPr/>
              <a:lstStyle/>
              <a:p>
                <a:r>
                  <a:rPr lang="en-US">
                    <a:noFill/>
                  </a:rPr>
                  <a:t> </a:t>
                </a:r>
              </a:p>
            </p:txBody>
          </p:sp>
        </mc:Fallback>
      </mc:AlternateContent>
      <p:cxnSp>
        <p:nvCxnSpPr>
          <p:cNvPr id="37" name="Straight Connector 36">
            <a:extLst>
              <a:ext uri="{FF2B5EF4-FFF2-40B4-BE49-F238E27FC236}">
                <a16:creationId xmlns:a16="http://schemas.microsoft.com/office/drawing/2014/main" id="{51A30623-1E62-0F43-82C9-5FDCF5203CD1}"/>
              </a:ext>
            </a:extLst>
          </p:cNvPr>
          <p:cNvCxnSpPr>
            <a:cxnSpLocks/>
          </p:cNvCxnSpPr>
          <p:nvPr/>
        </p:nvCxnSpPr>
        <p:spPr>
          <a:xfrm>
            <a:off x="2062302" y="2708985"/>
            <a:ext cx="833298" cy="574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9335735-65BC-E54E-ABCA-52FB200E0398}"/>
              </a:ext>
            </a:extLst>
          </p:cNvPr>
          <p:cNvGrpSpPr/>
          <p:nvPr/>
        </p:nvGrpSpPr>
        <p:grpSpPr>
          <a:xfrm>
            <a:off x="2208734" y="1876424"/>
            <a:ext cx="7232463" cy="3806727"/>
            <a:chOff x="2465909" y="2019299"/>
            <a:chExt cx="7232463" cy="3806727"/>
          </a:xfrm>
        </p:grpSpPr>
        <mc:AlternateContent xmlns:mc="http://schemas.openxmlformats.org/markup-compatibility/2006" xmlns:a14="http://schemas.microsoft.com/office/drawing/2010/main">
          <mc:Choice Requires="a14">
            <p:sp>
              <p:nvSpPr>
                <p:cNvPr id="39" name="Content Placeholder 4">
                  <a:extLst>
                    <a:ext uri="{FF2B5EF4-FFF2-40B4-BE49-F238E27FC236}">
                      <a16:creationId xmlns:a16="http://schemas.microsoft.com/office/drawing/2014/main" id="{6D06268B-B87E-5844-8A15-8B25A2291DDC}"/>
                    </a:ext>
                  </a:extLst>
                </p:cNvPr>
                <p:cNvSpPr txBox="1">
                  <a:spLocks/>
                </p:cNvSpPr>
                <p:nvPr/>
              </p:nvSpPr>
              <p:spPr>
                <a:xfrm>
                  <a:off x="5008088" y="2019299"/>
                  <a:ext cx="2316638" cy="581035"/>
                </a:xfrm>
                <a:prstGeom prst="rect">
                  <a:avLst/>
                </a:prstGeom>
                <a:solidFill>
                  <a:schemeClr val="accent3"/>
                </a:solidFill>
                <a:ln>
                  <a:solidFill>
                    <a:schemeClr val="bg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lumMod val="95000"/>
                        </a:schemeClr>
                      </a:solidFill>
                    </a:rPr>
                    <a:t>Map instances of A to instances of B in </a:t>
                  </a:r>
                  <a14:m>
                    <m:oMath xmlns:m="http://schemas.openxmlformats.org/officeDocument/2006/math">
                      <m:r>
                        <m:rPr>
                          <m:sty m:val="p"/>
                        </m:rPr>
                        <a:rPr lang="en-US" sz="1400" b="0" i="0" smtClean="0">
                          <a:solidFill>
                            <a:schemeClr val="tx1">
                              <a:lumMod val="95000"/>
                            </a:schemeClr>
                          </a:solidFill>
                          <a:latin typeface="Cambria Math" panose="02040503050406030204" pitchFamily="18" charset="0"/>
                        </a:rPr>
                        <m:t>Θ</m:t>
                      </m:r>
                      <m:r>
                        <a:rPr lang="en-US" sz="1400" b="0" i="1" smtClean="0">
                          <a:solidFill>
                            <a:schemeClr val="tx1">
                              <a:lumMod val="95000"/>
                            </a:schemeClr>
                          </a:solidFill>
                          <a:latin typeface="Cambria Math" panose="02040503050406030204" pitchFamily="18" charset="0"/>
                        </a:rPr>
                        <m:t>(</m:t>
                      </m:r>
                      <m:sSub>
                        <m:sSubPr>
                          <m:ctrlPr>
                            <a:rPr lang="en-US" sz="1400" b="0" i="1" smtClean="0">
                              <a:solidFill>
                                <a:schemeClr val="tx1">
                                  <a:lumMod val="95000"/>
                                </a:schemeClr>
                              </a:solidFill>
                              <a:latin typeface="Cambria Math" panose="02040503050406030204" pitchFamily="18" charset="0"/>
                            </a:rPr>
                          </m:ctrlPr>
                        </m:sSubPr>
                        <m:e>
                          <m:r>
                            <a:rPr lang="en-US" sz="1400" b="0" i="1" smtClean="0">
                              <a:solidFill>
                                <a:schemeClr val="tx1">
                                  <a:lumMod val="95000"/>
                                </a:schemeClr>
                              </a:solidFill>
                              <a:latin typeface="Cambria Math" panose="02040503050406030204" pitchFamily="18" charset="0"/>
                            </a:rPr>
                            <m:t>𝑅</m:t>
                          </m:r>
                        </m:e>
                        <m:sub>
                          <m:r>
                            <a:rPr lang="en-US" sz="1400" b="0" i="1" smtClean="0">
                              <a:solidFill>
                                <a:schemeClr val="tx1">
                                  <a:lumMod val="95000"/>
                                </a:schemeClr>
                              </a:solidFill>
                              <a:latin typeface="Cambria Math" panose="02040503050406030204" pitchFamily="18" charset="0"/>
                            </a:rPr>
                            <m:t>𝐴𝐵</m:t>
                          </m:r>
                        </m:sub>
                      </m:sSub>
                      <m:r>
                        <a:rPr lang="en-US" sz="1400" b="0" i="1" smtClean="0">
                          <a:solidFill>
                            <a:schemeClr val="tx1">
                              <a:lumMod val="95000"/>
                            </a:schemeClr>
                          </a:solidFill>
                          <a:latin typeface="Cambria Math" panose="02040503050406030204" pitchFamily="18" charset="0"/>
                        </a:rPr>
                        <m:t>)</m:t>
                      </m:r>
                    </m:oMath>
                  </a14:m>
                  <a:r>
                    <a:rPr lang="en-US" sz="1400" i="1" dirty="0">
                      <a:solidFill>
                        <a:schemeClr val="tx1">
                          <a:lumMod val="95000"/>
                        </a:schemeClr>
                      </a:solidFill>
                    </a:rPr>
                    <a:t> time.</a:t>
                  </a:r>
                </a:p>
              </p:txBody>
            </p:sp>
          </mc:Choice>
          <mc:Fallback xmlns="">
            <p:sp>
              <p:nvSpPr>
                <p:cNvPr id="39" name="Content Placeholder 4">
                  <a:extLst>
                    <a:ext uri="{FF2B5EF4-FFF2-40B4-BE49-F238E27FC236}">
                      <a16:creationId xmlns:a16="http://schemas.microsoft.com/office/drawing/2014/main" id="{6D06268B-B87E-5844-8A15-8B25A2291DDC}"/>
                    </a:ext>
                  </a:extLst>
                </p:cNvPr>
                <p:cNvSpPr txBox="1">
                  <a:spLocks noRot="1" noChangeAspect="1" noMove="1" noResize="1" noEditPoints="1" noAdjustHandles="1" noChangeArrowheads="1" noChangeShapeType="1" noTextEdit="1"/>
                </p:cNvSpPr>
                <p:nvPr/>
              </p:nvSpPr>
              <p:spPr>
                <a:xfrm>
                  <a:off x="5008088" y="2019299"/>
                  <a:ext cx="2316638" cy="581035"/>
                </a:xfrm>
                <a:prstGeom prst="rect">
                  <a:avLst/>
                </a:prstGeom>
                <a:blipFill>
                  <a:blip r:embed="rId4"/>
                  <a:stretch>
                    <a:fillRect b="-2083"/>
                  </a:stretch>
                </a:blipFill>
                <a:ln>
                  <a:solidFill>
                    <a:schemeClr val="bg1"/>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FB14BF2B-E906-E74D-A222-9E84C2BB842C}"/>
                </a:ext>
              </a:extLst>
            </p:cNvPr>
            <p:cNvGrpSpPr/>
            <p:nvPr/>
          </p:nvGrpSpPr>
          <p:grpSpPr>
            <a:xfrm>
              <a:off x="2465909" y="2204160"/>
              <a:ext cx="7232463" cy="3621866"/>
              <a:chOff x="2570684" y="2261310"/>
              <a:chExt cx="7232463" cy="3621866"/>
            </a:xfrm>
          </p:grpSpPr>
          <p:grpSp>
            <p:nvGrpSpPr>
              <p:cNvPr id="8" name="Group 7">
                <a:extLst>
                  <a:ext uri="{FF2B5EF4-FFF2-40B4-BE49-F238E27FC236}">
                    <a16:creationId xmlns:a16="http://schemas.microsoft.com/office/drawing/2014/main" id="{8532DB9A-FA5A-7740-8D8E-0172761C0C15}"/>
                  </a:ext>
                </a:extLst>
              </p:cNvPr>
              <p:cNvGrpSpPr/>
              <p:nvPr/>
            </p:nvGrpSpPr>
            <p:grpSpPr>
              <a:xfrm>
                <a:off x="2570684" y="2261310"/>
                <a:ext cx="2709085" cy="3369450"/>
                <a:chOff x="1570559" y="2137485"/>
                <a:chExt cx="2709085" cy="3369450"/>
              </a:xfrm>
            </p:grpSpPr>
            <p:sp>
              <p:nvSpPr>
                <p:cNvPr id="5" name="Rectangle 4">
                  <a:extLst>
                    <a:ext uri="{FF2B5EF4-FFF2-40B4-BE49-F238E27FC236}">
                      <a16:creationId xmlns:a16="http://schemas.microsoft.com/office/drawing/2014/main" id="{D8DFC98F-084E-C84C-AB03-602B8E14D0EE}"/>
                    </a:ext>
                  </a:extLst>
                </p:cNvPr>
                <p:cNvSpPr/>
                <p:nvPr/>
              </p:nvSpPr>
              <p:spPr>
                <a:xfrm>
                  <a:off x="2308469" y="2137485"/>
                  <a:ext cx="1231272" cy="82866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Problem A</a:t>
                  </a:r>
                </a:p>
              </p:txBody>
            </p:sp>
            <p:sp>
              <p:nvSpPr>
                <p:cNvPr id="23" name="Rectangle 22">
                  <a:extLst>
                    <a:ext uri="{FF2B5EF4-FFF2-40B4-BE49-F238E27FC236}">
                      <a16:creationId xmlns:a16="http://schemas.microsoft.com/office/drawing/2014/main" id="{00759A00-8F0E-C24E-8F18-1CF257E378E4}"/>
                    </a:ext>
                  </a:extLst>
                </p:cNvPr>
                <p:cNvSpPr/>
                <p:nvPr/>
              </p:nvSpPr>
              <p:spPr>
                <a:xfrm>
                  <a:off x="2308469" y="4678274"/>
                  <a:ext cx="1231272" cy="82866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Solution A</a:t>
                  </a:r>
                </a:p>
              </p:txBody>
            </p:sp>
            <p:cxnSp>
              <p:nvCxnSpPr>
                <p:cNvPr id="7" name="Straight Arrow Connector 6">
                  <a:extLst>
                    <a:ext uri="{FF2B5EF4-FFF2-40B4-BE49-F238E27FC236}">
                      <a16:creationId xmlns:a16="http://schemas.microsoft.com/office/drawing/2014/main" id="{0541B410-22E3-6E47-AF73-3F2AF2867461}"/>
                    </a:ext>
                  </a:extLst>
                </p:cNvPr>
                <p:cNvCxnSpPr>
                  <a:stCxn id="5" idx="2"/>
                  <a:endCxn id="23" idx="0"/>
                </p:cNvCxnSpPr>
                <p:nvPr/>
              </p:nvCxnSpPr>
              <p:spPr>
                <a:xfrm>
                  <a:off x="2924105" y="2966146"/>
                  <a:ext cx="0" cy="171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4">
                      <a:extLst>
                        <a:ext uri="{FF2B5EF4-FFF2-40B4-BE49-F238E27FC236}">
                          <a16:creationId xmlns:a16="http://schemas.microsoft.com/office/drawing/2014/main" id="{92354662-A552-504E-A65B-97ED9934F527}"/>
                        </a:ext>
                      </a:extLst>
                    </p:cNvPr>
                    <p:cNvSpPr txBox="1">
                      <a:spLocks/>
                    </p:cNvSpPr>
                    <p:nvPr/>
                  </p:nvSpPr>
                  <p:spPr>
                    <a:xfrm>
                      <a:off x="1570559" y="3415408"/>
                      <a:ext cx="2709085" cy="701360"/>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solidFill>
                            <a:schemeClr val="bg1"/>
                          </a:solidFill>
                        </a:rPr>
                        <a:t>Decider for A that runs in </a:t>
                      </a:r>
                      <a14:m>
                        <m:oMath xmlns:m="http://schemas.openxmlformats.org/officeDocument/2006/math">
                          <m:r>
                            <m:rPr>
                              <m:sty m:val="p"/>
                            </m:rPr>
                            <a:rPr lang="en-US" sz="1600" b="0" i="0" smtClean="0">
                              <a:solidFill>
                                <a:schemeClr val="bg1"/>
                              </a:solidFill>
                              <a:latin typeface="Cambria Math" panose="02040503050406030204" pitchFamily="18" charset="0"/>
                            </a:rPr>
                            <m:t>Θ</m:t>
                          </m:r>
                          <m:r>
                            <a:rPr lang="en-US" sz="1600" b="0" i="1" smtClean="0">
                              <a:solidFill>
                                <a:schemeClr val="bg1"/>
                              </a:solidFill>
                              <a:latin typeface="Cambria Math" panose="02040503050406030204" pitchFamily="18"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𝐴</m:t>
                              </m:r>
                            </m:e>
                            <m:sub>
                              <m:r>
                                <a:rPr lang="en-US" sz="1600" b="0" i="1" smtClean="0">
                                  <a:solidFill>
                                    <a:schemeClr val="bg1"/>
                                  </a:solidFill>
                                  <a:latin typeface="Cambria Math" panose="02040503050406030204" pitchFamily="18" charset="0"/>
                                </a:rPr>
                                <m:t>𝑛</m:t>
                              </m:r>
                            </m:sub>
                          </m:sSub>
                          <m:r>
                            <a:rPr lang="en-US" sz="1600" b="0" i="1" smtClean="0">
                              <a:solidFill>
                                <a:schemeClr val="bg1"/>
                              </a:solidFill>
                              <a:latin typeface="Cambria Math" panose="02040503050406030204" pitchFamily="18" charset="0"/>
                            </a:rPr>
                            <m:t>)</m:t>
                          </m:r>
                        </m:oMath>
                      </a14:m>
                      <a:r>
                        <a:rPr lang="en-US" sz="1600" i="1" dirty="0">
                          <a:solidFill>
                            <a:schemeClr val="bg1"/>
                          </a:solidFill>
                        </a:rPr>
                        <a:t> time.</a:t>
                      </a:r>
                    </a:p>
                  </p:txBody>
                </p:sp>
              </mc:Choice>
              <mc:Fallback xmlns="">
                <p:sp>
                  <p:nvSpPr>
                    <p:cNvPr id="26" name="Content Placeholder 4">
                      <a:extLst>
                        <a:ext uri="{FF2B5EF4-FFF2-40B4-BE49-F238E27FC236}">
                          <a16:creationId xmlns:a16="http://schemas.microsoft.com/office/drawing/2014/main" id="{92354662-A552-504E-A65B-97ED9934F527}"/>
                        </a:ext>
                      </a:extLst>
                    </p:cNvPr>
                    <p:cNvSpPr txBox="1">
                      <a:spLocks noRot="1" noChangeAspect="1" noMove="1" noResize="1" noEditPoints="1" noAdjustHandles="1" noChangeArrowheads="1" noChangeShapeType="1" noTextEdit="1"/>
                    </p:cNvSpPr>
                    <p:nvPr/>
                  </p:nvSpPr>
                  <p:spPr>
                    <a:xfrm>
                      <a:off x="1570559" y="3415408"/>
                      <a:ext cx="2709085" cy="701360"/>
                    </a:xfrm>
                    <a:prstGeom prst="rect">
                      <a:avLst/>
                    </a:prstGeom>
                    <a:blipFill>
                      <a:blip r:embed="rId5"/>
                      <a:stretch>
                        <a:fillRect b="-1754"/>
                      </a:stretch>
                    </a:blipFill>
                    <a:ln>
                      <a:solidFill>
                        <a:schemeClr val="bg1"/>
                      </a:solidFill>
                    </a:ln>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E1E27072-20C7-2F48-853D-48A98A768EFD}"/>
                  </a:ext>
                </a:extLst>
              </p:cNvPr>
              <p:cNvGrpSpPr/>
              <p:nvPr/>
            </p:nvGrpSpPr>
            <p:grpSpPr>
              <a:xfrm>
                <a:off x="4539866" y="2268614"/>
                <a:ext cx="5263281" cy="3614562"/>
                <a:chOff x="4539866" y="2268614"/>
                <a:chExt cx="5263281" cy="3614562"/>
              </a:xfrm>
            </p:grpSpPr>
            <p:sp>
              <p:nvSpPr>
                <p:cNvPr id="27" name="Rectangle 26">
                  <a:extLst>
                    <a:ext uri="{FF2B5EF4-FFF2-40B4-BE49-F238E27FC236}">
                      <a16:creationId xmlns:a16="http://schemas.microsoft.com/office/drawing/2014/main" id="{2DCE4FC7-F5FE-D349-A4B8-CF18D9154094}"/>
                    </a:ext>
                  </a:extLst>
                </p:cNvPr>
                <p:cNvSpPr/>
                <p:nvPr/>
              </p:nvSpPr>
              <p:spPr>
                <a:xfrm>
                  <a:off x="7832969" y="2268614"/>
                  <a:ext cx="1231272" cy="8286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schemeClr>
                      </a:solidFill>
                    </a:rPr>
                    <a:t>Problem B</a:t>
                  </a:r>
                </a:p>
              </p:txBody>
            </p:sp>
            <p:sp>
              <p:nvSpPr>
                <p:cNvPr id="29" name="Rectangle 28">
                  <a:extLst>
                    <a:ext uri="{FF2B5EF4-FFF2-40B4-BE49-F238E27FC236}">
                      <a16:creationId xmlns:a16="http://schemas.microsoft.com/office/drawing/2014/main" id="{E1B84751-7643-F048-9D4A-C68D0FE326F6}"/>
                    </a:ext>
                  </a:extLst>
                </p:cNvPr>
                <p:cNvSpPr/>
                <p:nvPr/>
              </p:nvSpPr>
              <p:spPr>
                <a:xfrm>
                  <a:off x="7832969" y="4802098"/>
                  <a:ext cx="1231272" cy="8286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schemeClr>
                      </a:solidFill>
                    </a:rPr>
                    <a:t>Solution B</a:t>
                  </a:r>
                </a:p>
              </p:txBody>
            </p:sp>
            <p:cxnSp>
              <p:nvCxnSpPr>
                <p:cNvPr id="33" name="Straight Arrow Connector 32">
                  <a:extLst>
                    <a:ext uri="{FF2B5EF4-FFF2-40B4-BE49-F238E27FC236}">
                      <a16:creationId xmlns:a16="http://schemas.microsoft.com/office/drawing/2014/main" id="{272F9A6D-80DF-4945-93A8-F9BBAA58E063}"/>
                    </a:ext>
                  </a:extLst>
                </p:cNvPr>
                <p:cNvCxnSpPr>
                  <a:cxnSpLocks/>
                  <a:stCxn id="27" idx="2"/>
                  <a:endCxn id="29" idx="0"/>
                </p:cNvCxnSpPr>
                <p:nvPr/>
              </p:nvCxnSpPr>
              <p:spPr>
                <a:xfrm>
                  <a:off x="8448605" y="3097275"/>
                  <a:ext cx="0" cy="170482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Content Placeholder 4">
                      <a:extLst>
                        <a:ext uri="{FF2B5EF4-FFF2-40B4-BE49-F238E27FC236}">
                          <a16:creationId xmlns:a16="http://schemas.microsoft.com/office/drawing/2014/main" id="{2B07ACEF-738A-EC4C-8004-C071F2AA2F5B}"/>
                        </a:ext>
                      </a:extLst>
                    </p:cNvPr>
                    <p:cNvSpPr txBox="1">
                      <a:spLocks/>
                    </p:cNvSpPr>
                    <p:nvPr/>
                  </p:nvSpPr>
                  <p:spPr>
                    <a:xfrm>
                      <a:off x="7094062" y="3516116"/>
                      <a:ext cx="2709085" cy="701360"/>
                    </a:xfrm>
                    <a:prstGeom prst="rect">
                      <a:avLst/>
                    </a:prstGeom>
                    <a:solidFill>
                      <a:schemeClr val="accent3"/>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solidFill>
                            <a:schemeClr val="tx1">
                              <a:lumMod val="95000"/>
                            </a:schemeClr>
                          </a:solidFill>
                        </a:rPr>
                        <a:t>Decider for B that runs in </a:t>
                      </a:r>
                      <a14:m>
                        <m:oMath xmlns:m="http://schemas.openxmlformats.org/officeDocument/2006/math">
                          <m:r>
                            <m:rPr>
                              <m:sty m:val="p"/>
                            </m:rPr>
                            <a:rPr lang="en-US" sz="1600" b="0" i="0" smtClean="0">
                              <a:solidFill>
                                <a:schemeClr val="tx1">
                                  <a:lumMod val="95000"/>
                                </a:schemeClr>
                              </a:solidFill>
                              <a:latin typeface="Cambria Math" panose="02040503050406030204" pitchFamily="18" charset="0"/>
                            </a:rPr>
                            <m:t>Θ</m:t>
                          </m:r>
                          <m:r>
                            <a:rPr lang="en-US" sz="1600" b="0" i="1" smtClean="0">
                              <a:solidFill>
                                <a:schemeClr val="tx1">
                                  <a:lumMod val="95000"/>
                                </a:schemeClr>
                              </a:solidFill>
                              <a:latin typeface="Cambria Math" panose="02040503050406030204" pitchFamily="18" charset="0"/>
                            </a:rPr>
                            <m:t>(</m:t>
                          </m:r>
                          <m:sSub>
                            <m:sSubPr>
                              <m:ctrlPr>
                                <a:rPr lang="en-US" sz="1600" b="0" i="1" smtClean="0">
                                  <a:solidFill>
                                    <a:schemeClr val="tx1">
                                      <a:lumMod val="95000"/>
                                    </a:schemeClr>
                                  </a:solidFill>
                                  <a:latin typeface="Cambria Math" panose="02040503050406030204" pitchFamily="18" charset="0"/>
                                </a:rPr>
                              </m:ctrlPr>
                            </m:sSubPr>
                            <m:e>
                              <m:r>
                                <a:rPr lang="en-US" sz="1600" b="0" i="1" smtClean="0">
                                  <a:solidFill>
                                    <a:schemeClr val="tx1">
                                      <a:lumMod val="95000"/>
                                    </a:schemeClr>
                                  </a:solidFill>
                                  <a:latin typeface="Cambria Math" panose="02040503050406030204" pitchFamily="18" charset="0"/>
                                </a:rPr>
                                <m:t>𝐵</m:t>
                              </m:r>
                            </m:e>
                            <m:sub>
                              <m:r>
                                <a:rPr lang="en-US" sz="1600" b="0" i="1" smtClean="0">
                                  <a:solidFill>
                                    <a:schemeClr val="tx1">
                                      <a:lumMod val="95000"/>
                                    </a:schemeClr>
                                  </a:solidFill>
                                  <a:latin typeface="Cambria Math" panose="02040503050406030204" pitchFamily="18" charset="0"/>
                                </a:rPr>
                                <m:t>𝑛</m:t>
                              </m:r>
                            </m:sub>
                          </m:sSub>
                          <m:r>
                            <a:rPr lang="en-US" sz="1600" b="0" i="1" smtClean="0">
                              <a:solidFill>
                                <a:schemeClr val="tx1">
                                  <a:lumMod val="95000"/>
                                </a:schemeClr>
                              </a:solidFill>
                              <a:latin typeface="Cambria Math" panose="02040503050406030204" pitchFamily="18" charset="0"/>
                            </a:rPr>
                            <m:t>)</m:t>
                          </m:r>
                        </m:oMath>
                      </a14:m>
                      <a:r>
                        <a:rPr lang="en-US" sz="1600" i="1" dirty="0">
                          <a:solidFill>
                            <a:schemeClr val="tx1">
                              <a:lumMod val="95000"/>
                            </a:schemeClr>
                          </a:solidFill>
                        </a:rPr>
                        <a:t> time.</a:t>
                      </a:r>
                    </a:p>
                  </p:txBody>
                </p:sp>
              </mc:Choice>
              <mc:Fallback xmlns="">
                <p:sp>
                  <p:nvSpPr>
                    <p:cNvPr id="36" name="Content Placeholder 4">
                      <a:extLst>
                        <a:ext uri="{FF2B5EF4-FFF2-40B4-BE49-F238E27FC236}">
                          <a16:creationId xmlns:a16="http://schemas.microsoft.com/office/drawing/2014/main" id="{2B07ACEF-738A-EC4C-8004-C071F2AA2F5B}"/>
                        </a:ext>
                      </a:extLst>
                    </p:cNvPr>
                    <p:cNvSpPr txBox="1">
                      <a:spLocks noRot="1" noChangeAspect="1" noMove="1" noResize="1" noEditPoints="1" noAdjustHandles="1" noChangeArrowheads="1" noChangeShapeType="1" noTextEdit="1"/>
                    </p:cNvSpPr>
                    <p:nvPr/>
                  </p:nvSpPr>
                  <p:spPr>
                    <a:xfrm>
                      <a:off x="7094062" y="3516116"/>
                      <a:ext cx="2709085" cy="701360"/>
                    </a:xfrm>
                    <a:prstGeom prst="rect">
                      <a:avLst/>
                    </a:prstGeom>
                    <a:blipFill>
                      <a:blip r:embed="rId6"/>
                      <a:stretch>
                        <a:fillRect b="-1754"/>
                      </a:stretch>
                    </a:blipFill>
                    <a:ln>
                      <a:solidFill>
                        <a:schemeClr val="bg1"/>
                      </a:solidFill>
                    </a:ln>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991CB472-E51D-2E46-BEAF-8B2CD194CFD8}"/>
                    </a:ext>
                  </a:extLst>
                </p:cNvPr>
                <p:cNvCxnSpPr>
                  <a:cxnSpLocks/>
                  <a:stCxn id="5" idx="3"/>
                  <a:endCxn id="27" idx="1"/>
                </p:cNvCxnSpPr>
                <p:nvPr/>
              </p:nvCxnSpPr>
              <p:spPr>
                <a:xfrm>
                  <a:off x="4539866" y="2675641"/>
                  <a:ext cx="3293103" cy="73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2DC9021-3558-8C48-A04B-DAB7AE5C2339}"/>
                    </a:ext>
                  </a:extLst>
                </p:cNvPr>
                <p:cNvCxnSpPr>
                  <a:cxnSpLocks/>
                  <a:stCxn id="29" idx="1"/>
                  <a:endCxn id="23" idx="3"/>
                </p:cNvCxnSpPr>
                <p:nvPr/>
              </p:nvCxnSpPr>
              <p:spPr>
                <a:xfrm flipH="1">
                  <a:off x="4539866" y="5216429"/>
                  <a:ext cx="3293103" cy="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Content Placeholder 4">
                      <a:extLst>
                        <a:ext uri="{FF2B5EF4-FFF2-40B4-BE49-F238E27FC236}">
                          <a16:creationId xmlns:a16="http://schemas.microsoft.com/office/drawing/2014/main" id="{CBE927D4-069A-924A-879A-BB4711322E77}"/>
                        </a:ext>
                      </a:extLst>
                    </p:cNvPr>
                    <p:cNvSpPr txBox="1">
                      <a:spLocks/>
                    </p:cNvSpPr>
                    <p:nvPr/>
                  </p:nvSpPr>
                  <p:spPr>
                    <a:xfrm>
                      <a:off x="5067616" y="5302141"/>
                      <a:ext cx="2316638" cy="581035"/>
                    </a:xfrm>
                    <a:prstGeom prst="rect">
                      <a:avLst/>
                    </a:prstGeom>
                    <a:solidFill>
                      <a:schemeClr val="accent3"/>
                    </a:solidFill>
                    <a:ln>
                      <a:solidFill>
                        <a:schemeClr val="bg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lumMod val="95000"/>
                            </a:schemeClr>
                          </a:solidFill>
                        </a:rPr>
                        <a:t>Map solutions of B to solutions of A in </a:t>
                      </a:r>
                      <a14:m>
                        <m:oMath xmlns:m="http://schemas.openxmlformats.org/officeDocument/2006/math">
                          <m:r>
                            <m:rPr>
                              <m:sty m:val="p"/>
                            </m:rPr>
                            <a:rPr lang="en-US" sz="1400" b="0" i="0" smtClean="0">
                              <a:solidFill>
                                <a:schemeClr val="tx1">
                                  <a:lumMod val="95000"/>
                                </a:schemeClr>
                              </a:solidFill>
                              <a:latin typeface="Cambria Math" panose="02040503050406030204" pitchFamily="18" charset="0"/>
                            </a:rPr>
                            <m:t>Θ</m:t>
                          </m:r>
                          <m:r>
                            <a:rPr lang="en-US" sz="1400" b="0" i="1" smtClean="0">
                              <a:solidFill>
                                <a:schemeClr val="tx1">
                                  <a:lumMod val="95000"/>
                                </a:schemeClr>
                              </a:solidFill>
                              <a:latin typeface="Cambria Math" panose="02040503050406030204" pitchFamily="18" charset="0"/>
                            </a:rPr>
                            <m:t>(</m:t>
                          </m:r>
                          <m:sSub>
                            <m:sSubPr>
                              <m:ctrlPr>
                                <a:rPr lang="en-US" sz="1400" b="0" i="1" smtClean="0">
                                  <a:solidFill>
                                    <a:schemeClr val="tx1">
                                      <a:lumMod val="95000"/>
                                    </a:schemeClr>
                                  </a:solidFill>
                                  <a:latin typeface="Cambria Math" panose="02040503050406030204" pitchFamily="18" charset="0"/>
                                </a:rPr>
                              </m:ctrlPr>
                            </m:sSubPr>
                            <m:e>
                              <m:r>
                                <a:rPr lang="en-US" sz="1400" b="0" i="1" smtClean="0">
                                  <a:solidFill>
                                    <a:schemeClr val="tx1">
                                      <a:lumMod val="95000"/>
                                    </a:schemeClr>
                                  </a:solidFill>
                                  <a:latin typeface="Cambria Math" panose="02040503050406030204" pitchFamily="18" charset="0"/>
                                </a:rPr>
                                <m:t>𝑅𝑆</m:t>
                              </m:r>
                            </m:e>
                            <m:sub>
                              <m:r>
                                <a:rPr lang="en-US" sz="1400" b="0" i="1" smtClean="0">
                                  <a:solidFill>
                                    <a:schemeClr val="tx1">
                                      <a:lumMod val="95000"/>
                                    </a:schemeClr>
                                  </a:solidFill>
                                  <a:latin typeface="Cambria Math" panose="02040503050406030204" pitchFamily="18" charset="0"/>
                                </a:rPr>
                                <m:t>𝐵𝐴</m:t>
                              </m:r>
                            </m:sub>
                          </m:sSub>
                          <m:r>
                            <a:rPr lang="en-US" sz="1400" b="0" i="1" smtClean="0">
                              <a:solidFill>
                                <a:schemeClr val="tx1">
                                  <a:lumMod val="95000"/>
                                </a:schemeClr>
                              </a:solidFill>
                              <a:latin typeface="Cambria Math" panose="02040503050406030204" pitchFamily="18" charset="0"/>
                            </a:rPr>
                            <m:t>)</m:t>
                          </m:r>
                        </m:oMath>
                      </a14:m>
                      <a:r>
                        <a:rPr lang="en-US" sz="1400" i="1" dirty="0">
                          <a:solidFill>
                            <a:schemeClr val="tx1">
                              <a:lumMod val="95000"/>
                            </a:schemeClr>
                          </a:solidFill>
                        </a:rPr>
                        <a:t> time.</a:t>
                      </a:r>
                    </a:p>
                  </p:txBody>
                </p:sp>
              </mc:Choice>
              <mc:Fallback xmlns="">
                <p:sp>
                  <p:nvSpPr>
                    <p:cNvPr id="41" name="Content Placeholder 4">
                      <a:extLst>
                        <a:ext uri="{FF2B5EF4-FFF2-40B4-BE49-F238E27FC236}">
                          <a16:creationId xmlns:a16="http://schemas.microsoft.com/office/drawing/2014/main" id="{CBE927D4-069A-924A-879A-BB4711322E77}"/>
                        </a:ext>
                      </a:extLst>
                    </p:cNvPr>
                    <p:cNvSpPr txBox="1">
                      <a:spLocks noRot="1" noChangeAspect="1" noMove="1" noResize="1" noEditPoints="1" noAdjustHandles="1" noChangeArrowheads="1" noChangeShapeType="1" noTextEdit="1"/>
                    </p:cNvSpPr>
                    <p:nvPr/>
                  </p:nvSpPr>
                  <p:spPr>
                    <a:xfrm>
                      <a:off x="5067616" y="5302141"/>
                      <a:ext cx="2316638" cy="581035"/>
                    </a:xfrm>
                    <a:prstGeom prst="rect">
                      <a:avLst/>
                    </a:prstGeom>
                    <a:blipFill>
                      <a:blip r:embed="rId7"/>
                      <a:stretch>
                        <a:fillRect r="-1630" b="-4255"/>
                      </a:stretch>
                    </a:blipFill>
                    <a:ln>
                      <a:solidFill>
                        <a:schemeClr val="bg1"/>
                      </a:solidFill>
                    </a:ln>
                  </p:spPr>
                  <p:txBody>
                    <a:bodyPr/>
                    <a:lstStyle/>
                    <a:p>
                      <a:r>
                        <a:rPr lang="en-US">
                          <a:noFill/>
                        </a:rPr>
                        <a:t> </a:t>
                      </a:r>
                    </a:p>
                  </p:txBody>
                </p:sp>
              </mc:Fallback>
            </mc:AlternateContent>
          </p:grpSp>
        </p:gr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BE6109-09C1-2546-BBEB-F6EEB25299A7}"/>
                  </a:ext>
                </a:extLst>
              </p:cNvPr>
              <p:cNvSpPr txBox="1"/>
              <p:nvPr/>
            </p:nvSpPr>
            <p:spPr>
              <a:xfrm>
                <a:off x="6134100" y="6076950"/>
                <a:ext cx="5488778" cy="646331"/>
              </a:xfrm>
              <a:prstGeom prst="rect">
                <a:avLst/>
              </a:prstGeom>
              <a:noFill/>
            </p:spPr>
            <p:txBody>
              <a:bodyPr wrap="square" rtlCol="0">
                <a:spAutoFit/>
              </a:bodyPr>
              <a:lstStyle/>
              <a:p>
                <a:pPr algn="ctr"/>
                <a:r>
                  <a:rPr lang="en-US" i="1" dirty="0"/>
                  <a:t>Another way to solve A is to use the purple path. Takes:</a:t>
                </a:r>
              </a:p>
              <a:p>
                <a:pPr algn="ct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𝐴𝐵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𝑅</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𝐵𝐴</m:t>
                          </m:r>
                        </m:sub>
                      </m:sSub>
                      <m:r>
                        <a:rPr lang="en-US" b="0" i="1" smtClean="0">
                          <a:latin typeface="Cambria Math" panose="02040503050406030204" pitchFamily="18" charset="0"/>
                        </a:rPr>
                        <m:t>)</m:t>
                      </m:r>
                    </m:oMath>
                  </m:oMathPara>
                </a14:m>
                <a:endParaRPr lang="en-US" i="1" dirty="0"/>
              </a:p>
            </p:txBody>
          </p:sp>
        </mc:Choice>
        <mc:Fallback xmlns="">
          <p:sp>
            <p:nvSpPr>
              <p:cNvPr id="45" name="TextBox 44">
                <a:extLst>
                  <a:ext uri="{FF2B5EF4-FFF2-40B4-BE49-F238E27FC236}">
                    <a16:creationId xmlns:a16="http://schemas.microsoft.com/office/drawing/2014/main" id="{F0BE6109-09C1-2546-BBEB-F6EEB25299A7}"/>
                  </a:ext>
                </a:extLst>
              </p:cNvPr>
              <p:cNvSpPr txBox="1">
                <a:spLocks noRot="1" noChangeAspect="1" noMove="1" noResize="1" noEditPoints="1" noAdjustHandles="1" noChangeArrowheads="1" noChangeShapeType="1" noTextEdit="1"/>
              </p:cNvSpPr>
              <p:nvPr/>
            </p:nvSpPr>
            <p:spPr>
              <a:xfrm>
                <a:off x="6134100" y="6076950"/>
                <a:ext cx="5488778" cy="646331"/>
              </a:xfrm>
              <a:prstGeom prst="rect">
                <a:avLst/>
              </a:prstGeom>
              <a:blipFill>
                <a:blip r:embed="rId8"/>
                <a:stretch>
                  <a:fillRect t="-3922" b="-7843"/>
                </a:stretch>
              </a:blipFill>
            </p:spPr>
            <p:txBody>
              <a:bodyPr/>
              <a:lstStyle/>
              <a:p>
                <a:r>
                  <a:rPr lang="en-US">
                    <a:noFill/>
                  </a:rPr>
                  <a:t> </a:t>
                </a:r>
              </a:p>
            </p:txBody>
          </p:sp>
        </mc:Fallback>
      </mc:AlternateContent>
      <p:cxnSp>
        <p:nvCxnSpPr>
          <p:cNvPr id="46" name="Straight Connector 45">
            <a:extLst>
              <a:ext uri="{FF2B5EF4-FFF2-40B4-BE49-F238E27FC236}">
                <a16:creationId xmlns:a16="http://schemas.microsoft.com/office/drawing/2014/main" id="{AEA54CD4-6816-7641-9B35-2AD11E02D4C5}"/>
              </a:ext>
            </a:extLst>
          </p:cNvPr>
          <p:cNvCxnSpPr>
            <a:cxnSpLocks/>
          </p:cNvCxnSpPr>
          <p:nvPr/>
        </p:nvCxnSpPr>
        <p:spPr>
          <a:xfrm>
            <a:off x="7813411" y="5495510"/>
            <a:ext cx="349514" cy="51984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341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2262" y="427593"/>
            <a:ext cx="9932137" cy="668415"/>
          </a:xfrm>
        </p:spPr>
        <p:txBody>
          <a:bodyPr>
            <a:normAutofit/>
          </a:bodyPr>
          <a:lstStyle/>
          <a:p>
            <a:pPr algn="ctr"/>
            <a:r>
              <a:rPr lang="en-US" dirty="0"/>
              <a:t>Reductions You’ve Probably seen before!</a:t>
            </a:r>
          </a:p>
        </p:txBody>
      </p:sp>
      <p:sp>
        <p:nvSpPr>
          <p:cNvPr id="25" name="Content Placeholder 4">
            <a:extLst>
              <a:ext uri="{FF2B5EF4-FFF2-40B4-BE49-F238E27FC236}">
                <a16:creationId xmlns:a16="http://schemas.microsoft.com/office/drawing/2014/main" id="{F9CC5AB5-3F62-ED42-9178-2EE8C74294BF}"/>
              </a:ext>
            </a:extLst>
          </p:cNvPr>
          <p:cNvSpPr txBox="1">
            <a:spLocks/>
          </p:cNvSpPr>
          <p:nvPr/>
        </p:nvSpPr>
        <p:spPr>
          <a:xfrm>
            <a:off x="1133638" y="1688033"/>
            <a:ext cx="3539962" cy="453076"/>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Reduction:</a:t>
            </a:r>
          </a:p>
        </p:txBody>
      </p:sp>
      <mc:AlternateContent xmlns:mc="http://schemas.openxmlformats.org/markup-compatibility/2006" xmlns:a14="http://schemas.microsoft.com/office/drawing/2010/main">
        <mc:Choice Requires="a14">
          <p:sp>
            <p:nvSpPr>
              <p:cNvPr id="21" name="Content Placeholder 4">
                <a:extLst>
                  <a:ext uri="{FF2B5EF4-FFF2-40B4-BE49-F238E27FC236}">
                    <a16:creationId xmlns:a16="http://schemas.microsoft.com/office/drawing/2014/main" id="{F52FCBCB-7180-2C4C-9A9D-CE6A6A75DE49}"/>
                  </a:ext>
                </a:extLst>
              </p:cNvPr>
              <p:cNvSpPr txBox="1">
                <a:spLocks/>
              </p:cNvSpPr>
              <p:nvPr/>
            </p:nvSpPr>
            <p:spPr>
              <a:xfrm>
                <a:off x="1133639" y="2071629"/>
                <a:ext cx="3539962" cy="533023"/>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Max-Flow </a:t>
                </a: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m:t>
                        </m:r>
                      </m:e>
                      <m:sub>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(1)</m:t>
                        </m:r>
                      </m:sub>
                    </m:sSub>
                  </m:oMath>
                </a14:m>
                <a:r>
                  <a:rPr lang="en-US" sz="2000" i="1" dirty="0">
                    <a:solidFill>
                      <a:schemeClr val="bg1"/>
                    </a:solidFill>
                  </a:rPr>
                  <a:t> Min-Cut</a:t>
                </a:r>
              </a:p>
            </p:txBody>
          </p:sp>
        </mc:Choice>
        <mc:Fallback xmlns="">
          <p:sp>
            <p:nvSpPr>
              <p:cNvPr id="21" name="Content Placeholder 4">
                <a:extLst>
                  <a:ext uri="{FF2B5EF4-FFF2-40B4-BE49-F238E27FC236}">
                    <a16:creationId xmlns:a16="http://schemas.microsoft.com/office/drawing/2014/main" id="{F52FCBCB-7180-2C4C-9A9D-CE6A6A75DE49}"/>
                  </a:ext>
                </a:extLst>
              </p:cNvPr>
              <p:cNvSpPr txBox="1">
                <a:spLocks noRot="1" noChangeAspect="1" noMove="1" noResize="1" noEditPoints="1" noAdjustHandles="1" noChangeArrowheads="1" noChangeShapeType="1" noTextEdit="1"/>
              </p:cNvSpPr>
              <p:nvPr/>
            </p:nvSpPr>
            <p:spPr>
              <a:xfrm>
                <a:off x="1133639" y="2071629"/>
                <a:ext cx="3539962" cy="533023"/>
              </a:xfrm>
              <a:prstGeom prst="rect">
                <a:avLst/>
              </a:prstGeom>
              <a:blipFill>
                <a:blip r:embed="rId2"/>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8D742D3-BD4A-E047-9635-B6CFFDF51511}"/>
                  </a:ext>
                </a:extLst>
              </p:cNvPr>
              <p:cNvSpPr txBox="1">
                <a:spLocks/>
              </p:cNvSpPr>
              <p:nvPr/>
            </p:nvSpPr>
            <p:spPr>
              <a:xfrm>
                <a:off x="1142262" y="2833629"/>
                <a:ext cx="3539962" cy="533023"/>
              </a:xfrm>
              <a:prstGeom prst="rect">
                <a:avLst/>
              </a:prstGeom>
              <a:solidFill>
                <a:schemeClr val="tx1">
                  <a:lumMod val="95000"/>
                </a:schemeClr>
              </a:solidFill>
              <a:ln>
                <a:solidFill>
                  <a:schemeClr val="bg1"/>
                </a:solid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Bi-Partite Matching </a:t>
                </a: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m:t>
                        </m:r>
                      </m:e>
                      <m:sub>
                        <m:r>
                          <m:rPr>
                            <m:sty m:val="p"/>
                          </m:rPr>
                          <a:rPr lang="en-US" sz="2000" b="0" i="0" smtClean="0">
                            <a:solidFill>
                              <a:schemeClr val="bg1"/>
                            </a:solidFill>
                            <a:latin typeface="Cambria Math" panose="02040503050406030204" pitchFamily="18" charset="0"/>
                          </a:rPr>
                          <m:t>Θ</m:t>
                        </m:r>
                        <m:r>
                          <a:rPr lang="en-US" sz="2000" b="0" i="0"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m:rPr>
                                <m:sty m:val="p"/>
                              </m:rPr>
                              <a:rPr lang="en-US" sz="2000" b="0" i="0" smtClean="0">
                                <a:solidFill>
                                  <a:schemeClr val="bg1"/>
                                </a:solidFill>
                                <a:latin typeface="Cambria Math" panose="02040503050406030204" pitchFamily="18" charset="0"/>
                              </a:rPr>
                              <m:t>V</m:t>
                            </m:r>
                          </m:e>
                        </m:d>
                        <m:r>
                          <a:rPr lang="en-US" sz="2000" b="0" i="0"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m:rPr>
                                <m:sty m:val="p"/>
                              </m:rPr>
                              <a:rPr lang="en-US" sz="2000" b="0" i="0" smtClean="0">
                                <a:solidFill>
                                  <a:schemeClr val="bg1"/>
                                </a:solidFill>
                                <a:latin typeface="Cambria Math" panose="02040503050406030204" pitchFamily="18" charset="0"/>
                              </a:rPr>
                              <m:t>E</m:t>
                            </m:r>
                          </m:e>
                        </m:d>
                        <m:r>
                          <a:rPr lang="en-US" sz="2000" b="0" i="1" smtClean="0">
                            <a:solidFill>
                              <a:schemeClr val="bg1"/>
                            </a:solidFill>
                            <a:latin typeface="Cambria Math" panose="02040503050406030204" pitchFamily="18" charset="0"/>
                          </a:rPr>
                          <m:t>)</m:t>
                        </m:r>
                      </m:sub>
                    </m:sSub>
                  </m:oMath>
                </a14:m>
                <a:r>
                  <a:rPr lang="en-US" sz="2000" i="1" dirty="0">
                    <a:solidFill>
                      <a:schemeClr val="bg1"/>
                    </a:solidFill>
                  </a:rPr>
                  <a:t> Max-Flow</a:t>
                </a:r>
              </a:p>
            </p:txBody>
          </p:sp>
        </mc:Choice>
        <mc:Fallback xmlns="">
          <p:sp>
            <p:nvSpPr>
              <p:cNvPr id="5" name="Content Placeholder 4">
                <a:extLst>
                  <a:ext uri="{FF2B5EF4-FFF2-40B4-BE49-F238E27FC236}">
                    <a16:creationId xmlns:a16="http://schemas.microsoft.com/office/drawing/2014/main" id="{28D742D3-BD4A-E047-9635-B6CFFDF51511}"/>
                  </a:ext>
                </a:extLst>
              </p:cNvPr>
              <p:cNvSpPr txBox="1">
                <a:spLocks noRot="1" noChangeAspect="1" noMove="1" noResize="1" noEditPoints="1" noAdjustHandles="1" noChangeArrowheads="1" noChangeShapeType="1" noTextEdit="1"/>
              </p:cNvSpPr>
              <p:nvPr/>
            </p:nvSpPr>
            <p:spPr>
              <a:xfrm>
                <a:off x="1142262" y="2833629"/>
                <a:ext cx="3539962" cy="533023"/>
              </a:xfrm>
              <a:prstGeom prst="rect">
                <a:avLst/>
              </a:prstGeom>
              <a:blipFill>
                <a:blip r:embed="rId3"/>
                <a:stretch>
                  <a:fillRect t="-2273"/>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4">
                <a:extLst>
                  <a:ext uri="{FF2B5EF4-FFF2-40B4-BE49-F238E27FC236}">
                    <a16:creationId xmlns:a16="http://schemas.microsoft.com/office/drawing/2014/main" id="{6AD4F07D-7CCA-5B44-8E3E-AC5A35444519}"/>
                  </a:ext>
                </a:extLst>
              </p:cNvPr>
              <p:cNvSpPr txBox="1">
                <a:spLocks/>
              </p:cNvSpPr>
              <p:nvPr/>
            </p:nvSpPr>
            <p:spPr>
              <a:xfrm>
                <a:off x="1142262" y="3653733"/>
                <a:ext cx="3539962" cy="533023"/>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FindMedian </a:t>
                </a: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m:t>
                        </m:r>
                      </m:e>
                      <m:sub>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(1)</m:t>
                        </m:r>
                      </m:sub>
                    </m:sSub>
                  </m:oMath>
                </a14:m>
                <a:r>
                  <a:rPr lang="en-US" sz="2000" i="1" dirty="0">
                    <a:solidFill>
                      <a:schemeClr val="bg1"/>
                    </a:solidFill>
                  </a:rPr>
                  <a:t> Sorting</a:t>
                </a:r>
              </a:p>
            </p:txBody>
          </p:sp>
        </mc:Choice>
        <mc:Fallback xmlns="">
          <p:sp>
            <p:nvSpPr>
              <p:cNvPr id="6" name="Content Placeholder 4">
                <a:extLst>
                  <a:ext uri="{FF2B5EF4-FFF2-40B4-BE49-F238E27FC236}">
                    <a16:creationId xmlns:a16="http://schemas.microsoft.com/office/drawing/2014/main" id="{6AD4F07D-7CCA-5B44-8E3E-AC5A35444519}"/>
                  </a:ext>
                </a:extLst>
              </p:cNvPr>
              <p:cNvSpPr txBox="1">
                <a:spLocks noRot="1" noChangeAspect="1" noMove="1" noResize="1" noEditPoints="1" noAdjustHandles="1" noChangeArrowheads="1" noChangeShapeType="1" noTextEdit="1"/>
              </p:cNvSpPr>
              <p:nvPr/>
            </p:nvSpPr>
            <p:spPr>
              <a:xfrm>
                <a:off x="1142262" y="3653733"/>
                <a:ext cx="3539962" cy="533023"/>
              </a:xfrm>
              <a:prstGeom prst="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Content Placeholder 4">
                <a:extLst>
                  <a:ext uri="{FF2B5EF4-FFF2-40B4-BE49-F238E27FC236}">
                    <a16:creationId xmlns:a16="http://schemas.microsoft.com/office/drawing/2014/main" id="{93AD140F-BE5A-774F-9757-0A21C6513D15}"/>
                  </a:ext>
                </a:extLst>
              </p:cNvPr>
              <p:cNvSpPr txBox="1">
                <a:spLocks/>
              </p:cNvSpPr>
              <p:nvPr/>
            </p:nvSpPr>
            <p:spPr>
              <a:xfrm>
                <a:off x="1133638" y="4473837"/>
                <a:ext cx="3539962" cy="533023"/>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FindMin </a:t>
                </a: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m:t>
                        </m:r>
                      </m:e>
                      <m:sub>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(1)</m:t>
                        </m:r>
                      </m:sub>
                    </m:sSub>
                  </m:oMath>
                </a14:m>
                <a:r>
                  <a:rPr lang="en-US" sz="2000" i="1" dirty="0">
                    <a:solidFill>
                      <a:schemeClr val="bg1"/>
                    </a:solidFill>
                  </a:rPr>
                  <a:t> Sorting</a:t>
                </a:r>
              </a:p>
            </p:txBody>
          </p:sp>
        </mc:Choice>
        <mc:Fallback xmlns="">
          <p:sp>
            <p:nvSpPr>
              <p:cNvPr id="7" name="Content Placeholder 4">
                <a:extLst>
                  <a:ext uri="{FF2B5EF4-FFF2-40B4-BE49-F238E27FC236}">
                    <a16:creationId xmlns:a16="http://schemas.microsoft.com/office/drawing/2014/main" id="{93AD140F-BE5A-774F-9757-0A21C6513D15}"/>
                  </a:ext>
                </a:extLst>
              </p:cNvPr>
              <p:cNvSpPr txBox="1">
                <a:spLocks noRot="1" noChangeAspect="1" noMove="1" noResize="1" noEditPoints="1" noAdjustHandles="1" noChangeArrowheads="1" noChangeShapeType="1" noTextEdit="1"/>
              </p:cNvSpPr>
              <p:nvPr/>
            </p:nvSpPr>
            <p:spPr>
              <a:xfrm>
                <a:off x="1133638" y="4473837"/>
                <a:ext cx="3539962" cy="533023"/>
              </a:xfrm>
              <a:prstGeom prst="rect">
                <a:avLst/>
              </a:prstGeom>
              <a:blipFill>
                <a:blip r:embed="rId5"/>
                <a:stretch>
                  <a:fillRect b="-2273"/>
                </a:stretch>
              </a:blipFill>
              <a:ln>
                <a:solidFill>
                  <a:schemeClr val="bg1"/>
                </a:solidFill>
              </a:ln>
            </p:spPr>
            <p:txBody>
              <a:bodyPr/>
              <a:lstStyle/>
              <a:p>
                <a:r>
                  <a:rPr lang="en-US">
                    <a:noFill/>
                  </a:rPr>
                  <a:t> </a:t>
                </a:r>
              </a:p>
            </p:txBody>
          </p:sp>
        </mc:Fallback>
      </mc:AlternateContent>
      <p:sp>
        <p:nvSpPr>
          <p:cNvPr id="8" name="Content Placeholder 4">
            <a:extLst>
              <a:ext uri="{FF2B5EF4-FFF2-40B4-BE49-F238E27FC236}">
                <a16:creationId xmlns:a16="http://schemas.microsoft.com/office/drawing/2014/main" id="{8EC5966E-2D81-1040-90D3-E820D5D54E18}"/>
              </a:ext>
            </a:extLst>
          </p:cNvPr>
          <p:cNvSpPr txBox="1">
            <a:spLocks/>
          </p:cNvSpPr>
          <p:nvPr/>
        </p:nvSpPr>
        <p:spPr>
          <a:xfrm>
            <a:off x="5091420" y="1688033"/>
            <a:ext cx="3539962" cy="453076"/>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Details:</a:t>
            </a:r>
          </a:p>
        </p:txBody>
      </p:sp>
      <p:sp>
        <p:nvSpPr>
          <p:cNvPr id="9" name="Content Placeholder 4">
            <a:extLst>
              <a:ext uri="{FF2B5EF4-FFF2-40B4-BE49-F238E27FC236}">
                <a16:creationId xmlns:a16="http://schemas.microsoft.com/office/drawing/2014/main" id="{2118ACFF-8839-024B-88AF-83FB153B12C9}"/>
              </a:ext>
            </a:extLst>
          </p:cNvPr>
          <p:cNvSpPr txBox="1">
            <a:spLocks/>
          </p:cNvSpPr>
          <p:nvPr/>
        </p:nvSpPr>
        <p:spPr>
          <a:xfrm>
            <a:off x="5091420" y="2071629"/>
            <a:ext cx="6121525" cy="533023"/>
          </a:xfrm>
          <a:prstGeom prst="rect">
            <a:avLst/>
          </a:prstGeom>
          <a:solidFill>
            <a:schemeClr val="tx1">
              <a:lumMod val="95000"/>
            </a:schemeClr>
          </a:solidFill>
          <a:ln>
            <a:solidFill>
              <a:schemeClr val="bg1"/>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No conversion necessary. Value of maximum flow is equal to capacity of minimum cut on the same, unaltered graph.</a:t>
            </a:r>
          </a:p>
        </p:txBody>
      </p:sp>
      <p:sp>
        <p:nvSpPr>
          <p:cNvPr id="10" name="Content Placeholder 4">
            <a:extLst>
              <a:ext uri="{FF2B5EF4-FFF2-40B4-BE49-F238E27FC236}">
                <a16:creationId xmlns:a16="http://schemas.microsoft.com/office/drawing/2014/main" id="{D270FE73-028E-AD4F-A8C2-AE7A078BB19E}"/>
              </a:ext>
            </a:extLst>
          </p:cNvPr>
          <p:cNvSpPr txBox="1">
            <a:spLocks/>
          </p:cNvSpPr>
          <p:nvPr/>
        </p:nvSpPr>
        <p:spPr>
          <a:xfrm>
            <a:off x="5100043" y="2833629"/>
            <a:ext cx="6121525" cy="533023"/>
          </a:xfrm>
          <a:prstGeom prst="rect">
            <a:avLst/>
          </a:prstGeom>
          <a:solidFill>
            <a:schemeClr val="tx1">
              <a:lumMod val="95000"/>
            </a:schemeClr>
          </a:solidFill>
          <a:ln>
            <a:solidFill>
              <a:schemeClr val="bg1"/>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Conversion involved adding capacities to edges, adding source and sink node, adding edges to / from source / sink node, etc.</a:t>
            </a:r>
          </a:p>
        </p:txBody>
      </p:sp>
      <p:sp>
        <p:nvSpPr>
          <p:cNvPr id="11" name="Content Placeholder 4">
            <a:extLst>
              <a:ext uri="{FF2B5EF4-FFF2-40B4-BE49-F238E27FC236}">
                <a16:creationId xmlns:a16="http://schemas.microsoft.com/office/drawing/2014/main" id="{66F81EC3-84D7-384F-B29E-4B80D8C72BD9}"/>
              </a:ext>
            </a:extLst>
          </p:cNvPr>
          <p:cNvSpPr txBox="1">
            <a:spLocks/>
          </p:cNvSpPr>
          <p:nvPr/>
        </p:nvSpPr>
        <p:spPr>
          <a:xfrm>
            <a:off x="5100043" y="3653733"/>
            <a:ext cx="6121525" cy="533023"/>
          </a:xfrm>
          <a:prstGeom prst="rect">
            <a:avLst/>
          </a:prstGeom>
          <a:solidFill>
            <a:schemeClr val="tx1">
              <a:lumMod val="95000"/>
            </a:schemeClr>
          </a:solidFill>
          <a:ln>
            <a:solidFill>
              <a:schemeClr val="bg1"/>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No conversion necessary. Sort the list, then pull out the middle element in the array.</a:t>
            </a:r>
          </a:p>
        </p:txBody>
      </p:sp>
      <p:sp>
        <p:nvSpPr>
          <p:cNvPr id="12" name="Content Placeholder 4">
            <a:extLst>
              <a:ext uri="{FF2B5EF4-FFF2-40B4-BE49-F238E27FC236}">
                <a16:creationId xmlns:a16="http://schemas.microsoft.com/office/drawing/2014/main" id="{6699413D-5379-5045-9D8B-6A637471A4CA}"/>
              </a:ext>
            </a:extLst>
          </p:cNvPr>
          <p:cNvSpPr txBox="1">
            <a:spLocks/>
          </p:cNvSpPr>
          <p:nvPr/>
        </p:nvSpPr>
        <p:spPr>
          <a:xfrm>
            <a:off x="5091419" y="4473837"/>
            <a:ext cx="6121525" cy="533023"/>
          </a:xfrm>
          <a:prstGeom prst="rect">
            <a:avLst/>
          </a:prstGeom>
          <a:solidFill>
            <a:schemeClr val="tx1">
              <a:lumMod val="95000"/>
            </a:schemeClr>
          </a:solidFill>
          <a:ln>
            <a:solidFill>
              <a:schemeClr val="bg1"/>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No conversion necessary. Sort the list, then pull the first element in the array. Note that this one is a reduction to a HARDER problem. So won’t be used in practice.</a:t>
            </a:r>
          </a:p>
        </p:txBody>
      </p:sp>
    </p:spTree>
    <p:extLst>
      <p:ext uri="{BB962C8B-B14F-4D97-AF65-F5344CB8AC3E}">
        <p14:creationId xmlns:p14="http://schemas.microsoft.com/office/powerpoint/2010/main" val="15464426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9734"/>
            <a:ext cx="9905998" cy="722453"/>
          </a:xfrm>
        </p:spPr>
        <p:txBody>
          <a:bodyPr/>
          <a:lstStyle/>
          <a:p>
            <a:pPr algn="ctr"/>
            <a:r>
              <a:rPr lang="en-US" dirty="0"/>
              <a:t>Runtime Comparison</a:t>
            </a:r>
            <a:endParaRPr lang="en-US" dirty="0">
              <a:solidFill>
                <a:srgbClr val="FFA7FF"/>
              </a:solidFill>
            </a:endParaRPr>
          </a:p>
        </p:txBody>
      </p:sp>
      <p:grpSp>
        <p:nvGrpSpPr>
          <p:cNvPr id="43" name="Group 42">
            <a:extLst>
              <a:ext uri="{FF2B5EF4-FFF2-40B4-BE49-F238E27FC236}">
                <a16:creationId xmlns:a16="http://schemas.microsoft.com/office/drawing/2014/main" id="{79335735-65BC-E54E-ABCA-52FB200E0398}"/>
              </a:ext>
            </a:extLst>
          </p:cNvPr>
          <p:cNvGrpSpPr/>
          <p:nvPr/>
        </p:nvGrpSpPr>
        <p:grpSpPr>
          <a:xfrm>
            <a:off x="208484" y="1611374"/>
            <a:ext cx="7232463" cy="3806727"/>
            <a:chOff x="2465909" y="2019299"/>
            <a:chExt cx="7232463" cy="3806727"/>
          </a:xfrm>
        </p:grpSpPr>
        <mc:AlternateContent xmlns:mc="http://schemas.openxmlformats.org/markup-compatibility/2006" xmlns:a14="http://schemas.microsoft.com/office/drawing/2010/main">
          <mc:Choice Requires="a14">
            <p:sp>
              <p:nvSpPr>
                <p:cNvPr id="39" name="Content Placeholder 4">
                  <a:extLst>
                    <a:ext uri="{FF2B5EF4-FFF2-40B4-BE49-F238E27FC236}">
                      <a16:creationId xmlns:a16="http://schemas.microsoft.com/office/drawing/2014/main" id="{6D06268B-B87E-5844-8A15-8B25A2291DDC}"/>
                    </a:ext>
                  </a:extLst>
                </p:cNvPr>
                <p:cNvSpPr txBox="1">
                  <a:spLocks/>
                </p:cNvSpPr>
                <p:nvPr/>
              </p:nvSpPr>
              <p:spPr>
                <a:xfrm>
                  <a:off x="5008088" y="2019299"/>
                  <a:ext cx="2316638" cy="581035"/>
                </a:xfrm>
                <a:prstGeom prst="rect">
                  <a:avLst/>
                </a:prstGeom>
                <a:solidFill>
                  <a:schemeClr val="accent3"/>
                </a:solidFill>
                <a:ln>
                  <a:solidFill>
                    <a:schemeClr val="bg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lumMod val="95000"/>
                        </a:schemeClr>
                      </a:solidFill>
                    </a:rPr>
                    <a:t>Map instances of A to instances of B in </a:t>
                  </a:r>
                  <a14:m>
                    <m:oMath xmlns:m="http://schemas.openxmlformats.org/officeDocument/2006/math">
                      <m:r>
                        <m:rPr>
                          <m:sty m:val="p"/>
                        </m:rPr>
                        <a:rPr lang="en-US" sz="1400" b="0" i="0" smtClean="0">
                          <a:solidFill>
                            <a:schemeClr val="tx1">
                              <a:lumMod val="95000"/>
                            </a:schemeClr>
                          </a:solidFill>
                          <a:latin typeface="Cambria Math" panose="02040503050406030204" pitchFamily="18" charset="0"/>
                        </a:rPr>
                        <m:t>Θ</m:t>
                      </m:r>
                      <m:r>
                        <a:rPr lang="en-US" sz="1400" b="0" i="1" smtClean="0">
                          <a:solidFill>
                            <a:schemeClr val="tx1">
                              <a:lumMod val="95000"/>
                            </a:schemeClr>
                          </a:solidFill>
                          <a:latin typeface="Cambria Math" panose="02040503050406030204" pitchFamily="18" charset="0"/>
                        </a:rPr>
                        <m:t>(</m:t>
                      </m:r>
                      <m:sSub>
                        <m:sSubPr>
                          <m:ctrlPr>
                            <a:rPr lang="en-US" sz="1400" b="0" i="1" smtClean="0">
                              <a:solidFill>
                                <a:schemeClr val="tx1">
                                  <a:lumMod val="95000"/>
                                </a:schemeClr>
                              </a:solidFill>
                              <a:latin typeface="Cambria Math" panose="02040503050406030204" pitchFamily="18" charset="0"/>
                            </a:rPr>
                          </m:ctrlPr>
                        </m:sSubPr>
                        <m:e>
                          <m:r>
                            <a:rPr lang="en-US" sz="1400" b="0" i="1" smtClean="0">
                              <a:solidFill>
                                <a:schemeClr val="tx1">
                                  <a:lumMod val="95000"/>
                                </a:schemeClr>
                              </a:solidFill>
                              <a:latin typeface="Cambria Math" panose="02040503050406030204" pitchFamily="18" charset="0"/>
                            </a:rPr>
                            <m:t>𝑅</m:t>
                          </m:r>
                        </m:e>
                        <m:sub>
                          <m:r>
                            <a:rPr lang="en-US" sz="1400" b="0" i="1" smtClean="0">
                              <a:solidFill>
                                <a:schemeClr val="tx1">
                                  <a:lumMod val="95000"/>
                                </a:schemeClr>
                              </a:solidFill>
                              <a:latin typeface="Cambria Math" panose="02040503050406030204" pitchFamily="18" charset="0"/>
                            </a:rPr>
                            <m:t>𝐴𝐵</m:t>
                          </m:r>
                        </m:sub>
                      </m:sSub>
                      <m:r>
                        <a:rPr lang="en-US" sz="1400" b="0" i="1" smtClean="0">
                          <a:solidFill>
                            <a:schemeClr val="tx1">
                              <a:lumMod val="95000"/>
                            </a:schemeClr>
                          </a:solidFill>
                          <a:latin typeface="Cambria Math" panose="02040503050406030204" pitchFamily="18" charset="0"/>
                        </a:rPr>
                        <m:t>)</m:t>
                      </m:r>
                    </m:oMath>
                  </a14:m>
                  <a:r>
                    <a:rPr lang="en-US" sz="1400" i="1" dirty="0">
                      <a:solidFill>
                        <a:schemeClr val="tx1">
                          <a:lumMod val="95000"/>
                        </a:schemeClr>
                      </a:solidFill>
                    </a:rPr>
                    <a:t> time.</a:t>
                  </a:r>
                </a:p>
              </p:txBody>
            </p:sp>
          </mc:Choice>
          <mc:Fallback xmlns="">
            <p:sp>
              <p:nvSpPr>
                <p:cNvPr id="39" name="Content Placeholder 4">
                  <a:extLst>
                    <a:ext uri="{FF2B5EF4-FFF2-40B4-BE49-F238E27FC236}">
                      <a16:creationId xmlns:a16="http://schemas.microsoft.com/office/drawing/2014/main" id="{6D06268B-B87E-5844-8A15-8B25A2291DDC}"/>
                    </a:ext>
                  </a:extLst>
                </p:cNvPr>
                <p:cNvSpPr txBox="1">
                  <a:spLocks noRot="1" noChangeAspect="1" noMove="1" noResize="1" noEditPoints="1" noAdjustHandles="1" noChangeArrowheads="1" noChangeShapeType="1" noTextEdit="1"/>
                </p:cNvSpPr>
                <p:nvPr/>
              </p:nvSpPr>
              <p:spPr>
                <a:xfrm>
                  <a:off x="5008088" y="2019299"/>
                  <a:ext cx="2316638" cy="581035"/>
                </a:xfrm>
                <a:prstGeom prst="rect">
                  <a:avLst/>
                </a:prstGeom>
                <a:blipFill>
                  <a:blip r:embed="rId2"/>
                  <a:stretch>
                    <a:fillRect b="-2083"/>
                  </a:stretch>
                </a:blipFill>
                <a:ln>
                  <a:solidFill>
                    <a:schemeClr val="bg1"/>
                  </a:solidFill>
                </a:ln>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FB14BF2B-E906-E74D-A222-9E84C2BB842C}"/>
                </a:ext>
              </a:extLst>
            </p:cNvPr>
            <p:cNvGrpSpPr/>
            <p:nvPr/>
          </p:nvGrpSpPr>
          <p:grpSpPr>
            <a:xfrm>
              <a:off x="2465909" y="2204160"/>
              <a:ext cx="7232463" cy="3621866"/>
              <a:chOff x="2570684" y="2261310"/>
              <a:chExt cx="7232463" cy="3621866"/>
            </a:xfrm>
          </p:grpSpPr>
          <p:grpSp>
            <p:nvGrpSpPr>
              <p:cNvPr id="8" name="Group 7">
                <a:extLst>
                  <a:ext uri="{FF2B5EF4-FFF2-40B4-BE49-F238E27FC236}">
                    <a16:creationId xmlns:a16="http://schemas.microsoft.com/office/drawing/2014/main" id="{8532DB9A-FA5A-7740-8D8E-0172761C0C15}"/>
                  </a:ext>
                </a:extLst>
              </p:cNvPr>
              <p:cNvGrpSpPr/>
              <p:nvPr/>
            </p:nvGrpSpPr>
            <p:grpSpPr>
              <a:xfrm>
                <a:off x="2570684" y="2261310"/>
                <a:ext cx="2709085" cy="3369450"/>
                <a:chOff x="1570559" y="2137485"/>
                <a:chExt cx="2709085" cy="3369450"/>
              </a:xfrm>
            </p:grpSpPr>
            <p:sp>
              <p:nvSpPr>
                <p:cNvPr id="5" name="Rectangle 4">
                  <a:extLst>
                    <a:ext uri="{FF2B5EF4-FFF2-40B4-BE49-F238E27FC236}">
                      <a16:creationId xmlns:a16="http://schemas.microsoft.com/office/drawing/2014/main" id="{D8DFC98F-084E-C84C-AB03-602B8E14D0EE}"/>
                    </a:ext>
                  </a:extLst>
                </p:cNvPr>
                <p:cNvSpPr/>
                <p:nvPr/>
              </p:nvSpPr>
              <p:spPr>
                <a:xfrm>
                  <a:off x="2308469" y="2137485"/>
                  <a:ext cx="1231272" cy="82866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Problem A</a:t>
                  </a:r>
                </a:p>
              </p:txBody>
            </p:sp>
            <p:sp>
              <p:nvSpPr>
                <p:cNvPr id="23" name="Rectangle 22">
                  <a:extLst>
                    <a:ext uri="{FF2B5EF4-FFF2-40B4-BE49-F238E27FC236}">
                      <a16:creationId xmlns:a16="http://schemas.microsoft.com/office/drawing/2014/main" id="{00759A00-8F0E-C24E-8F18-1CF257E378E4}"/>
                    </a:ext>
                  </a:extLst>
                </p:cNvPr>
                <p:cNvSpPr/>
                <p:nvPr/>
              </p:nvSpPr>
              <p:spPr>
                <a:xfrm>
                  <a:off x="2308469" y="4678274"/>
                  <a:ext cx="1231272" cy="828661"/>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Solution A</a:t>
                  </a:r>
                </a:p>
              </p:txBody>
            </p:sp>
            <p:cxnSp>
              <p:nvCxnSpPr>
                <p:cNvPr id="7" name="Straight Arrow Connector 6">
                  <a:extLst>
                    <a:ext uri="{FF2B5EF4-FFF2-40B4-BE49-F238E27FC236}">
                      <a16:creationId xmlns:a16="http://schemas.microsoft.com/office/drawing/2014/main" id="{0541B410-22E3-6E47-AF73-3F2AF2867461}"/>
                    </a:ext>
                  </a:extLst>
                </p:cNvPr>
                <p:cNvCxnSpPr>
                  <a:stCxn id="5" idx="2"/>
                  <a:endCxn id="23" idx="0"/>
                </p:cNvCxnSpPr>
                <p:nvPr/>
              </p:nvCxnSpPr>
              <p:spPr>
                <a:xfrm>
                  <a:off x="2924105" y="2966146"/>
                  <a:ext cx="0" cy="171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4">
                      <a:extLst>
                        <a:ext uri="{FF2B5EF4-FFF2-40B4-BE49-F238E27FC236}">
                          <a16:creationId xmlns:a16="http://schemas.microsoft.com/office/drawing/2014/main" id="{92354662-A552-504E-A65B-97ED9934F527}"/>
                        </a:ext>
                      </a:extLst>
                    </p:cNvPr>
                    <p:cNvSpPr txBox="1">
                      <a:spLocks/>
                    </p:cNvSpPr>
                    <p:nvPr/>
                  </p:nvSpPr>
                  <p:spPr>
                    <a:xfrm>
                      <a:off x="1570559" y="3415408"/>
                      <a:ext cx="2709085" cy="701360"/>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solidFill>
                            <a:schemeClr val="bg1"/>
                          </a:solidFill>
                        </a:rPr>
                        <a:t>Decider for A that runs in </a:t>
                      </a:r>
                      <a14:m>
                        <m:oMath xmlns:m="http://schemas.openxmlformats.org/officeDocument/2006/math">
                          <m:r>
                            <m:rPr>
                              <m:sty m:val="p"/>
                            </m:rPr>
                            <a:rPr lang="en-US" sz="1600" b="0" i="0" smtClean="0">
                              <a:solidFill>
                                <a:schemeClr val="bg1"/>
                              </a:solidFill>
                              <a:latin typeface="Cambria Math" panose="02040503050406030204" pitchFamily="18" charset="0"/>
                            </a:rPr>
                            <m:t>Θ</m:t>
                          </m:r>
                          <m:r>
                            <a:rPr lang="en-US" sz="1600" b="0" i="1" smtClean="0">
                              <a:solidFill>
                                <a:schemeClr val="bg1"/>
                              </a:solidFill>
                              <a:latin typeface="Cambria Math" panose="02040503050406030204" pitchFamily="18" charset="0"/>
                            </a:rPr>
                            <m:t>(</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𝐴</m:t>
                              </m:r>
                            </m:e>
                            <m:sub>
                              <m:r>
                                <a:rPr lang="en-US" sz="1600" b="0" i="1" smtClean="0">
                                  <a:solidFill>
                                    <a:schemeClr val="bg1"/>
                                  </a:solidFill>
                                  <a:latin typeface="Cambria Math" panose="02040503050406030204" pitchFamily="18" charset="0"/>
                                </a:rPr>
                                <m:t>𝑛</m:t>
                              </m:r>
                            </m:sub>
                          </m:sSub>
                          <m:r>
                            <a:rPr lang="en-US" sz="1600" b="0" i="1" smtClean="0">
                              <a:solidFill>
                                <a:schemeClr val="bg1"/>
                              </a:solidFill>
                              <a:latin typeface="Cambria Math" panose="02040503050406030204" pitchFamily="18" charset="0"/>
                            </a:rPr>
                            <m:t>)</m:t>
                          </m:r>
                        </m:oMath>
                      </a14:m>
                      <a:r>
                        <a:rPr lang="en-US" sz="1600" i="1" dirty="0">
                          <a:solidFill>
                            <a:schemeClr val="bg1"/>
                          </a:solidFill>
                        </a:rPr>
                        <a:t> time.</a:t>
                      </a:r>
                    </a:p>
                  </p:txBody>
                </p:sp>
              </mc:Choice>
              <mc:Fallback xmlns="">
                <p:sp>
                  <p:nvSpPr>
                    <p:cNvPr id="26" name="Content Placeholder 4">
                      <a:extLst>
                        <a:ext uri="{FF2B5EF4-FFF2-40B4-BE49-F238E27FC236}">
                          <a16:creationId xmlns:a16="http://schemas.microsoft.com/office/drawing/2014/main" id="{92354662-A552-504E-A65B-97ED9934F527}"/>
                        </a:ext>
                      </a:extLst>
                    </p:cNvPr>
                    <p:cNvSpPr txBox="1">
                      <a:spLocks noRot="1" noChangeAspect="1" noMove="1" noResize="1" noEditPoints="1" noAdjustHandles="1" noChangeArrowheads="1" noChangeShapeType="1" noTextEdit="1"/>
                    </p:cNvSpPr>
                    <p:nvPr/>
                  </p:nvSpPr>
                  <p:spPr>
                    <a:xfrm>
                      <a:off x="1570559" y="3415408"/>
                      <a:ext cx="2709085" cy="701360"/>
                    </a:xfrm>
                    <a:prstGeom prst="rect">
                      <a:avLst/>
                    </a:prstGeom>
                    <a:blipFill>
                      <a:blip r:embed="rId3"/>
                      <a:stretch>
                        <a:fillRect b="-1754"/>
                      </a:stretch>
                    </a:blipFill>
                    <a:ln>
                      <a:solidFill>
                        <a:schemeClr val="bg1"/>
                      </a:solidFill>
                    </a:ln>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E1E27072-20C7-2F48-853D-48A98A768EFD}"/>
                  </a:ext>
                </a:extLst>
              </p:cNvPr>
              <p:cNvGrpSpPr/>
              <p:nvPr/>
            </p:nvGrpSpPr>
            <p:grpSpPr>
              <a:xfrm>
                <a:off x="4539866" y="2268614"/>
                <a:ext cx="5263281" cy="3614562"/>
                <a:chOff x="4539866" y="2268614"/>
                <a:chExt cx="5263281" cy="3614562"/>
              </a:xfrm>
            </p:grpSpPr>
            <p:sp>
              <p:nvSpPr>
                <p:cNvPr id="27" name="Rectangle 26">
                  <a:extLst>
                    <a:ext uri="{FF2B5EF4-FFF2-40B4-BE49-F238E27FC236}">
                      <a16:creationId xmlns:a16="http://schemas.microsoft.com/office/drawing/2014/main" id="{2DCE4FC7-F5FE-D349-A4B8-CF18D9154094}"/>
                    </a:ext>
                  </a:extLst>
                </p:cNvPr>
                <p:cNvSpPr/>
                <p:nvPr/>
              </p:nvSpPr>
              <p:spPr>
                <a:xfrm>
                  <a:off x="7832969" y="2268614"/>
                  <a:ext cx="1231272" cy="8286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schemeClr>
                      </a:solidFill>
                    </a:rPr>
                    <a:t>Problem B</a:t>
                  </a:r>
                </a:p>
              </p:txBody>
            </p:sp>
            <p:sp>
              <p:nvSpPr>
                <p:cNvPr id="29" name="Rectangle 28">
                  <a:extLst>
                    <a:ext uri="{FF2B5EF4-FFF2-40B4-BE49-F238E27FC236}">
                      <a16:creationId xmlns:a16="http://schemas.microsoft.com/office/drawing/2014/main" id="{E1B84751-7643-F048-9D4A-C68D0FE326F6}"/>
                    </a:ext>
                  </a:extLst>
                </p:cNvPr>
                <p:cNvSpPr/>
                <p:nvPr/>
              </p:nvSpPr>
              <p:spPr>
                <a:xfrm>
                  <a:off x="7832969" y="4802098"/>
                  <a:ext cx="1231272" cy="82866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schemeClr>
                      </a:solidFill>
                    </a:rPr>
                    <a:t>Solution B</a:t>
                  </a:r>
                </a:p>
              </p:txBody>
            </p:sp>
            <p:cxnSp>
              <p:nvCxnSpPr>
                <p:cNvPr id="33" name="Straight Arrow Connector 32">
                  <a:extLst>
                    <a:ext uri="{FF2B5EF4-FFF2-40B4-BE49-F238E27FC236}">
                      <a16:creationId xmlns:a16="http://schemas.microsoft.com/office/drawing/2014/main" id="{272F9A6D-80DF-4945-93A8-F9BBAA58E063}"/>
                    </a:ext>
                  </a:extLst>
                </p:cNvPr>
                <p:cNvCxnSpPr>
                  <a:cxnSpLocks/>
                  <a:stCxn id="27" idx="2"/>
                  <a:endCxn id="29" idx="0"/>
                </p:cNvCxnSpPr>
                <p:nvPr/>
              </p:nvCxnSpPr>
              <p:spPr>
                <a:xfrm>
                  <a:off x="8448605" y="3097275"/>
                  <a:ext cx="0" cy="170482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Content Placeholder 4">
                      <a:extLst>
                        <a:ext uri="{FF2B5EF4-FFF2-40B4-BE49-F238E27FC236}">
                          <a16:creationId xmlns:a16="http://schemas.microsoft.com/office/drawing/2014/main" id="{2B07ACEF-738A-EC4C-8004-C071F2AA2F5B}"/>
                        </a:ext>
                      </a:extLst>
                    </p:cNvPr>
                    <p:cNvSpPr txBox="1">
                      <a:spLocks/>
                    </p:cNvSpPr>
                    <p:nvPr/>
                  </p:nvSpPr>
                  <p:spPr>
                    <a:xfrm>
                      <a:off x="7094062" y="3516116"/>
                      <a:ext cx="2709085" cy="701360"/>
                    </a:xfrm>
                    <a:prstGeom prst="rect">
                      <a:avLst/>
                    </a:prstGeom>
                    <a:solidFill>
                      <a:schemeClr val="accent3"/>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solidFill>
                            <a:schemeClr val="tx1">
                              <a:lumMod val="95000"/>
                            </a:schemeClr>
                          </a:solidFill>
                        </a:rPr>
                        <a:t>Decider for B that runs in </a:t>
                      </a:r>
                      <a14:m>
                        <m:oMath xmlns:m="http://schemas.openxmlformats.org/officeDocument/2006/math">
                          <m:r>
                            <m:rPr>
                              <m:sty m:val="p"/>
                            </m:rPr>
                            <a:rPr lang="en-US" sz="1600" b="0" i="0" smtClean="0">
                              <a:solidFill>
                                <a:schemeClr val="tx1">
                                  <a:lumMod val="95000"/>
                                </a:schemeClr>
                              </a:solidFill>
                              <a:latin typeface="Cambria Math" panose="02040503050406030204" pitchFamily="18" charset="0"/>
                            </a:rPr>
                            <m:t>Θ</m:t>
                          </m:r>
                          <m:r>
                            <a:rPr lang="en-US" sz="1600" b="0" i="1" smtClean="0">
                              <a:solidFill>
                                <a:schemeClr val="tx1">
                                  <a:lumMod val="95000"/>
                                </a:schemeClr>
                              </a:solidFill>
                              <a:latin typeface="Cambria Math" panose="02040503050406030204" pitchFamily="18" charset="0"/>
                            </a:rPr>
                            <m:t>(</m:t>
                          </m:r>
                          <m:sSub>
                            <m:sSubPr>
                              <m:ctrlPr>
                                <a:rPr lang="en-US" sz="1600" b="0" i="1" smtClean="0">
                                  <a:solidFill>
                                    <a:schemeClr val="tx1">
                                      <a:lumMod val="95000"/>
                                    </a:schemeClr>
                                  </a:solidFill>
                                  <a:latin typeface="Cambria Math" panose="02040503050406030204" pitchFamily="18" charset="0"/>
                                </a:rPr>
                              </m:ctrlPr>
                            </m:sSubPr>
                            <m:e>
                              <m:r>
                                <a:rPr lang="en-US" sz="1600" b="0" i="1" smtClean="0">
                                  <a:solidFill>
                                    <a:schemeClr val="tx1">
                                      <a:lumMod val="95000"/>
                                    </a:schemeClr>
                                  </a:solidFill>
                                  <a:latin typeface="Cambria Math" panose="02040503050406030204" pitchFamily="18" charset="0"/>
                                </a:rPr>
                                <m:t>𝐵</m:t>
                              </m:r>
                            </m:e>
                            <m:sub>
                              <m:r>
                                <a:rPr lang="en-US" sz="1600" b="0" i="1" smtClean="0">
                                  <a:solidFill>
                                    <a:schemeClr val="tx1">
                                      <a:lumMod val="95000"/>
                                    </a:schemeClr>
                                  </a:solidFill>
                                  <a:latin typeface="Cambria Math" panose="02040503050406030204" pitchFamily="18" charset="0"/>
                                </a:rPr>
                                <m:t>𝑛</m:t>
                              </m:r>
                            </m:sub>
                          </m:sSub>
                          <m:r>
                            <a:rPr lang="en-US" sz="1600" b="0" i="1" smtClean="0">
                              <a:solidFill>
                                <a:schemeClr val="tx1">
                                  <a:lumMod val="95000"/>
                                </a:schemeClr>
                              </a:solidFill>
                              <a:latin typeface="Cambria Math" panose="02040503050406030204" pitchFamily="18" charset="0"/>
                            </a:rPr>
                            <m:t>)</m:t>
                          </m:r>
                        </m:oMath>
                      </a14:m>
                      <a:r>
                        <a:rPr lang="en-US" sz="1600" i="1" dirty="0">
                          <a:solidFill>
                            <a:schemeClr val="tx1">
                              <a:lumMod val="95000"/>
                            </a:schemeClr>
                          </a:solidFill>
                        </a:rPr>
                        <a:t> time.</a:t>
                      </a:r>
                    </a:p>
                  </p:txBody>
                </p:sp>
              </mc:Choice>
              <mc:Fallback xmlns="">
                <p:sp>
                  <p:nvSpPr>
                    <p:cNvPr id="36" name="Content Placeholder 4">
                      <a:extLst>
                        <a:ext uri="{FF2B5EF4-FFF2-40B4-BE49-F238E27FC236}">
                          <a16:creationId xmlns:a16="http://schemas.microsoft.com/office/drawing/2014/main" id="{2B07ACEF-738A-EC4C-8004-C071F2AA2F5B}"/>
                        </a:ext>
                      </a:extLst>
                    </p:cNvPr>
                    <p:cNvSpPr txBox="1">
                      <a:spLocks noRot="1" noChangeAspect="1" noMove="1" noResize="1" noEditPoints="1" noAdjustHandles="1" noChangeArrowheads="1" noChangeShapeType="1" noTextEdit="1"/>
                    </p:cNvSpPr>
                    <p:nvPr/>
                  </p:nvSpPr>
                  <p:spPr>
                    <a:xfrm>
                      <a:off x="7094062" y="3516116"/>
                      <a:ext cx="2709085" cy="701360"/>
                    </a:xfrm>
                    <a:prstGeom prst="rect">
                      <a:avLst/>
                    </a:prstGeom>
                    <a:blipFill>
                      <a:blip r:embed="rId4"/>
                      <a:stretch>
                        <a:fillRect b="-1786"/>
                      </a:stretch>
                    </a:blipFill>
                    <a:ln>
                      <a:solidFill>
                        <a:schemeClr val="bg1"/>
                      </a:solidFill>
                    </a:ln>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991CB472-E51D-2E46-BEAF-8B2CD194CFD8}"/>
                    </a:ext>
                  </a:extLst>
                </p:cNvPr>
                <p:cNvCxnSpPr>
                  <a:cxnSpLocks/>
                  <a:stCxn id="5" idx="3"/>
                  <a:endCxn id="27" idx="1"/>
                </p:cNvCxnSpPr>
                <p:nvPr/>
              </p:nvCxnSpPr>
              <p:spPr>
                <a:xfrm>
                  <a:off x="4539866" y="2675641"/>
                  <a:ext cx="3293103" cy="7304"/>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2DC9021-3558-8C48-A04B-DAB7AE5C2339}"/>
                    </a:ext>
                  </a:extLst>
                </p:cNvPr>
                <p:cNvCxnSpPr>
                  <a:cxnSpLocks/>
                  <a:stCxn id="29" idx="1"/>
                  <a:endCxn id="23" idx="3"/>
                </p:cNvCxnSpPr>
                <p:nvPr/>
              </p:nvCxnSpPr>
              <p:spPr>
                <a:xfrm flipH="1">
                  <a:off x="4539866" y="5216429"/>
                  <a:ext cx="3293103" cy="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Content Placeholder 4">
                      <a:extLst>
                        <a:ext uri="{FF2B5EF4-FFF2-40B4-BE49-F238E27FC236}">
                          <a16:creationId xmlns:a16="http://schemas.microsoft.com/office/drawing/2014/main" id="{CBE927D4-069A-924A-879A-BB4711322E77}"/>
                        </a:ext>
                      </a:extLst>
                    </p:cNvPr>
                    <p:cNvSpPr txBox="1">
                      <a:spLocks/>
                    </p:cNvSpPr>
                    <p:nvPr/>
                  </p:nvSpPr>
                  <p:spPr>
                    <a:xfrm>
                      <a:off x="5067616" y="5302141"/>
                      <a:ext cx="2316638" cy="581035"/>
                    </a:xfrm>
                    <a:prstGeom prst="rect">
                      <a:avLst/>
                    </a:prstGeom>
                    <a:solidFill>
                      <a:schemeClr val="accent3"/>
                    </a:solidFill>
                    <a:ln>
                      <a:solidFill>
                        <a:schemeClr val="bg1"/>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lumMod val="95000"/>
                            </a:schemeClr>
                          </a:solidFill>
                        </a:rPr>
                        <a:t>Map solutions of B to solutions of A in </a:t>
                      </a:r>
                      <a14:m>
                        <m:oMath xmlns:m="http://schemas.openxmlformats.org/officeDocument/2006/math">
                          <m:r>
                            <m:rPr>
                              <m:sty m:val="p"/>
                            </m:rPr>
                            <a:rPr lang="en-US" sz="1400" b="0" i="0" smtClean="0">
                              <a:solidFill>
                                <a:schemeClr val="tx1">
                                  <a:lumMod val="95000"/>
                                </a:schemeClr>
                              </a:solidFill>
                              <a:latin typeface="Cambria Math" panose="02040503050406030204" pitchFamily="18" charset="0"/>
                            </a:rPr>
                            <m:t>Θ</m:t>
                          </m:r>
                          <m:r>
                            <a:rPr lang="en-US" sz="1400" b="0" i="1" smtClean="0">
                              <a:solidFill>
                                <a:schemeClr val="tx1">
                                  <a:lumMod val="95000"/>
                                </a:schemeClr>
                              </a:solidFill>
                              <a:latin typeface="Cambria Math" panose="02040503050406030204" pitchFamily="18" charset="0"/>
                            </a:rPr>
                            <m:t>(</m:t>
                          </m:r>
                          <m:sSub>
                            <m:sSubPr>
                              <m:ctrlPr>
                                <a:rPr lang="en-US" sz="1400" b="0" i="1" smtClean="0">
                                  <a:solidFill>
                                    <a:schemeClr val="tx1">
                                      <a:lumMod val="95000"/>
                                    </a:schemeClr>
                                  </a:solidFill>
                                  <a:latin typeface="Cambria Math" panose="02040503050406030204" pitchFamily="18" charset="0"/>
                                </a:rPr>
                              </m:ctrlPr>
                            </m:sSubPr>
                            <m:e>
                              <m:r>
                                <a:rPr lang="en-US" sz="1400" b="0" i="1" smtClean="0">
                                  <a:solidFill>
                                    <a:schemeClr val="tx1">
                                      <a:lumMod val="95000"/>
                                    </a:schemeClr>
                                  </a:solidFill>
                                  <a:latin typeface="Cambria Math" panose="02040503050406030204" pitchFamily="18" charset="0"/>
                                </a:rPr>
                                <m:t>𝑅𝑆</m:t>
                              </m:r>
                            </m:e>
                            <m:sub>
                              <m:r>
                                <a:rPr lang="en-US" sz="1400" b="0" i="1" smtClean="0">
                                  <a:solidFill>
                                    <a:schemeClr val="tx1">
                                      <a:lumMod val="95000"/>
                                    </a:schemeClr>
                                  </a:solidFill>
                                  <a:latin typeface="Cambria Math" panose="02040503050406030204" pitchFamily="18" charset="0"/>
                                </a:rPr>
                                <m:t>𝐵𝐴</m:t>
                              </m:r>
                            </m:sub>
                          </m:sSub>
                          <m:r>
                            <a:rPr lang="en-US" sz="1400" b="0" i="1" smtClean="0">
                              <a:solidFill>
                                <a:schemeClr val="tx1">
                                  <a:lumMod val="95000"/>
                                </a:schemeClr>
                              </a:solidFill>
                              <a:latin typeface="Cambria Math" panose="02040503050406030204" pitchFamily="18" charset="0"/>
                            </a:rPr>
                            <m:t>)</m:t>
                          </m:r>
                        </m:oMath>
                      </a14:m>
                      <a:r>
                        <a:rPr lang="en-US" sz="1400" i="1" dirty="0">
                          <a:solidFill>
                            <a:schemeClr val="tx1">
                              <a:lumMod val="95000"/>
                            </a:schemeClr>
                          </a:solidFill>
                        </a:rPr>
                        <a:t> time.</a:t>
                      </a:r>
                    </a:p>
                  </p:txBody>
                </p:sp>
              </mc:Choice>
              <mc:Fallback xmlns="">
                <p:sp>
                  <p:nvSpPr>
                    <p:cNvPr id="41" name="Content Placeholder 4">
                      <a:extLst>
                        <a:ext uri="{FF2B5EF4-FFF2-40B4-BE49-F238E27FC236}">
                          <a16:creationId xmlns:a16="http://schemas.microsoft.com/office/drawing/2014/main" id="{CBE927D4-069A-924A-879A-BB4711322E77}"/>
                        </a:ext>
                      </a:extLst>
                    </p:cNvPr>
                    <p:cNvSpPr txBox="1">
                      <a:spLocks noRot="1" noChangeAspect="1" noMove="1" noResize="1" noEditPoints="1" noAdjustHandles="1" noChangeArrowheads="1" noChangeShapeType="1" noTextEdit="1"/>
                    </p:cNvSpPr>
                    <p:nvPr/>
                  </p:nvSpPr>
                  <p:spPr>
                    <a:xfrm>
                      <a:off x="5067616" y="5302141"/>
                      <a:ext cx="2316638" cy="581035"/>
                    </a:xfrm>
                    <a:prstGeom prst="rect">
                      <a:avLst/>
                    </a:prstGeom>
                    <a:blipFill>
                      <a:blip r:embed="rId5"/>
                      <a:stretch>
                        <a:fillRect r="-1630" b="-2083"/>
                      </a:stretch>
                    </a:blipFill>
                    <a:ln>
                      <a:solidFill>
                        <a:schemeClr val="bg1"/>
                      </a:solidFill>
                    </a:ln>
                  </p:spPr>
                  <p:txBody>
                    <a:bodyPr/>
                    <a:lstStyle/>
                    <a:p>
                      <a:r>
                        <a:rPr lang="en-US">
                          <a:noFill/>
                        </a:rPr>
                        <a:t> </a:t>
                      </a:r>
                    </a:p>
                  </p:txBody>
                </p:sp>
              </mc:Fallback>
            </mc:AlternateContent>
          </p:grpSp>
        </p:grpSp>
      </p:grpSp>
      <p:grpSp>
        <p:nvGrpSpPr>
          <p:cNvPr id="4" name="Group 3">
            <a:extLst>
              <a:ext uri="{FF2B5EF4-FFF2-40B4-BE49-F238E27FC236}">
                <a16:creationId xmlns:a16="http://schemas.microsoft.com/office/drawing/2014/main" id="{8E3F8D96-49BA-1045-8928-38829A5B5A61}"/>
              </a:ext>
            </a:extLst>
          </p:cNvPr>
          <p:cNvGrpSpPr/>
          <p:nvPr/>
        </p:nvGrpSpPr>
        <p:grpSpPr>
          <a:xfrm>
            <a:off x="7591425" y="1971298"/>
            <a:ext cx="4402471" cy="3717108"/>
            <a:chOff x="7572375" y="1828423"/>
            <a:chExt cx="4402471" cy="3717108"/>
          </a:xfrm>
        </p:grpSpPr>
        <mc:AlternateContent xmlns:mc="http://schemas.openxmlformats.org/markup-compatibility/2006" xmlns:a14="http://schemas.microsoft.com/office/drawing/2010/main">
          <mc:Choice Requires="a14">
            <p:sp>
              <p:nvSpPr>
                <p:cNvPr id="3" name="TextBox 2"/>
                <p:cNvSpPr txBox="1"/>
                <p:nvPr/>
              </p:nvSpPr>
              <p:spPr>
                <a:xfrm>
                  <a:off x="7572375" y="1828423"/>
                  <a:ext cx="4402471" cy="3717108"/>
                </a:xfrm>
                <a:prstGeom prst="rect">
                  <a:avLst/>
                </a:prstGeom>
                <a:solidFill>
                  <a:schemeClr val="tx1">
                    <a:lumMod val="95000"/>
                  </a:schemeClr>
                </a:solidFill>
                <a:ln>
                  <a:solidFill>
                    <a:schemeClr val="bg1"/>
                  </a:solidFill>
                </a:ln>
              </p:spPr>
              <p:txBody>
                <a:bodyPr wrap="square" rtlCol="0">
                  <a:spAutoFit/>
                </a:bodyPr>
                <a:lstStyle/>
                <a:p>
                  <a:pPr algn="ctr"/>
                  <a:r>
                    <a:rPr lang="en-US" i="1" dirty="0">
                      <a:solidFill>
                        <a:schemeClr val="bg1"/>
                      </a:solidFill>
                    </a:rPr>
                    <a:t>Which Algorithm is faster?</a:t>
                  </a: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br>
                    <a:rPr lang="en-US" i="1" dirty="0">
                      <a:solidFill>
                        <a:schemeClr val="bg1"/>
                      </a:solidFill>
                    </a:rPr>
                  </a:br>
                  <a:r>
                    <a:rPr lang="en-US" i="1" dirty="0">
                      <a:solidFill>
                        <a:schemeClr val="bg1"/>
                      </a:solidFill>
                    </a:rPr>
                    <a:t>If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𝑅</m:t>
                          </m:r>
                        </m:e>
                        <m:sub>
                          <m:r>
                            <a:rPr lang="en-US" b="0" i="1" smtClean="0">
                              <a:solidFill>
                                <a:schemeClr val="bg1"/>
                              </a:solidFill>
                              <a:latin typeface="Cambria Math" panose="02040503050406030204" pitchFamily="18" charset="0"/>
                            </a:rPr>
                            <m:t>𝐴𝐵</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𝑅</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𝐵𝐴</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𝑂</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𝐵</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oMath>
                  </a14:m>
                  <a:r>
                    <a:rPr lang="en-US" i="1" dirty="0">
                      <a:solidFill>
                        <a:schemeClr val="bg1"/>
                      </a:solidFill>
                    </a:rPr>
                    <a:t>, then this represents a </a:t>
                  </a:r>
                  <a:r>
                    <a:rPr lang="en-US" b="1" u="sng" dirty="0">
                      <a:solidFill>
                        <a:schemeClr val="bg1"/>
                      </a:solidFill>
                    </a:rPr>
                    <a:t>valid reduction</a:t>
                  </a:r>
                  <a:r>
                    <a:rPr lang="en-US" i="1" dirty="0">
                      <a:solidFill>
                        <a:schemeClr val="bg1"/>
                      </a:solidFill>
                    </a:rPr>
                    <a:t> and </a:t>
                  </a:r>
                  <a14:m>
                    <m:oMath xmlns:m="http://schemas.openxmlformats.org/officeDocument/2006/math">
                      <m:r>
                        <a:rPr lang="en-US" i="1">
                          <a:solidFill>
                            <a:schemeClr val="bg1"/>
                          </a:solidFill>
                          <a:latin typeface="Cambria Math" panose="02040503050406030204" pitchFamily="18" charset="0"/>
                        </a:rPr>
                        <m:t>𝐴</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m:t>
                          </m:r>
                        </m:e>
                        <m:sub>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𝑅</m:t>
                              </m:r>
                            </m:e>
                            <m:sub>
                              <m:r>
                                <a:rPr lang="en-US" i="1">
                                  <a:solidFill>
                                    <a:schemeClr val="bg1"/>
                                  </a:solidFill>
                                  <a:latin typeface="Cambria Math" panose="02040503050406030204" pitchFamily="18" charset="0"/>
                                </a:rPr>
                                <m:t>𝐴𝐵</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𝑅</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𝐵𝐴</m:t>
                              </m:r>
                            </m:sub>
                          </m:sSub>
                        </m:sub>
                      </m:sSub>
                      <m:r>
                        <a:rPr lang="en-US" i="1">
                          <a:solidFill>
                            <a:schemeClr val="bg1"/>
                          </a:solidFill>
                          <a:latin typeface="Cambria Math" panose="02040503050406030204" pitchFamily="18" charset="0"/>
                        </a:rPr>
                        <m:t>𝐵</m:t>
                      </m:r>
                    </m:oMath>
                  </a14:m>
                  <a:endParaRPr lang="en-US" i="1" dirty="0">
                    <a:solidFill>
                      <a:schemeClr val="bg1"/>
                    </a:solidFill>
                  </a:endParaRPr>
                </a:p>
                <a:p>
                  <a:pPr algn="ctr"/>
                  <a:endParaRPr lang="en-US" i="1" dirty="0">
                    <a:solidFill>
                      <a:schemeClr val="bg1"/>
                    </a:solidFill>
                  </a:endParaRPr>
                </a:p>
                <a:p>
                  <a:pPr algn="ctr"/>
                  <a:r>
                    <a:rPr lang="en-US" i="1" dirty="0">
                      <a:solidFill>
                        <a:schemeClr val="bg1"/>
                      </a:solidFill>
                    </a:rPr>
                    <a:t>If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𝑅</m:t>
                          </m:r>
                        </m:e>
                        <m:sub>
                          <m:r>
                            <a:rPr lang="en-US" b="0" i="1" smtClean="0">
                              <a:solidFill>
                                <a:schemeClr val="bg1"/>
                              </a:solidFill>
                              <a:latin typeface="Cambria Math" panose="02040503050406030204" pitchFamily="18" charset="0"/>
                            </a:rPr>
                            <m:t>𝐴𝐵</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𝐵</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𝑅</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𝐵𝐴</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𝑂</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oMath>
                  </a14:m>
                  <a:r>
                    <a:rPr lang="en-US" i="1" dirty="0">
                      <a:solidFill>
                        <a:schemeClr val="bg1"/>
                      </a:solidFill>
                    </a:rPr>
                    <a:t>, then this is the best algorithm for A (or equally the best)</a:t>
                  </a:r>
                </a:p>
                <a:p>
                  <a:pPr algn="ctr"/>
                  <a:endParaRPr lang="en-US" i="1"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7572375" y="1828423"/>
                  <a:ext cx="4402471" cy="3717108"/>
                </a:xfrm>
                <a:prstGeom prst="rect">
                  <a:avLst/>
                </a:prstGeom>
                <a:blipFill>
                  <a:blip r:embed="rId6"/>
                  <a:stretch>
                    <a:fillRect l="-862" t="-339" r="-2011"/>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BE6109-09C1-2546-BBEB-F6EEB25299A7}"/>
                    </a:ext>
                  </a:extLst>
                </p:cNvPr>
                <p:cNvSpPr txBox="1"/>
                <p:nvPr/>
              </p:nvSpPr>
              <p:spPr>
                <a:xfrm>
                  <a:off x="7715250" y="2535604"/>
                  <a:ext cx="4104450"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45" name="TextBox 44">
                  <a:extLst>
                    <a:ext uri="{FF2B5EF4-FFF2-40B4-BE49-F238E27FC236}">
                      <a16:creationId xmlns:a16="http://schemas.microsoft.com/office/drawing/2014/main" id="{F0BE6109-09C1-2546-BBEB-F6EEB25299A7}"/>
                    </a:ext>
                  </a:extLst>
                </p:cNvPr>
                <p:cNvSpPr txBox="1">
                  <a:spLocks noRot="1" noChangeAspect="1" noMove="1" noResize="1" noEditPoints="1" noAdjustHandles="1" noChangeArrowheads="1" noChangeShapeType="1" noTextEdit="1"/>
                </p:cNvSpPr>
                <p:nvPr/>
              </p:nvSpPr>
              <p:spPr>
                <a:xfrm>
                  <a:off x="7715250" y="2535604"/>
                  <a:ext cx="4104450" cy="369332"/>
                </a:xfrm>
                <a:prstGeom prst="rect">
                  <a:avLst/>
                </a:prstGeom>
                <a:blipFill>
                  <a:blip r:embed="rId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2B9DB6F-EBE3-9C40-9042-ADE677676AED}"/>
                    </a:ext>
                  </a:extLst>
                </p:cNvPr>
                <p:cNvSpPr txBox="1"/>
                <p:nvPr/>
              </p:nvSpPr>
              <p:spPr>
                <a:xfrm>
                  <a:off x="7715250" y="3027851"/>
                  <a:ext cx="4104450" cy="369332"/>
                </a:xfrm>
                <a:prstGeom prst="rect">
                  <a:avLst/>
                </a:prstGeom>
                <a:solidFill>
                  <a:schemeClr val="accent3"/>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𝐴𝐵</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𝐵𝐴</m:t>
                            </m:r>
                          </m:sub>
                        </m:sSub>
                      </m:oMath>
                    </m:oMathPara>
                  </a14:m>
                  <a:endParaRPr lang="en-US" i="1" dirty="0">
                    <a:solidFill>
                      <a:schemeClr val="tx1"/>
                    </a:solidFill>
                  </a:endParaRPr>
                </a:p>
              </p:txBody>
            </p:sp>
          </mc:Choice>
          <mc:Fallback xmlns="">
            <p:sp>
              <p:nvSpPr>
                <p:cNvPr id="24" name="TextBox 23">
                  <a:extLst>
                    <a:ext uri="{FF2B5EF4-FFF2-40B4-BE49-F238E27FC236}">
                      <a16:creationId xmlns:a16="http://schemas.microsoft.com/office/drawing/2014/main" id="{62B9DB6F-EBE3-9C40-9042-ADE677676AED}"/>
                    </a:ext>
                  </a:extLst>
                </p:cNvPr>
                <p:cNvSpPr txBox="1">
                  <a:spLocks noRot="1" noChangeAspect="1" noMove="1" noResize="1" noEditPoints="1" noAdjustHandles="1" noChangeArrowheads="1" noChangeShapeType="1" noTextEdit="1"/>
                </p:cNvSpPr>
                <p:nvPr/>
              </p:nvSpPr>
              <p:spPr>
                <a:xfrm>
                  <a:off x="7715250" y="3027851"/>
                  <a:ext cx="4104450" cy="369332"/>
                </a:xfrm>
                <a:prstGeom prst="rect">
                  <a:avLst/>
                </a:prstGeom>
                <a:blipFill>
                  <a:blip r:embed="rId8"/>
                  <a:stretch>
                    <a:fillRect/>
                  </a:stretch>
                </a:blipFill>
                <a:ln>
                  <a:solidFill>
                    <a:schemeClr val="bg1"/>
                  </a:solidFill>
                </a:ln>
              </p:spPr>
              <p:txBody>
                <a:bodyPr/>
                <a:lstStyle/>
                <a:p>
                  <a:r>
                    <a:rPr lang="en-US">
                      <a:noFill/>
                    </a:rPr>
                    <a:t> </a:t>
                  </a:r>
                </a:p>
              </p:txBody>
            </p:sp>
          </mc:Fallback>
        </mc:AlternateContent>
      </p:grpSp>
    </p:spTree>
    <p:extLst>
      <p:ext uri="{BB962C8B-B14F-4D97-AF65-F5344CB8AC3E}">
        <p14:creationId xmlns:p14="http://schemas.microsoft.com/office/powerpoint/2010/main" val="21903352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9734"/>
            <a:ext cx="9905998" cy="722453"/>
          </a:xfrm>
        </p:spPr>
        <p:txBody>
          <a:bodyPr/>
          <a:lstStyle/>
          <a:p>
            <a:pPr algn="ctr"/>
            <a:r>
              <a:rPr lang="en-US" dirty="0"/>
              <a:t>Runtime Comparison</a:t>
            </a:r>
            <a:endParaRPr lang="en-US" dirty="0">
              <a:solidFill>
                <a:srgbClr val="FFA7FF"/>
              </a:solidFill>
            </a:endParaRPr>
          </a:p>
        </p:txBody>
      </p:sp>
      <p:grpSp>
        <p:nvGrpSpPr>
          <p:cNvPr id="4" name="Group 3">
            <a:extLst>
              <a:ext uri="{FF2B5EF4-FFF2-40B4-BE49-F238E27FC236}">
                <a16:creationId xmlns:a16="http://schemas.microsoft.com/office/drawing/2014/main" id="{8E3F8D96-49BA-1045-8928-38829A5B5A61}"/>
              </a:ext>
            </a:extLst>
          </p:cNvPr>
          <p:cNvGrpSpPr/>
          <p:nvPr/>
        </p:nvGrpSpPr>
        <p:grpSpPr>
          <a:xfrm>
            <a:off x="579107" y="2598673"/>
            <a:ext cx="4402471" cy="2031325"/>
            <a:chOff x="7572375" y="1828423"/>
            <a:chExt cx="4402471" cy="2031325"/>
          </a:xfrm>
        </p:grpSpPr>
        <p:sp>
          <p:nvSpPr>
            <p:cNvPr id="3" name="TextBox 2"/>
            <p:cNvSpPr txBox="1"/>
            <p:nvPr/>
          </p:nvSpPr>
          <p:spPr>
            <a:xfrm>
              <a:off x="7572375" y="1828423"/>
              <a:ext cx="4402471" cy="2031325"/>
            </a:xfrm>
            <a:prstGeom prst="rect">
              <a:avLst/>
            </a:prstGeom>
            <a:solidFill>
              <a:schemeClr val="tx1">
                <a:lumMod val="95000"/>
              </a:schemeClr>
            </a:solidFill>
            <a:ln>
              <a:solidFill>
                <a:schemeClr val="bg1"/>
              </a:solidFill>
            </a:ln>
          </p:spPr>
          <p:txBody>
            <a:bodyPr wrap="square" rtlCol="0">
              <a:spAutoFit/>
            </a:bodyPr>
            <a:lstStyle/>
            <a:p>
              <a:pPr algn="ctr"/>
              <a:r>
                <a:rPr lang="en-US" i="1" dirty="0">
                  <a:solidFill>
                    <a:schemeClr val="bg1"/>
                  </a:solidFill>
                </a:rPr>
                <a:t>Which Algorithm is faster?</a:t>
              </a: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BE6109-09C1-2546-BBEB-F6EEB25299A7}"/>
                    </a:ext>
                  </a:extLst>
                </p:cNvPr>
                <p:cNvSpPr txBox="1"/>
                <p:nvPr/>
              </p:nvSpPr>
              <p:spPr>
                <a:xfrm>
                  <a:off x="7715250" y="2535604"/>
                  <a:ext cx="4104450"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45" name="TextBox 44">
                  <a:extLst>
                    <a:ext uri="{FF2B5EF4-FFF2-40B4-BE49-F238E27FC236}">
                      <a16:creationId xmlns:a16="http://schemas.microsoft.com/office/drawing/2014/main" id="{F0BE6109-09C1-2546-BBEB-F6EEB25299A7}"/>
                    </a:ext>
                  </a:extLst>
                </p:cNvPr>
                <p:cNvSpPr txBox="1">
                  <a:spLocks noRot="1" noChangeAspect="1" noMove="1" noResize="1" noEditPoints="1" noAdjustHandles="1" noChangeArrowheads="1" noChangeShapeType="1" noTextEdit="1"/>
                </p:cNvSpPr>
                <p:nvPr/>
              </p:nvSpPr>
              <p:spPr>
                <a:xfrm>
                  <a:off x="7715250" y="2535604"/>
                  <a:ext cx="4104450" cy="369332"/>
                </a:xfrm>
                <a:prstGeom prst="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2B9DB6F-EBE3-9C40-9042-ADE677676AED}"/>
                    </a:ext>
                  </a:extLst>
                </p:cNvPr>
                <p:cNvSpPr txBox="1"/>
                <p:nvPr/>
              </p:nvSpPr>
              <p:spPr>
                <a:xfrm>
                  <a:off x="7715250" y="3027851"/>
                  <a:ext cx="4104450" cy="369332"/>
                </a:xfrm>
                <a:prstGeom prst="rect">
                  <a:avLst/>
                </a:prstGeom>
                <a:solidFill>
                  <a:schemeClr val="accent3"/>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𝐴𝐵</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𝐵𝐴</m:t>
                            </m:r>
                          </m:sub>
                        </m:sSub>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Θ</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oMath>
                    </m:oMathPara>
                  </a14:m>
                  <a:endParaRPr lang="en-US" i="1" dirty="0">
                    <a:solidFill>
                      <a:schemeClr val="tx1"/>
                    </a:solidFill>
                  </a:endParaRPr>
                </a:p>
              </p:txBody>
            </p:sp>
          </mc:Choice>
          <mc:Fallback xmlns="">
            <p:sp>
              <p:nvSpPr>
                <p:cNvPr id="24" name="TextBox 23">
                  <a:extLst>
                    <a:ext uri="{FF2B5EF4-FFF2-40B4-BE49-F238E27FC236}">
                      <a16:creationId xmlns:a16="http://schemas.microsoft.com/office/drawing/2014/main" id="{62B9DB6F-EBE3-9C40-9042-ADE677676AED}"/>
                    </a:ext>
                  </a:extLst>
                </p:cNvPr>
                <p:cNvSpPr txBox="1">
                  <a:spLocks noRot="1" noChangeAspect="1" noMove="1" noResize="1" noEditPoints="1" noAdjustHandles="1" noChangeArrowheads="1" noChangeShapeType="1" noTextEdit="1"/>
                </p:cNvSpPr>
                <p:nvPr/>
              </p:nvSpPr>
              <p:spPr>
                <a:xfrm>
                  <a:off x="7715250" y="3027851"/>
                  <a:ext cx="4104450" cy="369332"/>
                </a:xfrm>
                <a:prstGeom prst="rect">
                  <a:avLst/>
                </a:prstGeom>
                <a:blipFill>
                  <a:blip r:embed="rId4"/>
                  <a:stretch>
                    <a:fillRect b="-9677"/>
                  </a:stretch>
                </a:blipFill>
                <a:ln>
                  <a:solidFill>
                    <a:schemeClr val="bg1"/>
                  </a:solidFill>
                </a:ln>
              </p:spPr>
              <p:txBody>
                <a:bodyPr/>
                <a:lstStyle/>
                <a:p>
                  <a:r>
                    <a:rPr lang="en-US">
                      <a:noFill/>
                    </a:rPr>
                    <a:t> </a:t>
                  </a:r>
                </a:p>
              </p:txBody>
            </p:sp>
          </mc:Fallback>
        </mc:AlternateContent>
      </p:grpSp>
      <p:cxnSp>
        <p:nvCxnSpPr>
          <p:cNvPr id="9" name="Straight Arrow Connector 8">
            <a:extLst>
              <a:ext uri="{FF2B5EF4-FFF2-40B4-BE49-F238E27FC236}">
                <a16:creationId xmlns:a16="http://schemas.microsoft.com/office/drawing/2014/main" id="{56FD3858-9B57-E34B-89D9-63B3E119B7C6}"/>
              </a:ext>
            </a:extLst>
          </p:cNvPr>
          <p:cNvCxnSpPr>
            <a:cxnSpLocks/>
          </p:cNvCxnSpPr>
          <p:nvPr/>
        </p:nvCxnSpPr>
        <p:spPr>
          <a:xfrm flipV="1">
            <a:off x="9808230" y="974785"/>
            <a:ext cx="0" cy="530992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27AB2E6-DD1C-4A4F-9E1C-D44D7D092712}"/>
              </a:ext>
            </a:extLst>
          </p:cNvPr>
          <p:cNvSpPr txBox="1"/>
          <p:nvPr/>
        </p:nvSpPr>
        <p:spPr>
          <a:xfrm>
            <a:off x="10092906" y="1164566"/>
            <a:ext cx="1705292" cy="830997"/>
          </a:xfrm>
          <a:prstGeom prst="rect">
            <a:avLst/>
          </a:prstGeom>
          <a:noFill/>
        </p:spPr>
        <p:txBody>
          <a:bodyPr wrap="square" rtlCol="0">
            <a:spAutoFit/>
          </a:bodyPr>
          <a:lstStyle/>
          <a:p>
            <a:pPr algn="ctr"/>
            <a:r>
              <a:rPr lang="en-US" sz="1600" i="1" dirty="0"/>
              <a:t>Harder Problems (fastest algorithm has slower runtime)</a:t>
            </a:r>
          </a:p>
        </p:txBody>
      </p:sp>
      <p:sp>
        <p:nvSpPr>
          <p:cNvPr id="28" name="TextBox 27">
            <a:extLst>
              <a:ext uri="{FF2B5EF4-FFF2-40B4-BE49-F238E27FC236}">
                <a16:creationId xmlns:a16="http://schemas.microsoft.com/office/drawing/2014/main" id="{A4019142-6004-CB4B-B835-9A40C153C8B9}"/>
              </a:ext>
            </a:extLst>
          </p:cNvPr>
          <p:cNvSpPr txBox="1"/>
          <p:nvPr/>
        </p:nvSpPr>
        <p:spPr>
          <a:xfrm>
            <a:off x="9911750" y="5453716"/>
            <a:ext cx="1886447" cy="830997"/>
          </a:xfrm>
          <a:prstGeom prst="rect">
            <a:avLst/>
          </a:prstGeom>
          <a:noFill/>
        </p:spPr>
        <p:txBody>
          <a:bodyPr wrap="square" rtlCol="0">
            <a:spAutoFit/>
          </a:bodyPr>
          <a:lstStyle/>
          <a:p>
            <a:pPr algn="ctr"/>
            <a:r>
              <a:rPr lang="en-US" sz="1600" i="1" dirty="0"/>
              <a:t>Easy Problems (fastest algorithm has very fast runtime)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01B3355-8F0E-BA49-BE7C-437E5FC7B109}"/>
                  </a:ext>
                </a:extLst>
              </p:cNvPr>
              <p:cNvSpPr txBox="1"/>
              <p:nvPr/>
            </p:nvSpPr>
            <p:spPr>
              <a:xfrm>
                <a:off x="8393500" y="1963674"/>
                <a:ext cx="1207827"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30" name="TextBox 29">
                <a:extLst>
                  <a:ext uri="{FF2B5EF4-FFF2-40B4-BE49-F238E27FC236}">
                    <a16:creationId xmlns:a16="http://schemas.microsoft.com/office/drawing/2014/main" id="{501B3355-8F0E-BA49-BE7C-437E5FC7B109}"/>
                  </a:ext>
                </a:extLst>
              </p:cNvPr>
              <p:cNvSpPr txBox="1">
                <a:spLocks noRot="1" noChangeAspect="1" noMove="1" noResize="1" noEditPoints="1" noAdjustHandles="1" noChangeArrowheads="1" noChangeShapeType="1" noTextEdit="1"/>
              </p:cNvSpPr>
              <p:nvPr/>
            </p:nvSpPr>
            <p:spPr>
              <a:xfrm>
                <a:off x="8393500" y="1963674"/>
                <a:ext cx="1207827" cy="369332"/>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279D28D-D910-8148-8474-7C9DB3E2FA65}"/>
                  </a:ext>
                </a:extLst>
              </p:cNvPr>
              <p:cNvSpPr txBox="1"/>
              <p:nvPr/>
            </p:nvSpPr>
            <p:spPr>
              <a:xfrm>
                <a:off x="6502403" y="1963674"/>
                <a:ext cx="1345283" cy="369332"/>
              </a:xfrm>
              <a:prstGeom prst="rect">
                <a:avLst/>
              </a:prstGeom>
              <a:solidFill>
                <a:schemeClr val="accent3"/>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oMath>
                  </m:oMathPara>
                </a14:m>
                <a:endParaRPr lang="en-US" i="1" dirty="0">
                  <a:solidFill>
                    <a:schemeClr val="tx1"/>
                  </a:solidFill>
                </a:endParaRPr>
              </a:p>
            </p:txBody>
          </p:sp>
        </mc:Choice>
        <mc:Fallback xmlns="">
          <p:sp>
            <p:nvSpPr>
              <p:cNvPr id="31" name="TextBox 30">
                <a:extLst>
                  <a:ext uri="{FF2B5EF4-FFF2-40B4-BE49-F238E27FC236}">
                    <a16:creationId xmlns:a16="http://schemas.microsoft.com/office/drawing/2014/main" id="{2279D28D-D910-8148-8474-7C9DB3E2FA65}"/>
                  </a:ext>
                </a:extLst>
              </p:cNvPr>
              <p:cNvSpPr txBox="1">
                <a:spLocks noRot="1" noChangeAspect="1" noMove="1" noResize="1" noEditPoints="1" noAdjustHandles="1" noChangeArrowheads="1" noChangeShapeType="1" noTextEdit="1"/>
              </p:cNvSpPr>
              <p:nvPr/>
            </p:nvSpPr>
            <p:spPr>
              <a:xfrm>
                <a:off x="6502403" y="1963674"/>
                <a:ext cx="1345283" cy="369332"/>
              </a:xfrm>
              <a:prstGeom prst="rect">
                <a:avLst/>
              </a:prstGeom>
              <a:blipFill>
                <a:blip r:embed="rId6"/>
                <a:stretch>
                  <a:fillRect/>
                </a:stretch>
              </a:blipFill>
              <a:ln>
                <a:solidFill>
                  <a:schemeClr val="bg1"/>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1CDC137B-8C53-CD4A-9781-276C1FAF8FC8}"/>
              </a:ext>
            </a:extLst>
          </p:cNvPr>
          <p:cNvSpPr txBox="1"/>
          <p:nvPr/>
        </p:nvSpPr>
        <p:spPr>
          <a:xfrm>
            <a:off x="5711991" y="3716013"/>
            <a:ext cx="3091270" cy="1077218"/>
          </a:xfrm>
          <a:prstGeom prst="rect">
            <a:avLst/>
          </a:prstGeom>
          <a:noFill/>
          <a:ln>
            <a:solidFill>
              <a:schemeClr val="tx1">
                <a:lumMod val="95000"/>
              </a:schemeClr>
            </a:solidFill>
          </a:ln>
        </p:spPr>
        <p:txBody>
          <a:bodyPr wrap="square" rtlCol="0">
            <a:spAutoFit/>
          </a:bodyPr>
          <a:lstStyle/>
          <a:p>
            <a:pPr algn="ctr"/>
            <a:r>
              <a:rPr lang="en-US" sz="1600" i="1" dirty="0"/>
              <a:t>Not surprisingly, if these two algorithms have same overall runtime, then either can be used (they are equivalent).</a:t>
            </a:r>
          </a:p>
        </p:txBody>
      </p:sp>
      <p:cxnSp>
        <p:nvCxnSpPr>
          <p:cNvPr id="34" name="Straight Connector 33">
            <a:extLst>
              <a:ext uri="{FF2B5EF4-FFF2-40B4-BE49-F238E27FC236}">
                <a16:creationId xmlns:a16="http://schemas.microsoft.com/office/drawing/2014/main" id="{DC079917-A91F-2047-9C62-09FD7BED5AA9}"/>
              </a:ext>
            </a:extLst>
          </p:cNvPr>
          <p:cNvCxnSpPr>
            <a:cxnSpLocks/>
          </p:cNvCxnSpPr>
          <p:nvPr/>
        </p:nvCxnSpPr>
        <p:spPr>
          <a:xfrm flipH="1" flipV="1">
            <a:off x="7185804" y="2449903"/>
            <a:ext cx="603849" cy="11300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CE5DF9-96B2-B545-9D34-5EAD16617445}"/>
              </a:ext>
            </a:extLst>
          </p:cNvPr>
          <p:cNvCxnSpPr>
            <a:cxnSpLocks/>
          </p:cNvCxnSpPr>
          <p:nvPr/>
        </p:nvCxnSpPr>
        <p:spPr>
          <a:xfrm flipV="1">
            <a:off x="8013940" y="2449903"/>
            <a:ext cx="789321" cy="11300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8191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9734"/>
            <a:ext cx="9905998" cy="722453"/>
          </a:xfrm>
        </p:spPr>
        <p:txBody>
          <a:bodyPr/>
          <a:lstStyle/>
          <a:p>
            <a:pPr algn="ctr"/>
            <a:r>
              <a:rPr lang="en-US" dirty="0"/>
              <a:t>Runtime Comparison</a:t>
            </a:r>
            <a:endParaRPr lang="en-US" dirty="0">
              <a:solidFill>
                <a:srgbClr val="FFA7FF"/>
              </a:solidFill>
            </a:endParaRPr>
          </a:p>
        </p:txBody>
      </p:sp>
      <p:cxnSp>
        <p:nvCxnSpPr>
          <p:cNvPr id="9" name="Straight Arrow Connector 8">
            <a:extLst>
              <a:ext uri="{FF2B5EF4-FFF2-40B4-BE49-F238E27FC236}">
                <a16:creationId xmlns:a16="http://schemas.microsoft.com/office/drawing/2014/main" id="{56FD3858-9B57-E34B-89D9-63B3E119B7C6}"/>
              </a:ext>
            </a:extLst>
          </p:cNvPr>
          <p:cNvCxnSpPr>
            <a:cxnSpLocks/>
          </p:cNvCxnSpPr>
          <p:nvPr/>
        </p:nvCxnSpPr>
        <p:spPr>
          <a:xfrm flipV="1">
            <a:off x="9808230" y="974785"/>
            <a:ext cx="0" cy="530992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27AB2E6-DD1C-4A4F-9E1C-D44D7D092712}"/>
              </a:ext>
            </a:extLst>
          </p:cNvPr>
          <p:cNvSpPr txBox="1"/>
          <p:nvPr/>
        </p:nvSpPr>
        <p:spPr>
          <a:xfrm>
            <a:off x="10092906" y="1164566"/>
            <a:ext cx="1705292" cy="830997"/>
          </a:xfrm>
          <a:prstGeom prst="rect">
            <a:avLst/>
          </a:prstGeom>
          <a:noFill/>
        </p:spPr>
        <p:txBody>
          <a:bodyPr wrap="square" rtlCol="0">
            <a:spAutoFit/>
          </a:bodyPr>
          <a:lstStyle/>
          <a:p>
            <a:pPr algn="ctr"/>
            <a:r>
              <a:rPr lang="en-US" sz="1600" i="1" dirty="0"/>
              <a:t>Harder Problems (fastest algorithm has slower runtime)</a:t>
            </a:r>
          </a:p>
        </p:txBody>
      </p:sp>
      <p:sp>
        <p:nvSpPr>
          <p:cNvPr id="28" name="TextBox 27">
            <a:extLst>
              <a:ext uri="{FF2B5EF4-FFF2-40B4-BE49-F238E27FC236}">
                <a16:creationId xmlns:a16="http://schemas.microsoft.com/office/drawing/2014/main" id="{A4019142-6004-CB4B-B835-9A40C153C8B9}"/>
              </a:ext>
            </a:extLst>
          </p:cNvPr>
          <p:cNvSpPr txBox="1"/>
          <p:nvPr/>
        </p:nvSpPr>
        <p:spPr>
          <a:xfrm>
            <a:off x="9911750" y="5453716"/>
            <a:ext cx="1886447" cy="830997"/>
          </a:xfrm>
          <a:prstGeom prst="rect">
            <a:avLst/>
          </a:prstGeom>
          <a:noFill/>
        </p:spPr>
        <p:txBody>
          <a:bodyPr wrap="square" rtlCol="0">
            <a:spAutoFit/>
          </a:bodyPr>
          <a:lstStyle/>
          <a:p>
            <a:pPr algn="ctr"/>
            <a:r>
              <a:rPr lang="en-US" sz="1600" i="1" dirty="0"/>
              <a:t>Easy Problems (fastest algorithm has very fast runtime)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01B3355-8F0E-BA49-BE7C-437E5FC7B109}"/>
                  </a:ext>
                </a:extLst>
              </p:cNvPr>
              <p:cNvSpPr txBox="1"/>
              <p:nvPr/>
            </p:nvSpPr>
            <p:spPr>
              <a:xfrm>
                <a:off x="8393500" y="2998840"/>
                <a:ext cx="1207827"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30" name="TextBox 29">
                <a:extLst>
                  <a:ext uri="{FF2B5EF4-FFF2-40B4-BE49-F238E27FC236}">
                    <a16:creationId xmlns:a16="http://schemas.microsoft.com/office/drawing/2014/main" id="{501B3355-8F0E-BA49-BE7C-437E5FC7B109}"/>
                  </a:ext>
                </a:extLst>
              </p:cNvPr>
              <p:cNvSpPr txBox="1">
                <a:spLocks noRot="1" noChangeAspect="1" noMove="1" noResize="1" noEditPoints="1" noAdjustHandles="1" noChangeArrowheads="1" noChangeShapeType="1" noTextEdit="1"/>
              </p:cNvSpPr>
              <p:nvPr/>
            </p:nvSpPr>
            <p:spPr>
              <a:xfrm>
                <a:off x="8393500" y="2998840"/>
                <a:ext cx="1207827" cy="369332"/>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279D28D-D910-8148-8474-7C9DB3E2FA65}"/>
                  </a:ext>
                </a:extLst>
              </p:cNvPr>
              <p:cNvSpPr txBox="1"/>
              <p:nvPr/>
            </p:nvSpPr>
            <p:spPr>
              <a:xfrm>
                <a:off x="8393500" y="1711820"/>
                <a:ext cx="1207827" cy="369332"/>
              </a:xfrm>
              <a:prstGeom prst="rect">
                <a:avLst/>
              </a:prstGeom>
              <a:solidFill>
                <a:schemeClr val="accent3"/>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oMath>
                  </m:oMathPara>
                </a14:m>
                <a:endParaRPr lang="en-US" i="1" dirty="0">
                  <a:solidFill>
                    <a:schemeClr val="tx1"/>
                  </a:solidFill>
                </a:endParaRPr>
              </a:p>
            </p:txBody>
          </p:sp>
        </mc:Choice>
        <mc:Fallback xmlns="">
          <p:sp>
            <p:nvSpPr>
              <p:cNvPr id="31" name="TextBox 30">
                <a:extLst>
                  <a:ext uri="{FF2B5EF4-FFF2-40B4-BE49-F238E27FC236}">
                    <a16:creationId xmlns:a16="http://schemas.microsoft.com/office/drawing/2014/main" id="{2279D28D-D910-8148-8474-7C9DB3E2FA65}"/>
                  </a:ext>
                </a:extLst>
              </p:cNvPr>
              <p:cNvSpPr txBox="1">
                <a:spLocks noRot="1" noChangeAspect="1" noMove="1" noResize="1" noEditPoints="1" noAdjustHandles="1" noChangeArrowheads="1" noChangeShapeType="1" noTextEdit="1"/>
              </p:cNvSpPr>
              <p:nvPr/>
            </p:nvSpPr>
            <p:spPr>
              <a:xfrm>
                <a:off x="8393500" y="1711820"/>
                <a:ext cx="1207827" cy="369332"/>
              </a:xfrm>
              <a:prstGeom prst="rect">
                <a:avLst/>
              </a:prstGeom>
              <a:blipFill>
                <a:blip r:embed="rId6"/>
                <a:stretch>
                  <a:fillRect/>
                </a:stretch>
              </a:blipFill>
              <a:ln>
                <a:solidFill>
                  <a:schemeClr val="bg1"/>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1CDC137B-8C53-CD4A-9781-276C1FAF8FC8}"/>
              </a:ext>
            </a:extLst>
          </p:cNvPr>
          <p:cNvSpPr txBox="1"/>
          <p:nvPr/>
        </p:nvSpPr>
        <p:spPr>
          <a:xfrm>
            <a:off x="5410066" y="4915107"/>
            <a:ext cx="3328491" cy="1323439"/>
          </a:xfrm>
          <a:prstGeom prst="rect">
            <a:avLst/>
          </a:prstGeom>
          <a:noFill/>
          <a:ln>
            <a:solidFill>
              <a:schemeClr val="tx1">
                <a:lumMod val="95000"/>
              </a:schemeClr>
            </a:solidFill>
          </a:ln>
        </p:spPr>
        <p:txBody>
          <a:bodyPr wrap="square" rtlCol="0">
            <a:spAutoFit/>
          </a:bodyPr>
          <a:lstStyle/>
          <a:p>
            <a:pPr algn="ctr"/>
            <a:r>
              <a:rPr lang="en-US" sz="1600" i="1" dirty="0"/>
              <a:t>If solving A through reduction is SLOWER than directly solving A, this means problem B is simply harder than problem A (but the reduction is still valid)</a:t>
            </a:r>
          </a:p>
        </p:txBody>
      </p:sp>
      <p:cxnSp>
        <p:nvCxnSpPr>
          <p:cNvPr id="34" name="Straight Connector 33">
            <a:extLst>
              <a:ext uri="{FF2B5EF4-FFF2-40B4-BE49-F238E27FC236}">
                <a16:creationId xmlns:a16="http://schemas.microsoft.com/office/drawing/2014/main" id="{DC079917-A91F-2047-9C62-09FD7BED5AA9}"/>
              </a:ext>
            </a:extLst>
          </p:cNvPr>
          <p:cNvCxnSpPr>
            <a:cxnSpLocks/>
          </p:cNvCxnSpPr>
          <p:nvPr/>
        </p:nvCxnSpPr>
        <p:spPr>
          <a:xfrm flipV="1">
            <a:off x="7678161" y="2253673"/>
            <a:ext cx="715339" cy="25934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CE5DF9-96B2-B545-9D34-5EAD16617445}"/>
              </a:ext>
            </a:extLst>
          </p:cNvPr>
          <p:cNvCxnSpPr>
            <a:cxnSpLocks/>
          </p:cNvCxnSpPr>
          <p:nvPr/>
        </p:nvCxnSpPr>
        <p:spPr>
          <a:xfrm flipV="1">
            <a:off x="7712016" y="3648997"/>
            <a:ext cx="789321" cy="11300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BA1D3D31-DD7A-A84D-B3C8-BFFF68562B10}"/>
              </a:ext>
            </a:extLst>
          </p:cNvPr>
          <p:cNvGrpSpPr/>
          <p:nvPr/>
        </p:nvGrpSpPr>
        <p:grpSpPr>
          <a:xfrm>
            <a:off x="579107" y="2598673"/>
            <a:ext cx="4402471" cy="2031325"/>
            <a:chOff x="7572375" y="1828423"/>
            <a:chExt cx="4402471" cy="2031325"/>
          </a:xfrm>
        </p:grpSpPr>
        <p:sp>
          <p:nvSpPr>
            <p:cNvPr id="16" name="TextBox 15">
              <a:extLst>
                <a:ext uri="{FF2B5EF4-FFF2-40B4-BE49-F238E27FC236}">
                  <a16:creationId xmlns:a16="http://schemas.microsoft.com/office/drawing/2014/main" id="{210B1CBD-AFFC-4047-A9E3-1E9CD1EA6284}"/>
                </a:ext>
              </a:extLst>
            </p:cNvPr>
            <p:cNvSpPr txBox="1"/>
            <p:nvPr/>
          </p:nvSpPr>
          <p:spPr>
            <a:xfrm>
              <a:off x="7572375" y="1828423"/>
              <a:ext cx="4402471" cy="2031325"/>
            </a:xfrm>
            <a:prstGeom prst="rect">
              <a:avLst/>
            </a:prstGeom>
            <a:solidFill>
              <a:schemeClr val="tx1">
                <a:lumMod val="95000"/>
              </a:schemeClr>
            </a:solidFill>
            <a:ln>
              <a:solidFill>
                <a:schemeClr val="bg1"/>
              </a:solidFill>
            </a:ln>
          </p:spPr>
          <p:txBody>
            <a:bodyPr wrap="square" rtlCol="0">
              <a:spAutoFit/>
            </a:bodyPr>
            <a:lstStyle/>
            <a:p>
              <a:pPr algn="ctr"/>
              <a:r>
                <a:rPr lang="en-US" i="1" dirty="0">
                  <a:solidFill>
                    <a:schemeClr val="bg1"/>
                  </a:solidFill>
                </a:rPr>
                <a:t>Which Algorithm is faster?</a:t>
              </a: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A0493A-9F41-4E4B-BD64-C1247F336F2F}"/>
                    </a:ext>
                  </a:extLst>
                </p:cNvPr>
                <p:cNvSpPr txBox="1"/>
                <p:nvPr/>
              </p:nvSpPr>
              <p:spPr>
                <a:xfrm>
                  <a:off x="7715250" y="2535604"/>
                  <a:ext cx="4104450"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45" name="TextBox 44">
                  <a:extLst>
                    <a:ext uri="{FF2B5EF4-FFF2-40B4-BE49-F238E27FC236}">
                      <a16:creationId xmlns:a16="http://schemas.microsoft.com/office/drawing/2014/main" id="{F0BE6109-09C1-2546-BBEB-F6EEB25299A7}"/>
                    </a:ext>
                  </a:extLst>
                </p:cNvPr>
                <p:cNvSpPr txBox="1">
                  <a:spLocks noRot="1" noChangeAspect="1" noMove="1" noResize="1" noEditPoints="1" noAdjustHandles="1" noChangeArrowheads="1" noChangeShapeType="1" noTextEdit="1"/>
                </p:cNvSpPr>
                <p:nvPr/>
              </p:nvSpPr>
              <p:spPr>
                <a:xfrm>
                  <a:off x="7715250" y="2535604"/>
                  <a:ext cx="4104450" cy="369332"/>
                </a:xfrm>
                <a:prstGeom prst="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EEBE2C-3190-D447-A6F3-DACAE4CCD843}"/>
                    </a:ext>
                  </a:extLst>
                </p:cNvPr>
                <p:cNvSpPr txBox="1"/>
                <p:nvPr/>
              </p:nvSpPr>
              <p:spPr>
                <a:xfrm>
                  <a:off x="7715250" y="3027851"/>
                  <a:ext cx="4104450" cy="369332"/>
                </a:xfrm>
                <a:prstGeom prst="rect">
                  <a:avLst/>
                </a:prstGeom>
                <a:solidFill>
                  <a:schemeClr val="accent3"/>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𝐴𝐵</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𝐵𝐴</m:t>
                            </m:r>
                          </m:sub>
                        </m:sSub>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Θ</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oMath>
                    </m:oMathPara>
                  </a14:m>
                  <a:endParaRPr lang="en-US" i="1" dirty="0">
                    <a:solidFill>
                      <a:schemeClr val="tx1"/>
                    </a:solidFill>
                  </a:endParaRPr>
                </a:p>
              </p:txBody>
            </p:sp>
          </mc:Choice>
          <mc:Fallback xmlns="">
            <p:sp>
              <p:nvSpPr>
                <p:cNvPr id="18" name="TextBox 17">
                  <a:extLst>
                    <a:ext uri="{FF2B5EF4-FFF2-40B4-BE49-F238E27FC236}">
                      <a16:creationId xmlns:a16="http://schemas.microsoft.com/office/drawing/2014/main" id="{0CEEBE2C-3190-D447-A6F3-DACAE4CCD843}"/>
                    </a:ext>
                  </a:extLst>
                </p:cNvPr>
                <p:cNvSpPr txBox="1">
                  <a:spLocks noRot="1" noChangeAspect="1" noMove="1" noResize="1" noEditPoints="1" noAdjustHandles="1" noChangeArrowheads="1" noChangeShapeType="1" noTextEdit="1"/>
                </p:cNvSpPr>
                <p:nvPr/>
              </p:nvSpPr>
              <p:spPr>
                <a:xfrm>
                  <a:off x="7715250" y="3027851"/>
                  <a:ext cx="4104450" cy="369332"/>
                </a:xfrm>
                <a:prstGeom prst="rect">
                  <a:avLst/>
                </a:prstGeom>
                <a:blipFill>
                  <a:blip r:embed="rId7"/>
                  <a:stretch>
                    <a:fillRect b="-9677"/>
                  </a:stretch>
                </a:blipFill>
                <a:ln>
                  <a:solidFill>
                    <a:schemeClr val="bg1"/>
                  </a:solidFill>
                </a:ln>
              </p:spPr>
              <p:txBody>
                <a:bodyPr/>
                <a:lstStyle/>
                <a:p>
                  <a:r>
                    <a:rPr lang="en-US">
                      <a:noFill/>
                    </a:rPr>
                    <a:t> </a:t>
                  </a:r>
                </a:p>
              </p:txBody>
            </p:sp>
          </mc:Fallback>
        </mc:AlternateContent>
      </p:grpSp>
    </p:spTree>
    <p:extLst>
      <p:ext uri="{BB962C8B-B14F-4D97-AF65-F5344CB8AC3E}">
        <p14:creationId xmlns:p14="http://schemas.microsoft.com/office/powerpoint/2010/main" val="429268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9734"/>
            <a:ext cx="9905998" cy="722453"/>
          </a:xfrm>
        </p:spPr>
        <p:txBody>
          <a:bodyPr/>
          <a:lstStyle/>
          <a:p>
            <a:pPr algn="ctr"/>
            <a:r>
              <a:rPr lang="en-US" dirty="0"/>
              <a:t>Runtime Comparison</a:t>
            </a:r>
            <a:endParaRPr lang="en-US" dirty="0">
              <a:solidFill>
                <a:srgbClr val="FFA7FF"/>
              </a:solidFill>
            </a:endParaRPr>
          </a:p>
        </p:txBody>
      </p:sp>
      <p:cxnSp>
        <p:nvCxnSpPr>
          <p:cNvPr id="9" name="Straight Arrow Connector 8">
            <a:extLst>
              <a:ext uri="{FF2B5EF4-FFF2-40B4-BE49-F238E27FC236}">
                <a16:creationId xmlns:a16="http://schemas.microsoft.com/office/drawing/2014/main" id="{56FD3858-9B57-E34B-89D9-63B3E119B7C6}"/>
              </a:ext>
            </a:extLst>
          </p:cNvPr>
          <p:cNvCxnSpPr>
            <a:cxnSpLocks/>
          </p:cNvCxnSpPr>
          <p:nvPr/>
        </p:nvCxnSpPr>
        <p:spPr>
          <a:xfrm flipV="1">
            <a:off x="9808230" y="974785"/>
            <a:ext cx="0" cy="530992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27AB2E6-DD1C-4A4F-9E1C-D44D7D092712}"/>
              </a:ext>
            </a:extLst>
          </p:cNvPr>
          <p:cNvSpPr txBox="1"/>
          <p:nvPr/>
        </p:nvSpPr>
        <p:spPr>
          <a:xfrm>
            <a:off x="10092906" y="1164566"/>
            <a:ext cx="1705292" cy="830997"/>
          </a:xfrm>
          <a:prstGeom prst="rect">
            <a:avLst/>
          </a:prstGeom>
          <a:noFill/>
        </p:spPr>
        <p:txBody>
          <a:bodyPr wrap="square" rtlCol="0">
            <a:spAutoFit/>
          </a:bodyPr>
          <a:lstStyle/>
          <a:p>
            <a:pPr algn="ctr"/>
            <a:r>
              <a:rPr lang="en-US" sz="1600" i="1" dirty="0"/>
              <a:t>Harder Problems (fastest algorithm has slower runtime)</a:t>
            </a:r>
          </a:p>
        </p:txBody>
      </p:sp>
      <p:sp>
        <p:nvSpPr>
          <p:cNvPr id="28" name="TextBox 27">
            <a:extLst>
              <a:ext uri="{FF2B5EF4-FFF2-40B4-BE49-F238E27FC236}">
                <a16:creationId xmlns:a16="http://schemas.microsoft.com/office/drawing/2014/main" id="{A4019142-6004-CB4B-B835-9A40C153C8B9}"/>
              </a:ext>
            </a:extLst>
          </p:cNvPr>
          <p:cNvSpPr txBox="1"/>
          <p:nvPr/>
        </p:nvSpPr>
        <p:spPr>
          <a:xfrm>
            <a:off x="9911750" y="5453716"/>
            <a:ext cx="1886447" cy="830997"/>
          </a:xfrm>
          <a:prstGeom prst="rect">
            <a:avLst/>
          </a:prstGeom>
          <a:noFill/>
        </p:spPr>
        <p:txBody>
          <a:bodyPr wrap="square" rtlCol="0">
            <a:spAutoFit/>
          </a:bodyPr>
          <a:lstStyle/>
          <a:p>
            <a:pPr algn="ctr"/>
            <a:r>
              <a:rPr lang="en-US" sz="1600" i="1" dirty="0"/>
              <a:t>Easy Problems (fastest algorithm has very fast runtime)</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01B3355-8F0E-BA49-BE7C-437E5FC7B109}"/>
                  </a:ext>
                </a:extLst>
              </p:cNvPr>
              <p:cNvSpPr txBox="1"/>
              <p:nvPr/>
            </p:nvSpPr>
            <p:spPr>
              <a:xfrm>
                <a:off x="8384874" y="2162499"/>
                <a:ext cx="1207827"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30" name="TextBox 29">
                <a:extLst>
                  <a:ext uri="{FF2B5EF4-FFF2-40B4-BE49-F238E27FC236}">
                    <a16:creationId xmlns:a16="http://schemas.microsoft.com/office/drawing/2014/main" id="{501B3355-8F0E-BA49-BE7C-437E5FC7B109}"/>
                  </a:ext>
                </a:extLst>
              </p:cNvPr>
              <p:cNvSpPr txBox="1">
                <a:spLocks noRot="1" noChangeAspect="1" noMove="1" noResize="1" noEditPoints="1" noAdjustHandles="1" noChangeArrowheads="1" noChangeShapeType="1" noTextEdit="1"/>
              </p:cNvSpPr>
              <p:nvPr/>
            </p:nvSpPr>
            <p:spPr>
              <a:xfrm>
                <a:off x="8384874" y="2162499"/>
                <a:ext cx="1207827" cy="369332"/>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279D28D-D910-8148-8474-7C9DB3E2FA65}"/>
                  </a:ext>
                </a:extLst>
              </p:cNvPr>
              <p:cNvSpPr txBox="1"/>
              <p:nvPr/>
            </p:nvSpPr>
            <p:spPr>
              <a:xfrm>
                <a:off x="8384874" y="3445083"/>
                <a:ext cx="1207827" cy="369332"/>
              </a:xfrm>
              <a:prstGeom prst="rect">
                <a:avLst/>
              </a:prstGeom>
              <a:solidFill>
                <a:schemeClr val="accent3"/>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oMath>
                  </m:oMathPara>
                </a14:m>
                <a:endParaRPr lang="en-US" i="1" dirty="0">
                  <a:solidFill>
                    <a:schemeClr val="tx1"/>
                  </a:solidFill>
                </a:endParaRPr>
              </a:p>
            </p:txBody>
          </p:sp>
        </mc:Choice>
        <mc:Fallback xmlns="">
          <p:sp>
            <p:nvSpPr>
              <p:cNvPr id="31" name="TextBox 30">
                <a:extLst>
                  <a:ext uri="{FF2B5EF4-FFF2-40B4-BE49-F238E27FC236}">
                    <a16:creationId xmlns:a16="http://schemas.microsoft.com/office/drawing/2014/main" id="{2279D28D-D910-8148-8474-7C9DB3E2FA65}"/>
                  </a:ext>
                </a:extLst>
              </p:cNvPr>
              <p:cNvSpPr txBox="1">
                <a:spLocks noRot="1" noChangeAspect="1" noMove="1" noResize="1" noEditPoints="1" noAdjustHandles="1" noChangeArrowheads="1" noChangeShapeType="1" noTextEdit="1"/>
              </p:cNvSpPr>
              <p:nvPr/>
            </p:nvSpPr>
            <p:spPr>
              <a:xfrm>
                <a:off x="8384874" y="3445083"/>
                <a:ext cx="1207827" cy="369332"/>
              </a:xfrm>
              <a:prstGeom prst="rect">
                <a:avLst/>
              </a:prstGeom>
              <a:blipFill>
                <a:blip r:embed="rId6"/>
                <a:stretch>
                  <a:fillRect/>
                </a:stretch>
              </a:blipFill>
              <a:ln>
                <a:solidFill>
                  <a:schemeClr val="bg1"/>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1CDC137B-8C53-CD4A-9781-276C1FAF8FC8}"/>
              </a:ext>
            </a:extLst>
          </p:cNvPr>
          <p:cNvSpPr txBox="1"/>
          <p:nvPr/>
        </p:nvSpPr>
        <p:spPr>
          <a:xfrm>
            <a:off x="5056384" y="4915107"/>
            <a:ext cx="3912125" cy="1077218"/>
          </a:xfrm>
          <a:prstGeom prst="rect">
            <a:avLst/>
          </a:prstGeom>
          <a:noFill/>
          <a:ln>
            <a:solidFill>
              <a:schemeClr val="tx1">
                <a:lumMod val="95000"/>
              </a:schemeClr>
            </a:solidFill>
          </a:ln>
        </p:spPr>
        <p:txBody>
          <a:bodyPr wrap="square" rtlCol="0">
            <a:spAutoFit/>
          </a:bodyPr>
          <a:lstStyle/>
          <a:p>
            <a:pPr algn="ctr"/>
            <a:r>
              <a:rPr lang="en-US" sz="1600" i="1" dirty="0"/>
              <a:t>If the reduction is FASTER than directly solving A, What does this mean? It means the reduction IS the best way to solve A (and this picture doesn’t make sense)</a:t>
            </a:r>
          </a:p>
        </p:txBody>
      </p:sp>
      <p:cxnSp>
        <p:nvCxnSpPr>
          <p:cNvPr id="34" name="Straight Connector 33">
            <a:extLst>
              <a:ext uri="{FF2B5EF4-FFF2-40B4-BE49-F238E27FC236}">
                <a16:creationId xmlns:a16="http://schemas.microsoft.com/office/drawing/2014/main" id="{DC079917-A91F-2047-9C62-09FD7BED5AA9}"/>
              </a:ext>
            </a:extLst>
          </p:cNvPr>
          <p:cNvCxnSpPr>
            <a:cxnSpLocks/>
          </p:cNvCxnSpPr>
          <p:nvPr/>
        </p:nvCxnSpPr>
        <p:spPr>
          <a:xfrm flipV="1">
            <a:off x="6927273" y="2415398"/>
            <a:ext cx="1345459" cy="232913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CE5DF9-96B2-B545-9D34-5EAD16617445}"/>
              </a:ext>
            </a:extLst>
          </p:cNvPr>
          <p:cNvCxnSpPr>
            <a:cxnSpLocks/>
          </p:cNvCxnSpPr>
          <p:nvPr/>
        </p:nvCxnSpPr>
        <p:spPr>
          <a:xfrm flipV="1">
            <a:off x="7065818" y="3798102"/>
            <a:ext cx="1126837" cy="94642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F7FC513A-9540-2F4D-B68B-AAA5A4BB8F86}"/>
              </a:ext>
            </a:extLst>
          </p:cNvPr>
          <p:cNvGrpSpPr/>
          <p:nvPr/>
        </p:nvGrpSpPr>
        <p:grpSpPr>
          <a:xfrm>
            <a:off x="579107" y="2598673"/>
            <a:ext cx="4402471" cy="2031325"/>
            <a:chOff x="7572375" y="1828423"/>
            <a:chExt cx="4402471" cy="2031325"/>
          </a:xfrm>
        </p:grpSpPr>
        <p:sp>
          <p:nvSpPr>
            <p:cNvPr id="16" name="TextBox 15">
              <a:extLst>
                <a:ext uri="{FF2B5EF4-FFF2-40B4-BE49-F238E27FC236}">
                  <a16:creationId xmlns:a16="http://schemas.microsoft.com/office/drawing/2014/main" id="{82ECCAB6-6E38-6A46-A4EA-484E7588F7FE}"/>
                </a:ext>
              </a:extLst>
            </p:cNvPr>
            <p:cNvSpPr txBox="1"/>
            <p:nvPr/>
          </p:nvSpPr>
          <p:spPr>
            <a:xfrm>
              <a:off x="7572375" y="1828423"/>
              <a:ext cx="4402471" cy="2031325"/>
            </a:xfrm>
            <a:prstGeom prst="rect">
              <a:avLst/>
            </a:prstGeom>
            <a:solidFill>
              <a:schemeClr val="tx1">
                <a:lumMod val="95000"/>
              </a:schemeClr>
            </a:solidFill>
            <a:ln>
              <a:solidFill>
                <a:schemeClr val="bg1"/>
              </a:solidFill>
            </a:ln>
          </p:spPr>
          <p:txBody>
            <a:bodyPr wrap="square" rtlCol="0">
              <a:spAutoFit/>
            </a:bodyPr>
            <a:lstStyle/>
            <a:p>
              <a:pPr algn="ctr"/>
              <a:r>
                <a:rPr lang="en-US" i="1" dirty="0">
                  <a:solidFill>
                    <a:schemeClr val="bg1"/>
                  </a:solidFill>
                </a:rPr>
                <a:t>Which Algorithm is faster?</a:t>
              </a: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73D7E97-6985-A245-A2A9-8EBF4D401363}"/>
                    </a:ext>
                  </a:extLst>
                </p:cNvPr>
                <p:cNvSpPr txBox="1"/>
                <p:nvPr/>
              </p:nvSpPr>
              <p:spPr>
                <a:xfrm>
                  <a:off x="7715250" y="2535604"/>
                  <a:ext cx="4104450"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45" name="TextBox 44">
                  <a:extLst>
                    <a:ext uri="{FF2B5EF4-FFF2-40B4-BE49-F238E27FC236}">
                      <a16:creationId xmlns:a16="http://schemas.microsoft.com/office/drawing/2014/main" id="{F0BE6109-09C1-2546-BBEB-F6EEB25299A7}"/>
                    </a:ext>
                  </a:extLst>
                </p:cNvPr>
                <p:cNvSpPr txBox="1">
                  <a:spLocks noRot="1" noChangeAspect="1" noMove="1" noResize="1" noEditPoints="1" noAdjustHandles="1" noChangeArrowheads="1" noChangeShapeType="1" noTextEdit="1"/>
                </p:cNvSpPr>
                <p:nvPr/>
              </p:nvSpPr>
              <p:spPr>
                <a:xfrm>
                  <a:off x="7715250" y="2535604"/>
                  <a:ext cx="4104450" cy="369332"/>
                </a:xfrm>
                <a:prstGeom prst="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977238E-E4EE-1A41-B5B4-0E3E13EDE061}"/>
                    </a:ext>
                  </a:extLst>
                </p:cNvPr>
                <p:cNvSpPr txBox="1"/>
                <p:nvPr/>
              </p:nvSpPr>
              <p:spPr>
                <a:xfrm>
                  <a:off x="7715250" y="3027851"/>
                  <a:ext cx="4104450" cy="369332"/>
                </a:xfrm>
                <a:prstGeom prst="rect">
                  <a:avLst/>
                </a:prstGeom>
                <a:solidFill>
                  <a:schemeClr val="accent3"/>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𝑅</m:t>
                            </m:r>
                          </m:e>
                          <m:sub>
                            <m:r>
                              <a:rPr lang="en-US" b="0" i="1" smtClean="0">
                                <a:solidFill>
                                  <a:schemeClr val="tx1"/>
                                </a:solidFill>
                                <a:latin typeface="Cambria Math" panose="02040503050406030204" pitchFamily="18" charset="0"/>
                              </a:rPr>
                              <m:t>𝐴𝐵</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𝑅</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𝑆</m:t>
                            </m:r>
                          </m:e>
                          <m:sub>
                            <m:r>
                              <a:rPr lang="en-US" b="0" i="1" smtClean="0">
                                <a:solidFill>
                                  <a:schemeClr val="tx1"/>
                                </a:solidFill>
                                <a:latin typeface="Cambria Math" panose="02040503050406030204" pitchFamily="18" charset="0"/>
                              </a:rPr>
                              <m:t>𝐵𝐴</m:t>
                            </m:r>
                          </m:sub>
                        </m:sSub>
                        <m:r>
                          <a:rPr lang="en-US" b="0" i="1"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Θ</m:t>
                        </m:r>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𝐵</m:t>
                            </m:r>
                          </m:e>
                          <m:sub>
                            <m:r>
                              <a:rPr lang="en-US" b="0" i="1" smtClean="0">
                                <a:solidFill>
                                  <a:schemeClr val="tx1"/>
                                </a:solidFill>
                                <a:latin typeface="Cambria Math" panose="02040503050406030204" pitchFamily="18" charset="0"/>
                              </a:rPr>
                              <m:t>𝑛</m:t>
                            </m:r>
                          </m:sub>
                        </m:sSub>
                        <m:r>
                          <a:rPr lang="en-US" b="0" i="1" smtClean="0">
                            <a:solidFill>
                              <a:schemeClr val="tx1"/>
                            </a:solidFill>
                            <a:latin typeface="Cambria Math" panose="02040503050406030204" pitchFamily="18" charset="0"/>
                          </a:rPr>
                          <m:t>)</m:t>
                        </m:r>
                      </m:oMath>
                    </m:oMathPara>
                  </a14:m>
                  <a:endParaRPr lang="en-US" i="1" dirty="0">
                    <a:solidFill>
                      <a:schemeClr val="tx1"/>
                    </a:solidFill>
                  </a:endParaRPr>
                </a:p>
              </p:txBody>
            </p:sp>
          </mc:Choice>
          <mc:Fallback xmlns="">
            <p:sp>
              <p:nvSpPr>
                <p:cNvPr id="18" name="TextBox 17">
                  <a:extLst>
                    <a:ext uri="{FF2B5EF4-FFF2-40B4-BE49-F238E27FC236}">
                      <a16:creationId xmlns:a16="http://schemas.microsoft.com/office/drawing/2014/main" id="{9977238E-E4EE-1A41-B5B4-0E3E13EDE061}"/>
                    </a:ext>
                  </a:extLst>
                </p:cNvPr>
                <p:cNvSpPr txBox="1">
                  <a:spLocks noRot="1" noChangeAspect="1" noMove="1" noResize="1" noEditPoints="1" noAdjustHandles="1" noChangeArrowheads="1" noChangeShapeType="1" noTextEdit="1"/>
                </p:cNvSpPr>
                <p:nvPr/>
              </p:nvSpPr>
              <p:spPr>
                <a:xfrm>
                  <a:off x="7715250" y="3027851"/>
                  <a:ext cx="4104450" cy="369332"/>
                </a:xfrm>
                <a:prstGeom prst="rect">
                  <a:avLst/>
                </a:prstGeom>
                <a:blipFill>
                  <a:blip r:embed="rId7"/>
                  <a:stretch>
                    <a:fillRect b="-9677"/>
                  </a:stretch>
                </a:blipFill>
                <a:ln>
                  <a:solidFill>
                    <a:schemeClr val="bg1"/>
                  </a:solidFill>
                </a:ln>
              </p:spPr>
              <p:txBody>
                <a:bodyPr/>
                <a:lstStyle/>
                <a:p>
                  <a:r>
                    <a:rPr lang="en-US">
                      <a:noFill/>
                    </a:rPr>
                    <a:t> </a:t>
                  </a:r>
                </a:p>
              </p:txBody>
            </p:sp>
          </mc:Fallback>
        </mc:AlternateContent>
      </p:grpSp>
    </p:spTree>
    <p:extLst>
      <p:ext uri="{BB962C8B-B14F-4D97-AF65-F5344CB8AC3E}">
        <p14:creationId xmlns:p14="http://schemas.microsoft.com/office/powerpoint/2010/main" val="198931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915751" y="214689"/>
            <a:ext cx="10360501" cy="596346"/>
          </a:xfrm>
        </p:spPr>
        <p:txBody>
          <a:bodyPr/>
          <a:lstStyle/>
          <a:p>
            <a:pPr algn="ctr"/>
            <a:r>
              <a:rPr lang="en-US" dirty="0"/>
              <a:t>Overview of Theory of Computation</a:t>
            </a:r>
            <a:endParaRPr lang="en-US" b="0" dirty="0"/>
          </a:p>
        </p:txBody>
      </p:sp>
      <p:grpSp>
        <p:nvGrpSpPr>
          <p:cNvPr id="4" name="Group 3">
            <a:extLst>
              <a:ext uri="{FF2B5EF4-FFF2-40B4-BE49-F238E27FC236}">
                <a16:creationId xmlns:a16="http://schemas.microsoft.com/office/drawing/2014/main" id="{9C5B3421-9BCC-2249-B671-A9B117CF0AFF}"/>
              </a:ext>
            </a:extLst>
          </p:cNvPr>
          <p:cNvGrpSpPr/>
          <p:nvPr/>
        </p:nvGrpSpPr>
        <p:grpSpPr>
          <a:xfrm>
            <a:off x="2943309" y="1626039"/>
            <a:ext cx="6080098" cy="723569"/>
            <a:chOff x="2959212" y="2564295"/>
            <a:chExt cx="6080098" cy="723569"/>
          </a:xfrm>
        </p:grpSpPr>
        <p:sp>
          <p:nvSpPr>
            <p:cNvPr id="33" name="Content Placeholder 2">
              <a:extLst>
                <a:ext uri="{FF2B5EF4-FFF2-40B4-BE49-F238E27FC236}">
                  <a16:creationId xmlns:a16="http://schemas.microsoft.com/office/drawing/2014/main" id="{06F21836-48F0-3E46-8447-A11F4F3C4CC4}"/>
                </a:ext>
              </a:extLst>
            </p:cNvPr>
            <p:cNvSpPr txBox="1">
              <a:spLocks/>
            </p:cNvSpPr>
            <p:nvPr/>
          </p:nvSpPr>
          <p:spPr>
            <a:xfrm>
              <a:off x="4635612" y="2564295"/>
              <a:ext cx="2759102" cy="723567"/>
            </a:xfrm>
            <a:prstGeom prst="rect">
              <a:avLst/>
            </a:prstGeom>
            <a:solidFill>
              <a:schemeClr val="tx1">
                <a:lumMod val="95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bg1"/>
                  </a:solidFill>
                </a:rPr>
                <a:t>Computing Machine / Program / Algorithm</a:t>
              </a:r>
            </a:p>
          </p:txBody>
        </p:sp>
        <p:sp>
          <p:nvSpPr>
            <p:cNvPr id="34" name="Content Placeholder 2">
              <a:extLst>
                <a:ext uri="{FF2B5EF4-FFF2-40B4-BE49-F238E27FC236}">
                  <a16:creationId xmlns:a16="http://schemas.microsoft.com/office/drawing/2014/main" id="{A3A2CA1C-EC88-194C-AB2A-ADD3008AE050}"/>
                </a:ext>
              </a:extLst>
            </p:cNvPr>
            <p:cNvSpPr txBox="1">
              <a:spLocks/>
            </p:cNvSpPr>
            <p:nvPr/>
          </p:nvSpPr>
          <p:spPr>
            <a:xfrm>
              <a:off x="2959212" y="2564296"/>
              <a:ext cx="1294737" cy="72356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Input</a:t>
              </a:r>
            </a:p>
          </p:txBody>
        </p:sp>
        <p:sp>
          <p:nvSpPr>
            <p:cNvPr id="35" name="Content Placeholder 2">
              <a:extLst>
                <a:ext uri="{FF2B5EF4-FFF2-40B4-BE49-F238E27FC236}">
                  <a16:creationId xmlns:a16="http://schemas.microsoft.com/office/drawing/2014/main" id="{954B6218-4D23-1744-821A-3D48546C2EFE}"/>
                </a:ext>
              </a:extLst>
            </p:cNvPr>
            <p:cNvSpPr txBox="1">
              <a:spLocks/>
            </p:cNvSpPr>
            <p:nvPr/>
          </p:nvSpPr>
          <p:spPr>
            <a:xfrm>
              <a:off x="7744573" y="2564297"/>
              <a:ext cx="1294737" cy="72356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bg1"/>
                  </a:solidFill>
                </a:rPr>
                <a:t>Output</a:t>
              </a:r>
            </a:p>
          </p:txBody>
        </p:sp>
        <p:cxnSp>
          <p:nvCxnSpPr>
            <p:cNvPr id="36" name="Straight Arrow Connector 35">
              <a:extLst>
                <a:ext uri="{FF2B5EF4-FFF2-40B4-BE49-F238E27FC236}">
                  <a16:creationId xmlns:a16="http://schemas.microsoft.com/office/drawing/2014/main" id="{6D681D49-E5DB-184F-932B-24C2D17B8B8D}"/>
                </a:ext>
              </a:extLst>
            </p:cNvPr>
            <p:cNvCxnSpPr/>
            <p:nvPr/>
          </p:nvCxnSpPr>
          <p:spPr>
            <a:xfrm>
              <a:off x="3315695" y="2926080"/>
              <a:ext cx="1319917" cy="0"/>
            </a:xfrm>
            <a:prstGeom prst="straightConnector1">
              <a:avLst/>
            </a:prstGeom>
            <a:ln>
              <a:solidFill>
                <a:schemeClr val="bg2">
                  <a:lumMod val="10000"/>
                  <a:lumOff val="9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84DD517-B9D1-024B-B20D-5234A02B7394}"/>
                </a:ext>
              </a:extLst>
            </p:cNvPr>
            <p:cNvCxnSpPr>
              <a:cxnSpLocks/>
              <a:stCxn id="33" idx="3"/>
              <a:endCxn id="35" idx="1"/>
            </p:cNvCxnSpPr>
            <p:nvPr/>
          </p:nvCxnSpPr>
          <p:spPr>
            <a:xfrm>
              <a:off x="7394714" y="2926079"/>
              <a:ext cx="349859" cy="2"/>
            </a:xfrm>
            <a:prstGeom prst="straightConnector1">
              <a:avLst/>
            </a:prstGeom>
            <a:ln>
              <a:solidFill>
                <a:schemeClr val="bg2">
                  <a:lumMod val="10000"/>
                  <a:lumOff val="90000"/>
                </a:schemeClr>
              </a:solidFill>
              <a:tailEnd type="triangle"/>
            </a:ln>
          </p:spPr>
          <p:style>
            <a:lnRef idx="1">
              <a:schemeClr val="dk1"/>
            </a:lnRef>
            <a:fillRef idx="0">
              <a:schemeClr val="dk1"/>
            </a:fillRef>
            <a:effectRef idx="0">
              <a:schemeClr val="dk1"/>
            </a:effectRef>
            <a:fontRef idx="minor">
              <a:schemeClr val="tx1"/>
            </a:fontRef>
          </p:style>
        </p:cxnSp>
      </p:grpSp>
      <p:sp>
        <p:nvSpPr>
          <p:cNvPr id="5" name="Rectangle 4">
            <a:extLst>
              <a:ext uri="{FF2B5EF4-FFF2-40B4-BE49-F238E27FC236}">
                <a16:creationId xmlns:a16="http://schemas.microsoft.com/office/drawing/2014/main" id="{9122BA94-714C-CB4F-A68F-74967327F60B}"/>
              </a:ext>
            </a:extLst>
          </p:cNvPr>
          <p:cNvSpPr/>
          <p:nvPr/>
        </p:nvSpPr>
        <p:spPr>
          <a:xfrm>
            <a:off x="1113183" y="1065474"/>
            <a:ext cx="10026594" cy="1447132"/>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EEF4785B-660D-7A4A-B532-75AAA3C4FBBE}"/>
              </a:ext>
            </a:extLst>
          </p:cNvPr>
          <p:cNvSpPr txBox="1">
            <a:spLocks/>
          </p:cNvSpPr>
          <p:nvPr/>
        </p:nvSpPr>
        <p:spPr>
          <a:xfrm>
            <a:off x="1956684" y="1039643"/>
            <a:ext cx="8085151" cy="389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Defining Computation</a:t>
            </a:r>
          </a:p>
        </p:txBody>
      </p:sp>
      <p:sp>
        <p:nvSpPr>
          <p:cNvPr id="17" name="Rectangle 16">
            <a:extLst>
              <a:ext uri="{FF2B5EF4-FFF2-40B4-BE49-F238E27FC236}">
                <a16:creationId xmlns:a16="http://schemas.microsoft.com/office/drawing/2014/main" id="{652623CC-C09B-FE43-BAB5-C948D141E65B}"/>
              </a:ext>
            </a:extLst>
          </p:cNvPr>
          <p:cNvSpPr/>
          <p:nvPr/>
        </p:nvSpPr>
        <p:spPr>
          <a:xfrm>
            <a:off x="1113183" y="3041366"/>
            <a:ext cx="10026594" cy="1447132"/>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6D2B9FF3-5063-EB43-90DC-8D24C1437B8D}"/>
              </a:ext>
            </a:extLst>
          </p:cNvPr>
          <p:cNvSpPr txBox="1">
            <a:spLocks/>
          </p:cNvSpPr>
          <p:nvPr/>
        </p:nvSpPr>
        <p:spPr>
          <a:xfrm>
            <a:off x="2083904" y="3003606"/>
            <a:ext cx="8085151" cy="389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Computational Models</a:t>
            </a:r>
          </a:p>
        </p:txBody>
      </p:sp>
      <p:sp>
        <p:nvSpPr>
          <p:cNvPr id="19" name="Content Placeholder 2">
            <a:extLst>
              <a:ext uri="{FF2B5EF4-FFF2-40B4-BE49-F238E27FC236}">
                <a16:creationId xmlns:a16="http://schemas.microsoft.com/office/drawing/2014/main" id="{9BFD617D-5308-6A42-BB36-F123D5525C51}"/>
              </a:ext>
            </a:extLst>
          </p:cNvPr>
          <p:cNvSpPr txBox="1">
            <a:spLocks/>
          </p:cNvSpPr>
          <p:nvPr/>
        </p:nvSpPr>
        <p:spPr>
          <a:xfrm>
            <a:off x="1272210" y="3393205"/>
            <a:ext cx="1493542" cy="101181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bg1"/>
                </a:solidFill>
              </a:rPr>
              <a:t>Circuits</a:t>
            </a:r>
          </a:p>
        </p:txBody>
      </p:sp>
      <p:sp>
        <p:nvSpPr>
          <p:cNvPr id="20" name="Content Placeholder 2">
            <a:extLst>
              <a:ext uri="{FF2B5EF4-FFF2-40B4-BE49-F238E27FC236}">
                <a16:creationId xmlns:a16="http://schemas.microsoft.com/office/drawing/2014/main" id="{C85029C7-5808-8E46-8A28-22D5E7D9C1E1}"/>
              </a:ext>
            </a:extLst>
          </p:cNvPr>
          <p:cNvSpPr txBox="1">
            <a:spLocks/>
          </p:cNvSpPr>
          <p:nvPr/>
        </p:nvSpPr>
        <p:spPr>
          <a:xfrm>
            <a:off x="3307744" y="3393204"/>
            <a:ext cx="1493542" cy="101181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bg1"/>
                </a:solidFill>
              </a:rPr>
              <a:t>Finite Automata</a:t>
            </a:r>
          </a:p>
        </p:txBody>
      </p:sp>
      <p:sp>
        <p:nvSpPr>
          <p:cNvPr id="21" name="Content Placeholder 2">
            <a:extLst>
              <a:ext uri="{FF2B5EF4-FFF2-40B4-BE49-F238E27FC236}">
                <a16:creationId xmlns:a16="http://schemas.microsoft.com/office/drawing/2014/main" id="{7E8726DC-AD5C-4548-B2B4-66606A267F9E}"/>
              </a:ext>
            </a:extLst>
          </p:cNvPr>
          <p:cNvSpPr txBox="1">
            <a:spLocks/>
          </p:cNvSpPr>
          <p:nvPr/>
        </p:nvSpPr>
        <p:spPr>
          <a:xfrm>
            <a:off x="5343278" y="3393204"/>
            <a:ext cx="1493542" cy="101181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bg1"/>
                </a:solidFill>
              </a:rPr>
              <a:t>Pushdown Automata</a:t>
            </a:r>
          </a:p>
        </p:txBody>
      </p:sp>
      <p:sp>
        <p:nvSpPr>
          <p:cNvPr id="22" name="Content Placeholder 2">
            <a:extLst>
              <a:ext uri="{FF2B5EF4-FFF2-40B4-BE49-F238E27FC236}">
                <a16:creationId xmlns:a16="http://schemas.microsoft.com/office/drawing/2014/main" id="{A7094291-578F-964E-BD57-2AF725369BFD}"/>
              </a:ext>
            </a:extLst>
          </p:cNvPr>
          <p:cNvSpPr txBox="1">
            <a:spLocks/>
          </p:cNvSpPr>
          <p:nvPr/>
        </p:nvSpPr>
        <p:spPr>
          <a:xfrm>
            <a:off x="7378812" y="3393204"/>
            <a:ext cx="1493542" cy="1011817"/>
          </a:xfrm>
          <a:prstGeom prst="rect">
            <a:avLst/>
          </a:prstGeom>
          <a:solidFill>
            <a:schemeClr val="accent1">
              <a:lumMod val="20000"/>
              <a:lumOff val="80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bg1"/>
                </a:solidFill>
              </a:rPr>
              <a:t>Turing Machine</a:t>
            </a:r>
          </a:p>
        </p:txBody>
      </p:sp>
      <p:sp>
        <p:nvSpPr>
          <p:cNvPr id="23" name="Content Placeholder 2">
            <a:extLst>
              <a:ext uri="{FF2B5EF4-FFF2-40B4-BE49-F238E27FC236}">
                <a16:creationId xmlns:a16="http://schemas.microsoft.com/office/drawing/2014/main" id="{A127FA8D-F088-DB41-9ADF-C51E7C219A45}"/>
              </a:ext>
            </a:extLst>
          </p:cNvPr>
          <p:cNvSpPr txBox="1">
            <a:spLocks/>
          </p:cNvSpPr>
          <p:nvPr/>
        </p:nvSpPr>
        <p:spPr>
          <a:xfrm>
            <a:off x="9399745" y="3393204"/>
            <a:ext cx="1493542" cy="1011817"/>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bg1"/>
                </a:solidFill>
              </a:rPr>
              <a:t>RAM Model</a:t>
            </a:r>
          </a:p>
        </p:txBody>
      </p:sp>
      <p:sp>
        <p:nvSpPr>
          <p:cNvPr id="24" name="Content Placeholder 2">
            <a:extLst>
              <a:ext uri="{FF2B5EF4-FFF2-40B4-BE49-F238E27FC236}">
                <a16:creationId xmlns:a16="http://schemas.microsoft.com/office/drawing/2014/main" id="{DC47454D-B1B8-AA45-8672-11B05D77EBBC}"/>
              </a:ext>
            </a:extLst>
          </p:cNvPr>
          <p:cNvSpPr txBox="1">
            <a:spLocks/>
          </p:cNvSpPr>
          <p:nvPr/>
        </p:nvSpPr>
        <p:spPr>
          <a:xfrm>
            <a:off x="2819075" y="3717229"/>
            <a:ext cx="435345" cy="389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&lt;</a:t>
            </a:r>
          </a:p>
        </p:txBody>
      </p:sp>
      <p:sp>
        <p:nvSpPr>
          <p:cNvPr id="25" name="Content Placeholder 2">
            <a:extLst>
              <a:ext uri="{FF2B5EF4-FFF2-40B4-BE49-F238E27FC236}">
                <a16:creationId xmlns:a16="http://schemas.microsoft.com/office/drawing/2014/main" id="{D87DDA98-D3F5-EA4E-8F5A-38070C416619}"/>
              </a:ext>
            </a:extLst>
          </p:cNvPr>
          <p:cNvSpPr txBox="1">
            <a:spLocks/>
          </p:cNvSpPr>
          <p:nvPr/>
        </p:nvSpPr>
        <p:spPr>
          <a:xfrm>
            <a:off x="4863863" y="3707289"/>
            <a:ext cx="435345" cy="389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&lt;</a:t>
            </a:r>
          </a:p>
        </p:txBody>
      </p:sp>
      <p:sp>
        <p:nvSpPr>
          <p:cNvPr id="26" name="Content Placeholder 2">
            <a:extLst>
              <a:ext uri="{FF2B5EF4-FFF2-40B4-BE49-F238E27FC236}">
                <a16:creationId xmlns:a16="http://schemas.microsoft.com/office/drawing/2014/main" id="{378BFA77-F76B-9C4B-95F5-FFA5EF1C2479}"/>
              </a:ext>
            </a:extLst>
          </p:cNvPr>
          <p:cNvSpPr txBox="1">
            <a:spLocks/>
          </p:cNvSpPr>
          <p:nvPr/>
        </p:nvSpPr>
        <p:spPr>
          <a:xfrm>
            <a:off x="6878421" y="3699338"/>
            <a:ext cx="435345" cy="389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&lt;</a:t>
            </a:r>
          </a:p>
        </p:txBody>
      </p:sp>
      <p:sp>
        <p:nvSpPr>
          <p:cNvPr id="27" name="Content Placeholder 2">
            <a:extLst>
              <a:ext uri="{FF2B5EF4-FFF2-40B4-BE49-F238E27FC236}">
                <a16:creationId xmlns:a16="http://schemas.microsoft.com/office/drawing/2014/main" id="{DC80CAB1-0CB3-1D4E-8B04-AD92BBCF1D58}"/>
              </a:ext>
            </a:extLst>
          </p:cNvPr>
          <p:cNvSpPr txBox="1">
            <a:spLocks/>
          </p:cNvSpPr>
          <p:nvPr/>
        </p:nvSpPr>
        <p:spPr>
          <a:xfrm>
            <a:off x="8917210" y="3699337"/>
            <a:ext cx="435345" cy="389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a:t>
            </a:r>
          </a:p>
        </p:txBody>
      </p:sp>
      <p:sp>
        <p:nvSpPr>
          <p:cNvPr id="28" name="Rectangle 27">
            <a:extLst>
              <a:ext uri="{FF2B5EF4-FFF2-40B4-BE49-F238E27FC236}">
                <a16:creationId xmlns:a16="http://schemas.microsoft.com/office/drawing/2014/main" id="{E607B708-3A3B-9247-B6C1-B9A8DFB87378}"/>
              </a:ext>
            </a:extLst>
          </p:cNvPr>
          <p:cNvSpPr/>
          <p:nvPr/>
        </p:nvSpPr>
        <p:spPr>
          <a:xfrm>
            <a:off x="1113183" y="5033159"/>
            <a:ext cx="10026594" cy="1327883"/>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
            <a:extLst>
              <a:ext uri="{FF2B5EF4-FFF2-40B4-BE49-F238E27FC236}">
                <a16:creationId xmlns:a16="http://schemas.microsoft.com/office/drawing/2014/main" id="{A78AC064-D8D9-E749-AC4D-5EEDF5A48EE2}"/>
              </a:ext>
            </a:extLst>
          </p:cNvPr>
          <p:cNvSpPr txBox="1">
            <a:spLocks/>
          </p:cNvSpPr>
          <p:nvPr/>
        </p:nvSpPr>
        <p:spPr>
          <a:xfrm>
            <a:off x="2083904" y="4995399"/>
            <a:ext cx="8085151" cy="3896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Computational Complexity</a:t>
            </a:r>
          </a:p>
        </p:txBody>
      </p:sp>
      <p:sp>
        <p:nvSpPr>
          <p:cNvPr id="30" name="Content Placeholder 2">
            <a:extLst>
              <a:ext uri="{FF2B5EF4-FFF2-40B4-BE49-F238E27FC236}">
                <a16:creationId xmlns:a16="http://schemas.microsoft.com/office/drawing/2014/main" id="{CAE212C8-0B13-194B-B3F9-E8D553381C4E}"/>
              </a:ext>
            </a:extLst>
          </p:cNvPr>
          <p:cNvSpPr txBox="1">
            <a:spLocks/>
          </p:cNvSpPr>
          <p:nvPr/>
        </p:nvSpPr>
        <p:spPr>
          <a:xfrm>
            <a:off x="3127177" y="5547938"/>
            <a:ext cx="1773141" cy="5447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bg1"/>
                </a:solidFill>
              </a:rPr>
              <a:t>Decidability</a:t>
            </a:r>
          </a:p>
        </p:txBody>
      </p:sp>
      <p:sp>
        <p:nvSpPr>
          <p:cNvPr id="31" name="Content Placeholder 2">
            <a:extLst>
              <a:ext uri="{FF2B5EF4-FFF2-40B4-BE49-F238E27FC236}">
                <a16:creationId xmlns:a16="http://schemas.microsoft.com/office/drawing/2014/main" id="{BD82F965-F282-A14B-8AE4-91D30F287D70}"/>
              </a:ext>
            </a:extLst>
          </p:cNvPr>
          <p:cNvSpPr txBox="1">
            <a:spLocks/>
          </p:cNvSpPr>
          <p:nvPr/>
        </p:nvSpPr>
        <p:spPr>
          <a:xfrm>
            <a:off x="5299208" y="5547938"/>
            <a:ext cx="1773141" cy="544706"/>
          </a:xfrm>
          <a:prstGeom prst="rect">
            <a:avLst/>
          </a:prstGeom>
          <a:solidFill>
            <a:schemeClr val="accent1"/>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bg1"/>
                </a:solidFill>
              </a:rPr>
              <a:t>P, NP, NP-Hard</a:t>
            </a:r>
          </a:p>
        </p:txBody>
      </p:sp>
      <p:sp>
        <p:nvSpPr>
          <p:cNvPr id="32" name="Content Placeholder 2">
            <a:extLst>
              <a:ext uri="{FF2B5EF4-FFF2-40B4-BE49-F238E27FC236}">
                <a16:creationId xmlns:a16="http://schemas.microsoft.com/office/drawing/2014/main" id="{D9D7E13E-BB4D-E34A-9999-7314CAC43BD9}"/>
              </a:ext>
            </a:extLst>
          </p:cNvPr>
          <p:cNvSpPr txBox="1">
            <a:spLocks/>
          </p:cNvSpPr>
          <p:nvPr/>
        </p:nvSpPr>
        <p:spPr>
          <a:xfrm>
            <a:off x="7380015" y="5547938"/>
            <a:ext cx="1773141" cy="544706"/>
          </a:xfrm>
          <a:prstGeom prst="rect">
            <a:avLst/>
          </a:prstGeom>
          <a:solidFill>
            <a:schemeClr val="accent1">
              <a:lumMod val="20000"/>
              <a:lumOff val="8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olidFill>
                  <a:schemeClr val="bg1"/>
                </a:solidFill>
              </a:rPr>
              <a:t>P-Space, Co-NP, </a:t>
            </a:r>
            <a:r>
              <a:rPr lang="en-US" dirty="0" err="1">
                <a:solidFill>
                  <a:schemeClr val="bg1"/>
                </a:solidFill>
              </a:rPr>
              <a:t>etc</a:t>
            </a:r>
            <a:endParaRPr lang="en-US" dirty="0">
              <a:solidFill>
                <a:schemeClr val="bg1"/>
              </a:solidFill>
            </a:endParaRPr>
          </a:p>
        </p:txBody>
      </p:sp>
      <p:cxnSp>
        <p:nvCxnSpPr>
          <p:cNvPr id="9" name="Straight Connector 8">
            <a:extLst>
              <a:ext uri="{FF2B5EF4-FFF2-40B4-BE49-F238E27FC236}">
                <a16:creationId xmlns:a16="http://schemas.microsoft.com/office/drawing/2014/main" id="{22E4A26F-EC9C-6A42-B6E5-2AB70D8495CC}"/>
              </a:ext>
            </a:extLst>
          </p:cNvPr>
          <p:cNvCxnSpPr>
            <a:cxnSpLocks/>
          </p:cNvCxnSpPr>
          <p:nvPr/>
        </p:nvCxnSpPr>
        <p:spPr>
          <a:xfrm flipH="1">
            <a:off x="3737114" y="2611998"/>
            <a:ext cx="1940117" cy="274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A9F70A8-6775-D748-9250-0D75E2C83C4A}"/>
              </a:ext>
            </a:extLst>
          </p:cNvPr>
          <p:cNvCxnSpPr>
            <a:cxnSpLocks/>
          </p:cNvCxnSpPr>
          <p:nvPr/>
        </p:nvCxnSpPr>
        <p:spPr>
          <a:xfrm flipH="1">
            <a:off x="4738977" y="2611998"/>
            <a:ext cx="938254" cy="34589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7C4C467-E952-8749-B68A-AEACB73338CC}"/>
              </a:ext>
            </a:extLst>
          </p:cNvPr>
          <p:cNvCxnSpPr>
            <a:cxnSpLocks/>
          </p:cNvCxnSpPr>
          <p:nvPr/>
        </p:nvCxnSpPr>
        <p:spPr>
          <a:xfrm>
            <a:off x="5677231" y="2611998"/>
            <a:ext cx="326004" cy="31206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10E39D2-A8F4-3F4E-A460-37AAEC00BDD8}"/>
              </a:ext>
            </a:extLst>
          </p:cNvPr>
          <p:cNvCxnSpPr>
            <a:cxnSpLocks/>
          </p:cNvCxnSpPr>
          <p:nvPr/>
        </p:nvCxnSpPr>
        <p:spPr>
          <a:xfrm>
            <a:off x="5677231" y="2611998"/>
            <a:ext cx="2441051" cy="31206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F04D67C-0668-BD4F-9A16-080004563B3D}"/>
              </a:ext>
            </a:extLst>
          </p:cNvPr>
          <p:cNvCxnSpPr>
            <a:cxnSpLocks/>
          </p:cNvCxnSpPr>
          <p:nvPr/>
        </p:nvCxnSpPr>
        <p:spPr>
          <a:xfrm>
            <a:off x="5677231" y="2604047"/>
            <a:ext cx="4491824" cy="3538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C5BE0A7-D209-8A47-81A6-28A4251C55B5}"/>
              </a:ext>
            </a:extLst>
          </p:cNvPr>
          <p:cNvCxnSpPr>
            <a:cxnSpLocks/>
          </p:cNvCxnSpPr>
          <p:nvPr/>
        </p:nvCxnSpPr>
        <p:spPr>
          <a:xfrm flipV="1">
            <a:off x="6289482" y="4567959"/>
            <a:ext cx="1884459" cy="36980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3285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9734"/>
            <a:ext cx="9905998" cy="722453"/>
          </a:xfrm>
        </p:spPr>
        <p:txBody>
          <a:bodyPr/>
          <a:lstStyle/>
          <a:p>
            <a:pPr algn="ctr"/>
            <a:r>
              <a:rPr lang="en-US" dirty="0"/>
              <a:t>Runtime Comparison</a:t>
            </a:r>
            <a:endParaRPr lang="en-US" dirty="0">
              <a:solidFill>
                <a:srgbClr val="FFA7FF"/>
              </a:solidFill>
            </a:endParaRPr>
          </a:p>
        </p:txBody>
      </p:sp>
      <p:grpSp>
        <p:nvGrpSpPr>
          <p:cNvPr id="4" name="Group 3">
            <a:extLst>
              <a:ext uri="{FF2B5EF4-FFF2-40B4-BE49-F238E27FC236}">
                <a16:creationId xmlns:a16="http://schemas.microsoft.com/office/drawing/2014/main" id="{8E3F8D96-49BA-1045-8928-38829A5B5A61}"/>
              </a:ext>
            </a:extLst>
          </p:cNvPr>
          <p:cNvGrpSpPr/>
          <p:nvPr/>
        </p:nvGrpSpPr>
        <p:grpSpPr>
          <a:xfrm>
            <a:off x="580021" y="2595614"/>
            <a:ext cx="4402471" cy="2031325"/>
            <a:chOff x="7572375" y="1828423"/>
            <a:chExt cx="4402471" cy="2031325"/>
          </a:xfrm>
        </p:grpSpPr>
        <p:sp>
          <p:nvSpPr>
            <p:cNvPr id="3" name="TextBox 2"/>
            <p:cNvSpPr txBox="1"/>
            <p:nvPr/>
          </p:nvSpPr>
          <p:spPr>
            <a:xfrm>
              <a:off x="7572375" y="1828423"/>
              <a:ext cx="4402471" cy="2031325"/>
            </a:xfrm>
            <a:prstGeom prst="rect">
              <a:avLst/>
            </a:prstGeom>
            <a:solidFill>
              <a:schemeClr val="tx1">
                <a:lumMod val="95000"/>
              </a:schemeClr>
            </a:solidFill>
            <a:ln>
              <a:solidFill>
                <a:schemeClr val="bg1"/>
              </a:solidFill>
            </a:ln>
          </p:spPr>
          <p:txBody>
            <a:bodyPr wrap="square" rtlCol="0">
              <a:spAutoFit/>
            </a:bodyPr>
            <a:lstStyle/>
            <a:p>
              <a:pPr algn="ctr"/>
              <a:r>
                <a:rPr lang="en-US" i="1" dirty="0">
                  <a:solidFill>
                    <a:schemeClr val="bg1"/>
                  </a:solidFill>
                </a:rPr>
                <a:t>Which Algorithm is faster?</a:t>
              </a: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a:p>
              <a:pPr algn="ctr"/>
              <a:endParaRPr lang="en-US" i="1" dirty="0">
                <a:solidFill>
                  <a:schemeClr val="bg1"/>
                </a:solidFill>
              </a:endParaRP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0BE6109-09C1-2546-BBEB-F6EEB25299A7}"/>
                    </a:ext>
                  </a:extLst>
                </p:cNvPr>
                <p:cNvSpPr txBox="1"/>
                <p:nvPr/>
              </p:nvSpPr>
              <p:spPr>
                <a:xfrm>
                  <a:off x="7715250" y="2535604"/>
                  <a:ext cx="4104450"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45" name="TextBox 44">
                  <a:extLst>
                    <a:ext uri="{FF2B5EF4-FFF2-40B4-BE49-F238E27FC236}">
                      <a16:creationId xmlns:a16="http://schemas.microsoft.com/office/drawing/2014/main" id="{F0BE6109-09C1-2546-BBEB-F6EEB25299A7}"/>
                    </a:ext>
                  </a:extLst>
                </p:cNvPr>
                <p:cNvSpPr txBox="1">
                  <a:spLocks noRot="1" noChangeAspect="1" noMove="1" noResize="1" noEditPoints="1" noAdjustHandles="1" noChangeArrowheads="1" noChangeShapeType="1" noTextEdit="1"/>
                </p:cNvSpPr>
                <p:nvPr/>
              </p:nvSpPr>
              <p:spPr>
                <a:xfrm>
                  <a:off x="7715250" y="2535604"/>
                  <a:ext cx="4104450" cy="369332"/>
                </a:xfrm>
                <a:prstGeom prst="rect">
                  <a:avLst/>
                </a:prstGeom>
                <a:blipFill>
                  <a:blip r:embed="rId3"/>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2B9DB6F-EBE3-9C40-9042-ADE677676AED}"/>
                    </a:ext>
                  </a:extLst>
                </p:cNvPr>
                <p:cNvSpPr txBox="1"/>
                <p:nvPr/>
              </p:nvSpPr>
              <p:spPr>
                <a:xfrm>
                  <a:off x="7715250" y="3027851"/>
                  <a:ext cx="4104450"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𝑅</m:t>
                            </m:r>
                          </m:e>
                          <m:sub>
                            <m:r>
                              <a:rPr lang="en-US" b="0" i="1" smtClean="0">
                                <a:solidFill>
                                  <a:schemeClr val="bg1"/>
                                </a:solidFill>
                                <a:latin typeface="Cambria Math" panose="02040503050406030204" pitchFamily="18" charset="0"/>
                              </a:rPr>
                              <m:t>𝐴𝐵</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𝐵</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𝑅</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𝐵𝐴</m:t>
                            </m:r>
                          </m:sub>
                        </m:sSub>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Θ</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𝐵</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24" name="TextBox 23">
                  <a:extLst>
                    <a:ext uri="{FF2B5EF4-FFF2-40B4-BE49-F238E27FC236}">
                      <a16:creationId xmlns:a16="http://schemas.microsoft.com/office/drawing/2014/main" id="{62B9DB6F-EBE3-9C40-9042-ADE677676AED}"/>
                    </a:ext>
                  </a:extLst>
                </p:cNvPr>
                <p:cNvSpPr txBox="1">
                  <a:spLocks noRot="1" noChangeAspect="1" noMove="1" noResize="1" noEditPoints="1" noAdjustHandles="1" noChangeArrowheads="1" noChangeShapeType="1" noTextEdit="1"/>
                </p:cNvSpPr>
                <p:nvPr/>
              </p:nvSpPr>
              <p:spPr>
                <a:xfrm>
                  <a:off x="7715250" y="3027851"/>
                  <a:ext cx="4104450" cy="369332"/>
                </a:xfrm>
                <a:prstGeom prst="rect">
                  <a:avLst/>
                </a:prstGeom>
                <a:blipFill>
                  <a:blip r:embed="rId4"/>
                  <a:stretch>
                    <a:fillRect b="-9677"/>
                  </a:stretch>
                </a:blipFill>
                <a:ln>
                  <a:solidFill>
                    <a:schemeClr val="bg1"/>
                  </a:solidFill>
                </a:ln>
              </p:spPr>
              <p:txBody>
                <a:bodyPr/>
                <a:lstStyle/>
                <a:p>
                  <a:r>
                    <a:rPr lang="en-US">
                      <a:noFill/>
                    </a:rPr>
                    <a:t> </a:t>
                  </a:r>
                </a:p>
              </p:txBody>
            </p:sp>
          </mc:Fallback>
        </mc:AlternateContent>
      </p:grpSp>
      <p:cxnSp>
        <p:nvCxnSpPr>
          <p:cNvPr id="9" name="Straight Arrow Connector 8">
            <a:extLst>
              <a:ext uri="{FF2B5EF4-FFF2-40B4-BE49-F238E27FC236}">
                <a16:creationId xmlns:a16="http://schemas.microsoft.com/office/drawing/2014/main" id="{56FD3858-9B57-E34B-89D9-63B3E119B7C6}"/>
              </a:ext>
            </a:extLst>
          </p:cNvPr>
          <p:cNvCxnSpPr>
            <a:cxnSpLocks/>
          </p:cNvCxnSpPr>
          <p:nvPr/>
        </p:nvCxnSpPr>
        <p:spPr>
          <a:xfrm flipV="1">
            <a:off x="9808230" y="974785"/>
            <a:ext cx="0" cy="530992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27AB2E6-DD1C-4A4F-9E1C-D44D7D092712}"/>
              </a:ext>
            </a:extLst>
          </p:cNvPr>
          <p:cNvSpPr txBox="1"/>
          <p:nvPr/>
        </p:nvSpPr>
        <p:spPr>
          <a:xfrm>
            <a:off x="10092906" y="1164566"/>
            <a:ext cx="1705292" cy="830997"/>
          </a:xfrm>
          <a:prstGeom prst="rect">
            <a:avLst/>
          </a:prstGeom>
          <a:noFill/>
        </p:spPr>
        <p:txBody>
          <a:bodyPr wrap="square" rtlCol="0">
            <a:spAutoFit/>
          </a:bodyPr>
          <a:lstStyle/>
          <a:p>
            <a:pPr algn="ctr"/>
            <a:r>
              <a:rPr lang="en-US" sz="1600" i="1" dirty="0"/>
              <a:t>Harder Problems (fastest algorithm has slower runtime)</a:t>
            </a:r>
          </a:p>
        </p:txBody>
      </p:sp>
      <p:sp>
        <p:nvSpPr>
          <p:cNvPr id="28" name="TextBox 27">
            <a:extLst>
              <a:ext uri="{FF2B5EF4-FFF2-40B4-BE49-F238E27FC236}">
                <a16:creationId xmlns:a16="http://schemas.microsoft.com/office/drawing/2014/main" id="{A4019142-6004-CB4B-B835-9A40C153C8B9}"/>
              </a:ext>
            </a:extLst>
          </p:cNvPr>
          <p:cNvSpPr txBox="1"/>
          <p:nvPr/>
        </p:nvSpPr>
        <p:spPr>
          <a:xfrm>
            <a:off x="9911750" y="5453716"/>
            <a:ext cx="1886447" cy="830997"/>
          </a:xfrm>
          <a:prstGeom prst="rect">
            <a:avLst/>
          </a:prstGeom>
          <a:noFill/>
        </p:spPr>
        <p:txBody>
          <a:bodyPr wrap="square" rtlCol="0">
            <a:spAutoFit/>
          </a:bodyPr>
          <a:lstStyle/>
          <a:p>
            <a:pPr algn="ctr"/>
            <a:r>
              <a:rPr lang="en-US" sz="1600" i="1" dirty="0"/>
              <a:t>Easy Problems (fastest algorithm has very fast runtime)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279D28D-D910-8148-8474-7C9DB3E2FA65}"/>
                  </a:ext>
                </a:extLst>
              </p:cNvPr>
              <p:cNvSpPr txBox="1"/>
              <p:nvPr/>
            </p:nvSpPr>
            <p:spPr>
              <a:xfrm>
                <a:off x="7869382" y="3445083"/>
                <a:ext cx="1723320"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𝐵</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31" name="TextBox 30">
                <a:extLst>
                  <a:ext uri="{FF2B5EF4-FFF2-40B4-BE49-F238E27FC236}">
                    <a16:creationId xmlns:a16="http://schemas.microsoft.com/office/drawing/2014/main" id="{2279D28D-D910-8148-8474-7C9DB3E2FA65}"/>
                  </a:ext>
                </a:extLst>
              </p:cNvPr>
              <p:cNvSpPr txBox="1">
                <a:spLocks noRot="1" noChangeAspect="1" noMove="1" noResize="1" noEditPoints="1" noAdjustHandles="1" noChangeArrowheads="1" noChangeShapeType="1" noTextEdit="1"/>
              </p:cNvSpPr>
              <p:nvPr/>
            </p:nvSpPr>
            <p:spPr>
              <a:xfrm>
                <a:off x="7869382" y="3445083"/>
                <a:ext cx="1723320" cy="369332"/>
              </a:xfrm>
              <a:prstGeom prst="rect">
                <a:avLst/>
              </a:prstGeom>
              <a:blipFill>
                <a:blip r:embed="rId5"/>
                <a:stretch>
                  <a:fillRect/>
                </a:stretch>
              </a:blipFill>
              <a:ln>
                <a:solidFill>
                  <a:schemeClr val="bg1"/>
                </a:solidFill>
              </a:ln>
            </p:spPr>
            <p:txBody>
              <a:bodyPr/>
              <a:lstStyle/>
              <a:p>
                <a:r>
                  <a:rPr lang="en-US">
                    <a:noFill/>
                  </a:rPr>
                  <a:t> </a:t>
                </a:r>
              </a:p>
            </p:txBody>
          </p:sp>
        </mc:Fallback>
      </mc:AlternateContent>
      <p:sp>
        <p:nvSpPr>
          <p:cNvPr id="32" name="TextBox 31">
            <a:extLst>
              <a:ext uri="{FF2B5EF4-FFF2-40B4-BE49-F238E27FC236}">
                <a16:creationId xmlns:a16="http://schemas.microsoft.com/office/drawing/2014/main" id="{1CDC137B-8C53-CD4A-9781-276C1FAF8FC8}"/>
              </a:ext>
            </a:extLst>
          </p:cNvPr>
          <p:cNvSpPr txBox="1"/>
          <p:nvPr/>
        </p:nvSpPr>
        <p:spPr>
          <a:xfrm>
            <a:off x="5056384" y="4915107"/>
            <a:ext cx="3328491" cy="830997"/>
          </a:xfrm>
          <a:prstGeom prst="rect">
            <a:avLst/>
          </a:prstGeom>
          <a:noFill/>
          <a:ln>
            <a:solidFill>
              <a:schemeClr val="tx1">
                <a:lumMod val="95000"/>
              </a:schemeClr>
            </a:solidFill>
          </a:ln>
        </p:spPr>
        <p:txBody>
          <a:bodyPr wrap="square" rtlCol="0">
            <a:spAutoFit/>
          </a:bodyPr>
          <a:lstStyle/>
          <a:p>
            <a:pPr algn="ctr"/>
            <a:r>
              <a:rPr lang="en-US" sz="1600" i="1" dirty="0"/>
              <a:t>…and the direct algorithm for A is obsolete. The reduction through problem B is the direct way to solve A</a:t>
            </a:r>
          </a:p>
        </p:txBody>
      </p:sp>
      <p:cxnSp>
        <p:nvCxnSpPr>
          <p:cNvPr id="35" name="Straight Connector 34">
            <a:extLst>
              <a:ext uri="{FF2B5EF4-FFF2-40B4-BE49-F238E27FC236}">
                <a16:creationId xmlns:a16="http://schemas.microsoft.com/office/drawing/2014/main" id="{C5CE5DF9-96B2-B545-9D34-5EAD16617445}"/>
              </a:ext>
            </a:extLst>
          </p:cNvPr>
          <p:cNvCxnSpPr>
            <a:cxnSpLocks/>
          </p:cNvCxnSpPr>
          <p:nvPr/>
        </p:nvCxnSpPr>
        <p:spPr>
          <a:xfrm flipV="1">
            <a:off x="7225973" y="3959354"/>
            <a:ext cx="1065364" cy="81081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4CD80E3-8066-6247-AE09-6FBDE787DD28}"/>
                  </a:ext>
                </a:extLst>
              </p:cNvPr>
              <p:cNvSpPr txBox="1"/>
              <p:nvPr/>
            </p:nvSpPr>
            <p:spPr>
              <a:xfrm>
                <a:off x="8384874" y="2162499"/>
                <a:ext cx="1207827" cy="369332"/>
              </a:xfrm>
              <a:prstGeom prst="rect">
                <a:avLst/>
              </a:prstGeom>
              <a:solidFill>
                <a:schemeClr val="bg1"/>
              </a:solidFill>
              <a:ln>
                <a:solidFill>
                  <a:schemeClr val="bg1"/>
                </a:solidFill>
              </a:ln>
            </p:spPr>
            <p:txBody>
              <a:bodyPr wrap="square" rtlCol="0">
                <a:spAutoFit/>
              </a:bodyPr>
              <a:lstStyle/>
              <a:p>
                <a:pPr algn="ctr"/>
                <a:r>
                  <a:rPr lang="en-US" b="0" dirty="0">
                    <a:solidFill>
                      <a:schemeClr val="tx1">
                        <a:lumMod val="95000"/>
                      </a:schemeClr>
                    </a:solidFill>
                  </a:rPr>
                  <a:t>OLD </a:t>
                </a:r>
                <a14:m>
                  <m:oMath xmlns:m="http://schemas.openxmlformats.org/officeDocument/2006/math">
                    <m:sSub>
                      <m:sSubPr>
                        <m:ctrlPr>
                          <a:rPr lang="en-US" b="0" i="1" smtClean="0">
                            <a:solidFill>
                              <a:schemeClr val="tx1">
                                <a:lumMod val="95000"/>
                              </a:schemeClr>
                            </a:solidFill>
                            <a:latin typeface="Cambria Math" panose="02040503050406030204" pitchFamily="18" charset="0"/>
                          </a:rPr>
                        </m:ctrlPr>
                      </m:sSubPr>
                      <m:e>
                        <m:r>
                          <a:rPr lang="en-US" b="0" i="1" smtClean="0">
                            <a:solidFill>
                              <a:schemeClr val="tx1">
                                <a:lumMod val="95000"/>
                              </a:schemeClr>
                            </a:solidFill>
                            <a:latin typeface="Cambria Math" panose="02040503050406030204" pitchFamily="18" charset="0"/>
                          </a:rPr>
                          <m:t>𝐴</m:t>
                        </m:r>
                      </m:e>
                      <m:sub>
                        <m:r>
                          <a:rPr lang="en-US" b="0" i="1" smtClean="0">
                            <a:solidFill>
                              <a:schemeClr val="tx1">
                                <a:lumMod val="95000"/>
                              </a:schemeClr>
                            </a:solidFill>
                            <a:latin typeface="Cambria Math" panose="02040503050406030204" pitchFamily="18" charset="0"/>
                          </a:rPr>
                          <m:t>𝑛</m:t>
                        </m:r>
                      </m:sub>
                    </m:sSub>
                  </m:oMath>
                </a14:m>
                <a:endParaRPr lang="en-US" i="1" dirty="0">
                  <a:solidFill>
                    <a:schemeClr val="tx1">
                      <a:lumMod val="95000"/>
                    </a:schemeClr>
                  </a:solidFill>
                </a:endParaRPr>
              </a:p>
            </p:txBody>
          </p:sp>
        </mc:Choice>
        <mc:Fallback xmlns="">
          <p:sp>
            <p:nvSpPr>
              <p:cNvPr id="13" name="TextBox 12">
                <a:extLst>
                  <a:ext uri="{FF2B5EF4-FFF2-40B4-BE49-F238E27FC236}">
                    <a16:creationId xmlns:a16="http://schemas.microsoft.com/office/drawing/2014/main" id="{64CD80E3-8066-6247-AE09-6FBDE787DD28}"/>
                  </a:ext>
                </a:extLst>
              </p:cNvPr>
              <p:cNvSpPr txBox="1">
                <a:spLocks noRot="1" noChangeAspect="1" noMove="1" noResize="1" noEditPoints="1" noAdjustHandles="1" noChangeArrowheads="1" noChangeShapeType="1" noTextEdit="1"/>
              </p:cNvSpPr>
              <p:nvPr/>
            </p:nvSpPr>
            <p:spPr>
              <a:xfrm>
                <a:off x="8384874" y="2162499"/>
                <a:ext cx="1207827" cy="369332"/>
              </a:xfrm>
              <a:prstGeom prst="rect">
                <a:avLst/>
              </a:prstGeom>
              <a:blipFill>
                <a:blip r:embed="rId6"/>
                <a:stretch>
                  <a:fillRect t="-3226" b="-19355"/>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8458654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9734"/>
            <a:ext cx="9905998" cy="722453"/>
          </a:xfrm>
        </p:spPr>
        <p:txBody>
          <a:bodyPr/>
          <a:lstStyle/>
          <a:p>
            <a:pPr algn="ctr"/>
            <a:r>
              <a:rPr lang="en-US" dirty="0"/>
              <a:t>Runtime Comparison</a:t>
            </a:r>
            <a:endParaRPr lang="en-US" dirty="0">
              <a:solidFill>
                <a:srgbClr val="FFA7FF"/>
              </a:solidFill>
            </a:endParaRPr>
          </a:p>
        </p:txBody>
      </p:sp>
      <mc:AlternateContent xmlns:mc="http://schemas.openxmlformats.org/markup-compatibility/2006" xmlns:a14="http://schemas.microsoft.com/office/drawing/2010/main">
        <mc:Choice Requires="a14">
          <p:sp>
            <p:nvSpPr>
              <p:cNvPr id="3" name="TextBox 2"/>
              <p:cNvSpPr txBox="1"/>
              <p:nvPr/>
            </p:nvSpPr>
            <p:spPr>
              <a:xfrm>
                <a:off x="923205" y="1995563"/>
                <a:ext cx="4402471" cy="1200329"/>
              </a:xfrm>
              <a:prstGeom prst="rect">
                <a:avLst/>
              </a:prstGeom>
              <a:solidFill>
                <a:schemeClr val="tx1">
                  <a:lumMod val="95000"/>
                </a:schemeClr>
              </a:solidFill>
              <a:ln>
                <a:solidFill>
                  <a:schemeClr val="bg1"/>
                </a:solidFill>
              </a:ln>
            </p:spPr>
            <p:txBody>
              <a:bodyPr wrap="square" rtlCol="0">
                <a:spAutoFit/>
              </a:bodyPr>
              <a:lstStyle/>
              <a:p>
                <a:pPr algn="ctr"/>
                <a:r>
                  <a:rPr lang="en-US" i="1" dirty="0">
                    <a:solidFill>
                      <a:schemeClr val="bg1"/>
                    </a:solidFill>
                  </a:rPr>
                  <a:t>Suppose time goes on, and somebody find a FASTER way to solve B in </a:t>
                </a:r>
                <a14:m>
                  <m:oMath xmlns:m="http://schemas.openxmlformats.org/officeDocument/2006/math">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𝐵</m:t>
                        </m:r>
                      </m:e>
                      <m:sub>
                        <m:r>
                          <a:rPr lang="en-US" b="0" i="1" smtClean="0">
                            <a:solidFill>
                              <a:schemeClr val="bg1"/>
                            </a:solidFill>
                            <a:latin typeface="Cambria Math" panose="02040503050406030204" pitchFamily="18" charset="0"/>
                          </a:rPr>
                          <m:t>𝑛</m:t>
                        </m:r>
                      </m:sub>
                      <m:sup>
                        <m:r>
                          <a:rPr lang="en-US" b="0" i="1" smtClean="0">
                            <a:solidFill>
                              <a:schemeClr val="bg1"/>
                            </a:solidFill>
                            <a:latin typeface="Cambria Math" panose="02040503050406030204" pitchFamily="18" charset="0"/>
                          </a:rPr>
                          <m:t>′</m:t>
                        </m:r>
                      </m:sup>
                    </m:sSubSup>
                  </m:oMath>
                </a14:m>
                <a:r>
                  <a:rPr lang="en-US" i="1" dirty="0">
                    <a:solidFill>
                      <a:schemeClr val="bg1"/>
                    </a:solidFill>
                  </a:rPr>
                  <a:t> time, how will the picture to the right change as a result?</a:t>
                </a:r>
              </a:p>
              <a:p>
                <a:pPr algn="ctr"/>
                <a:endParaRPr lang="en-US" i="1"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23205" y="1995563"/>
                <a:ext cx="4402471" cy="1200329"/>
              </a:xfrm>
              <a:prstGeom prst="rect">
                <a:avLst/>
              </a:prstGeom>
              <a:blipFill>
                <a:blip r:embed="rId2"/>
                <a:stretch>
                  <a:fillRect t="-1031" r="-575"/>
                </a:stretch>
              </a:blipFill>
              <a:ln>
                <a:solidFill>
                  <a:schemeClr val="bg1"/>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6FD3858-9B57-E34B-89D9-63B3E119B7C6}"/>
              </a:ext>
            </a:extLst>
          </p:cNvPr>
          <p:cNvCxnSpPr>
            <a:cxnSpLocks/>
          </p:cNvCxnSpPr>
          <p:nvPr/>
        </p:nvCxnSpPr>
        <p:spPr>
          <a:xfrm flipV="1">
            <a:off x="9808230" y="974785"/>
            <a:ext cx="0" cy="530992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27AB2E6-DD1C-4A4F-9E1C-D44D7D092712}"/>
              </a:ext>
            </a:extLst>
          </p:cNvPr>
          <p:cNvSpPr txBox="1"/>
          <p:nvPr/>
        </p:nvSpPr>
        <p:spPr>
          <a:xfrm>
            <a:off x="10092906" y="1164566"/>
            <a:ext cx="1705292" cy="830997"/>
          </a:xfrm>
          <a:prstGeom prst="rect">
            <a:avLst/>
          </a:prstGeom>
          <a:noFill/>
        </p:spPr>
        <p:txBody>
          <a:bodyPr wrap="square" rtlCol="0">
            <a:spAutoFit/>
          </a:bodyPr>
          <a:lstStyle/>
          <a:p>
            <a:pPr algn="ctr"/>
            <a:r>
              <a:rPr lang="en-US" sz="1600" i="1" dirty="0"/>
              <a:t>Harder Problems (fastest algorithm has slower runtime)</a:t>
            </a:r>
          </a:p>
        </p:txBody>
      </p:sp>
      <p:sp>
        <p:nvSpPr>
          <p:cNvPr id="28" name="TextBox 27">
            <a:extLst>
              <a:ext uri="{FF2B5EF4-FFF2-40B4-BE49-F238E27FC236}">
                <a16:creationId xmlns:a16="http://schemas.microsoft.com/office/drawing/2014/main" id="{A4019142-6004-CB4B-B835-9A40C153C8B9}"/>
              </a:ext>
            </a:extLst>
          </p:cNvPr>
          <p:cNvSpPr txBox="1"/>
          <p:nvPr/>
        </p:nvSpPr>
        <p:spPr>
          <a:xfrm>
            <a:off x="9911750" y="5453716"/>
            <a:ext cx="1886447" cy="830997"/>
          </a:xfrm>
          <a:prstGeom prst="rect">
            <a:avLst/>
          </a:prstGeom>
          <a:noFill/>
        </p:spPr>
        <p:txBody>
          <a:bodyPr wrap="square" rtlCol="0">
            <a:spAutoFit/>
          </a:bodyPr>
          <a:lstStyle/>
          <a:p>
            <a:pPr algn="ctr"/>
            <a:r>
              <a:rPr lang="en-US" sz="1600" i="1" dirty="0"/>
              <a:t>Easy Problems (fastest algorithm has very fast runtime)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4DC281-42B8-ED44-8429-EDBF87D7E40B}"/>
                  </a:ext>
                </a:extLst>
              </p:cNvPr>
              <p:cNvSpPr txBox="1"/>
              <p:nvPr/>
            </p:nvSpPr>
            <p:spPr>
              <a:xfrm>
                <a:off x="6961518" y="4209958"/>
                <a:ext cx="2631184"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𝑅</m:t>
                          </m:r>
                        </m:e>
                        <m:sub>
                          <m:r>
                            <a:rPr lang="en-US" b="0" i="1" smtClean="0">
                              <a:solidFill>
                                <a:schemeClr val="bg1"/>
                              </a:solidFill>
                              <a:latin typeface="Cambria Math" panose="02040503050406030204" pitchFamily="18" charset="0"/>
                            </a:rPr>
                            <m:t>𝐴𝐵</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𝐵</m:t>
                          </m:r>
                          <m:r>
                            <a:rPr lang="en-US" b="0" i="1" smtClean="0">
                              <a:solidFill>
                                <a:schemeClr val="bg1"/>
                              </a:solidFill>
                              <a:latin typeface="Cambria Math" panose="02040503050406030204" pitchFamily="18" charset="0"/>
                            </a:rPr>
                            <m:t>′</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𝑅</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𝐵𝐴</m:t>
                          </m:r>
                        </m:sub>
                      </m:sSub>
                    </m:oMath>
                  </m:oMathPara>
                </a14:m>
                <a:endParaRPr lang="en-US" i="1" dirty="0">
                  <a:solidFill>
                    <a:schemeClr val="bg1"/>
                  </a:solidFill>
                </a:endParaRPr>
              </a:p>
            </p:txBody>
          </p:sp>
        </mc:Choice>
        <mc:Fallback xmlns="">
          <p:sp>
            <p:nvSpPr>
              <p:cNvPr id="13" name="TextBox 12">
                <a:extLst>
                  <a:ext uri="{FF2B5EF4-FFF2-40B4-BE49-F238E27FC236}">
                    <a16:creationId xmlns:a16="http://schemas.microsoft.com/office/drawing/2014/main" id="{DB4DC281-42B8-ED44-8429-EDBF87D7E40B}"/>
                  </a:ext>
                </a:extLst>
              </p:cNvPr>
              <p:cNvSpPr txBox="1">
                <a:spLocks noRot="1" noChangeAspect="1" noMove="1" noResize="1" noEditPoints="1" noAdjustHandles="1" noChangeArrowheads="1" noChangeShapeType="1" noTextEdit="1"/>
              </p:cNvSpPr>
              <p:nvPr/>
            </p:nvSpPr>
            <p:spPr>
              <a:xfrm>
                <a:off x="6961518" y="4209958"/>
                <a:ext cx="2631184" cy="369332"/>
              </a:xfrm>
              <a:prstGeom prst="rect">
                <a:avLst/>
              </a:prstGeom>
              <a:blipFill>
                <a:blip r:embed="rId4"/>
                <a:stretch>
                  <a:fillRect/>
                </a:stretch>
              </a:blipFill>
              <a:ln>
                <a:solidFill>
                  <a:schemeClr val="bg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40689272-547E-7C44-B1EF-42AF107FAC1D}"/>
              </a:ext>
            </a:extLst>
          </p:cNvPr>
          <p:cNvSpPr txBox="1"/>
          <p:nvPr/>
        </p:nvSpPr>
        <p:spPr>
          <a:xfrm>
            <a:off x="1592903" y="4056826"/>
            <a:ext cx="3328491" cy="830997"/>
          </a:xfrm>
          <a:prstGeom prst="rect">
            <a:avLst/>
          </a:prstGeom>
          <a:noFill/>
          <a:ln>
            <a:solidFill>
              <a:schemeClr val="tx1">
                <a:lumMod val="95000"/>
              </a:schemeClr>
            </a:solidFill>
          </a:ln>
        </p:spPr>
        <p:txBody>
          <a:bodyPr wrap="square" rtlCol="0">
            <a:spAutoFit/>
          </a:bodyPr>
          <a:lstStyle/>
          <a:p>
            <a:pPr algn="ctr"/>
            <a:r>
              <a:rPr lang="en-US" sz="1600" i="1" dirty="0"/>
              <a:t>A now has a faster algorithm also! So improving B’s algorithm improves A’s. They are linked in this direction!</a:t>
            </a:r>
          </a:p>
        </p:txBody>
      </p:sp>
      <p:cxnSp>
        <p:nvCxnSpPr>
          <p:cNvPr id="15" name="Straight Connector 14">
            <a:extLst>
              <a:ext uri="{FF2B5EF4-FFF2-40B4-BE49-F238E27FC236}">
                <a16:creationId xmlns:a16="http://schemas.microsoft.com/office/drawing/2014/main" id="{A83F8576-8521-F24F-AA94-69566C173B19}"/>
              </a:ext>
            </a:extLst>
          </p:cNvPr>
          <p:cNvCxnSpPr>
            <a:cxnSpLocks/>
          </p:cNvCxnSpPr>
          <p:nvPr/>
        </p:nvCxnSpPr>
        <p:spPr>
          <a:xfrm>
            <a:off x="5136922" y="4394624"/>
            <a:ext cx="1742645" cy="7770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92C6B91-C9A2-6E41-BB64-7F8B5BD78B74}"/>
                  </a:ext>
                </a:extLst>
              </p:cNvPr>
              <p:cNvSpPr txBox="1"/>
              <p:nvPr/>
            </p:nvSpPr>
            <p:spPr>
              <a:xfrm>
                <a:off x="7869382" y="3445083"/>
                <a:ext cx="1723320"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e>
                        <m:sub>
                          <m:r>
                            <a:rPr lang="en-US" b="0" i="1" smtClean="0">
                              <a:solidFill>
                                <a:schemeClr val="bg1"/>
                              </a:solidFill>
                              <a:latin typeface="Cambria Math" panose="02040503050406030204" pitchFamily="18" charset="0"/>
                            </a:rPr>
                            <m:t>𝑛</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𝐵</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11" name="TextBox 10">
                <a:extLst>
                  <a:ext uri="{FF2B5EF4-FFF2-40B4-BE49-F238E27FC236}">
                    <a16:creationId xmlns:a16="http://schemas.microsoft.com/office/drawing/2014/main" id="{D92C6B91-C9A2-6E41-BB64-7F8B5BD78B74}"/>
                  </a:ext>
                </a:extLst>
              </p:cNvPr>
              <p:cNvSpPr txBox="1">
                <a:spLocks noRot="1" noChangeAspect="1" noMove="1" noResize="1" noEditPoints="1" noAdjustHandles="1" noChangeArrowheads="1" noChangeShapeType="1" noTextEdit="1"/>
              </p:cNvSpPr>
              <p:nvPr/>
            </p:nvSpPr>
            <p:spPr>
              <a:xfrm>
                <a:off x="7869382" y="3445083"/>
                <a:ext cx="1723320" cy="369332"/>
              </a:xfrm>
              <a:prstGeom prst="rect">
                <a:avLst/>
              </a:prstGeom>
              <a:blipFill>
                <a:blip r:embed="rId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9F62951-4E1C-FB48-8A00-C65339E9E3EA}"/>
                  </a:ext>
                </a:extLst>
              </p:cNvPr>
              <p:cNvSpPr txBox="1"/>
              <p:nvPr/>
            </p:nvSpPr>
            <p:spPr>
              <a:xfrm>
                <a:off x="5770191" y="5576314"/>
                <a:ext cx="3328491" cy="830997"/>
              </a:xfrm>
              <a:prstGeom prst="rect">
                <a:avLst/>
              </a:prstGeom>
              <a:noFill/>
              <a:ln>
                <a:solidFill>
                  <a:schemeClr val="tx1">
                    <a:lumMod val="95000"/>
                  </a:schemeClr>
                </a:solidFill>
              </a:ln>
            </p:spPr>
            <p:txBody>
              <a:bodyPr wrap="square" rtlCol="0">
                <a:spAutoFit/>
              </a:bodyPr>
              <a:lstStyle/>
              <a:p>
                <a:pPr algn="ctr"/>
                <a:r>
                  <a:rPr lang="en-US" sz="1600" i="1" dirty="0"/>
                  <a:t>This is ONLY true if the reduction stays </a:t>
                </a:r>
                <a:r>
                  <a:rPr lang="en-US" sz="1600" b="1" i="1" u="sng" dirty="0"/>
                  <a:t>valid</a:t>
                </a:r>
                <a:r>
                  <a:rPr lang="en-US" sz="1600" i="1" dirty="0"/>
                  <a:t>, meaning the conversion is still fast: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𝐴𝐵</m:t>
                        </m:r>
                      </m:sub>
                    </m:sSub>
                    <m:r>
                      <a:rPr lang="en-US" sz="1600" b="0" i="1" smtClean="0">
                        <a:latin typeface="Cambria Math" panose="02040503050406030204" pitchFamily="18" charset="0"/>
                      </a:rPr>
                      <m:t>+</m:t>
                    </m:r>
                    <m:r>
                      <a:rPr lang="en-US" sz="1600" b="0" i="1" smtClean="0">
                        <a:latin typeface="Cambria Math" panose="02040503050406030204" pitchFamily="18" charset="0"/>
                      </a:rPr>
                      <m:t>𝑅</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𝐵𝐴</m:t>
                        </m:r>
                      </m:sub>
                    </m:sSub>
                    <m:r>
                      <a:rPr lang="en-US" sz="1600" b="0" i="1" smtClean="0">
                        <a:latin typeface="Cambria Math" panose="02040503050406030204" pitchFamily="18" charset="0"/>
                      </a:rPr>
                      <m:t>∈</m:t>
                    </m:r>
                    <m:r>
                      <a:rPr lang="en-US" sz="1600" b="0" i="1" smtClean="0">
                        <a:latin typeface="Cambria Math" panose="02040503050406030204" pitchFamily="18" charset="0"/>
                      </a:rPr>
                      <m:t>𝑂</m:t>
                    </m:r>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𝐵</m:t>
                        </m:r>
                      </m:e>
                      <m:sub>
                        <m:r>
                          <a:rPr lang="en-US" sz="1600" b="0" i="1" smtClean="0">
                            <a:latin typeface="Cambria Math" panose="02040503050406030204" pitchFamily="18" charset="0"/>
                          </a:rPr>
                          <m:t>𝑛</m:t>
                        </m:r>
                      </m:sub>
                      <m:sup>
                        <m:r>
                          <a:rPr lang="en-US" sz="1600" b="0" i="1" smtClean="0">
                            <a:latin typeface="Cambria Math" panose="02040503050406030204" pitchFamily="18" charset="0"/>
                          </a:rPr>
                          <m:t>′</m:t>
                        </m:r>
                      </m:sup>
                    </m:sSubSup>
                    <m:r>
                      <a:rPr lang="en-US" sz="1600" b="0" i="1" smtClean="0">
                        <a:latin typeface="Cambria Math" panose="02040503050406030204" pitchFamily="18" charset="0"/>
                      </a:rPr>
                      <m:t>)</m:t>
                    </m:r>
                  </m:oMath>
                </a14:m>
                <a:endParaRPr lang="en-US" sz="1600" i="1" dirty="0"/>
              </a:p>
            </p:txBody>
          </p:sp>
        </mc:Choice>
        <mc:Fallback xmlns="">
          <p:sp>
            <p:nvSpPr>
              <p:cNvPr id="12" name="TextBox 11">
                <a:extLst>
                  <a:ext uri="{FF2B5EF4-FFF2-40B4-BE49-F238E27FC236}">
                    <a16:creationId xmlns:a16="http://schemas.microsoft.com/office/drawing/2014/main" id="{89F62951-4E1C-FB48-8A00-C65339E9E3EA}"/>
                  </a:ext>
                </a:extLst>
              </p:cNvPr>
              <p:cNvSpPr txBox="1">
                <a:spLocks noRot="1" noChangeAspect="1" noMove="1" noResize="1" noEditPoints="1" noAdjustHandles="1" noChangeArrowheads="1" noChangeShapeType="1" noTextEdit="1"/>
              </p:cNvSpPr>
              <p:nvPr/>
            </p:nvSpPr>
            <p:spPr>
              <a:xfrm>
                <a:off x="5770191" y="5576314"/>
                <a:ext cx="3328491" cy="830997"/>
              </a:xfrm>
              <a:prstGeom prst="rect">
                <a:avLst/>
              </a:prstGeom>
              <a:blipFill>
                <a:blip r:embed="rId6"/>
                <a:stretch>
                  <a:fillRect t="-1471" r="-379" b="-5882"/>
                </a:stretch>
              </a:blipFill>
              <a:ln>
                <a:solidFill>
                  <a:schemeClr val="tx1">
                    <a:lumMod val="95000"/>
                  </a:schemeClr>
                </a:solidFill>
              </a:ln>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37CF8908-42E2-104C-A41B-76E76593A7DD}"/>
              </a:ext>
            </a:extLst>
          </p:cNvPr>
          <p:cNvCxnSpPr>
            <a:cxnSpLocks/>
          </p:cNvCxnSpPr>
          <p:nvPr/>
        </p:nvCxnSpPr>
        <p:spPr>
          <a:xfrm flipV="1">
            <a:off x="7434436" y="4719782"/>
            <a:ext cx="758219" cy="73393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75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29734"/>
            <a:ext cx="9905998" cy="722453"/>
          </a:xfrm>
        </p:spPr>
        <p:txBody>
          <a:bodyPr/>
          <a:lstStyle/>
          <a:p>
            <a:pPr algn="ctr"/>
            <a:r>
              <a:rPr lang="en-US" dirty="0"/>
              <a:t>Runtime Comparison</a:t>
            </a:r>
            <a:endParaRPr lang="en-US" dirty="0">
              <a:solidFill>
                <a:srgbClr val="FFA7FF"/>
              </a:solidFill>
            </a:endParaRPr>
          </a:p>
        </p:txBody>
      </p:sp>
      <p:sp>
        <p:nvSpPr>
          <p:cNvPr id="3" name="TextBox 2"/>
          <p:cNvSpPr txBox="1"/>
          <p:nvPr/>
        </p:nvSpPr>
        <p:spPr>
          <a:xfrm>
            <a:off x="923205" y="1995563"/>
            <a:ext cx="4402471" cy="923330"/>
          </a:xfrm>
          <a:prstGeom prst="rect">
            <a:avLst/>
          </a:prstGeom>
          <a:solidFill>
            <a:schemeClr val="tx1">
              <a:lumMod val="95000"/>
            </a:schemeClr>
          </a:solidFill>
          <a:ln>
            <a:solidFill>
              <a:schemeClr val="bg1"/>
            </a:solidFill>
          </a:ln>
        </p:spPr>
        <p:txBody>
          <a:bodyPr wrap="square" rtlCol="0">
            <a:spAutoFit/>
          </a:bodyPr>
          <a:lstStyle/>
          <a:p>
            <a:pPr algn="ctr"/>
            <a:r>
              <a:rPr lang="en-US" i="1" dirty="0">
                <a:solidFill>
                  <a:schemeClr val="bg1"/>
                </a:solidFill>
              </a:rPr>
              <a:t>Now suppose time goes on and someone finds a VERY fast algorithm for A. What could happen?</a:t>
            </a:r>
          </a:p>
        </p:txBody>
      </p:sp>
      <p:cxnSp>
        <p:nvCxnSpPr>
          <p:cNvPr id="9" name="Straight Arrow Connector 8">
            <a:extLst>
              <a:ext uri="{FF2B5EF4-FFF2-40B4-BE49-F238E27FC236}">
                <a16:creationId xmlns:a16="http://schemas.microsoft.com/office/drawing/2014/main" id="{56FD3858-9B57-E34B-89D9-63B3E119B7C6}"/>
              </a:ext>
            </a:extLst>
          </p:cNvPr>
          <p:cNvCxnSpPr>
            <a:cxnSpLocks/>
          </p:cNvCxnSpPr>
          <p:nvPr/>
        </p:nvCxnSpPr>
        <p:spPr>
          <a:xfrm flipV="1">
            <a:off x="9808230" y="974785"/>
            <a:ext cx="0" cy="530992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27AB2E6-DD1C-4A4F-9E1C-D44D7D092712}"/>
              </a:ext>
            </a:extLst>
          </p:cNvPr>
          <p:cNvSpPr txBox="1"/>
          <p:nvPr/>
        </p:nvSpPr>
        <p:spPr>
          <a:xfrm>
            <a:off x="10092906" y="1164566"/>
            <a:ext cx="1705292" cy="830997"/>
          </a:xfrm>
          <a:prstGeom prst="rect">
            <a:avLst/>
          </a:prstGeom>
          <a:noFill/>
        </p:spPr>
        <p:txBody>
          <a:bodyPr wrap="square" rtlCol="0">
            <a:spAutoFit/>
          </a:bodyPr>
          <a:lstStyle/>
          <a:p>
            <a:pPr algn="ctr"/>
            <a:r>
              <a:rPr lang="en-US" sz="1600" i="1" dirty="0"/>
              <a:t>Harder Problems (fastest algorithm has slower runtime)</a:t>
            </a:r>
          </a:p>
        </p:txBody>
      </p:sp>
      <p:sp>
        <p:nvSpPr>
          <p:cNvPr id="28" name="TextBox 27">
            <a:extLst>
              <a:ext uri="{FF2B5EF4-FFF2-40B4-BE49-F238E27FC236}">
                <a16:creationId xmlns:a16="http://schemas.microsoft.com/office/drawing/2014/main" id="{A4019142-6004-CB4B-B835-9A40C153C8B9}"/>
              </a:ext>
            </a:extLst>
          </p:cNvPr>
          <p:cNvSpPr txBox="1"/>
          <p:nvPr/>
        </p:nvSpPr>
        <p:spPr>
          <a:xfrm>
            <a:off x="9911750" y="5453716"/>
            <a:ext cx="1886447" cy="830997"/>
          </a:xfrm>
          <a:prstGeom prst="rect">
            <a:avLst/>
          </a:prstGeom>
          <a:noFill/>
        </p:spPr>
        <p:txBody>
          <a:bodyPr wrap="square" rtlCol="0">
            <a:spAutoFit/>
          </a:bodyPr>
          <a:lstStyle/>
          <a:p>
            <a:pPr algn="ctr"/>
            <a:r>
              <a:rPr lang="en-US" sz="1600" i="1" dirty="0"/>
              <a:t>Easy Problems (fastest algorithm has very fast runtime)</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279D28D-D910-8148-8474-7C9DB3E2FA65}"/>
                  </a:ext>
                </a:extLst>
              </p:cNvPr>
              <p:cNvSpPr txBox="1"/>
              <p:nvPr/>
            </p:nvSpPr>
            <p:spPr>
              <a:xfrm>
                <a:off x="8609162" y="4213823"/>
                <a:ext cx="983540" cy="369332"/>
              </a:xfrm>
              <a:prstGeom prst="rect">
                <a:avLst/>
              </a:prstGeom>
              <a:solidFill>
                <a:schemeClr val="accent3"/>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lumMod val="95000"/>
                                </a:schemeClr>
                              </a:solidFill>
                              <a:latin typeface="Cambria Math" panose="02040503050406030204" pitchFamily="18" charset="0"/>
                            </a:rPr>
                          </m:ctrlPr>
                        </m:sSubPr>
                        <m:e>
                          <m:r>
                            <a:rPr lang="en-US" b="0" i="1" smtClean="0">
                              <a:solidFill>
                                <a:schemeClr val="tx1">
                                  <a:lumMod val="95000"/>
                                </a:schemeClr>
                              </a:solidFill>
                              <a:latin typeface="Cambria Math" panose="02040503050406030204" pitchFamily="18" charset="0"/>
                            </a:rPr>
                            <m:t>𝐵</m:t>
                          </m:r>
                          <m:r>
                            <a:rPr lang="en-US" b="0" i="1" smtClean="0">
                              <a:solidFill>
                                <a:schemeClr val="tx1">
                                  <a:lumMod val="95000"/>
                                </a:schemeClr>
                              </a:solidFill>
                              <a:latin typeface="Cambria Math" panose="02040503050406030204" pitchFamily="18" charset="0"/>
                            </a:rPr>
                            <m:t>′</m:t>
                          </m:r>
                        </m:e>
                        <m:sub>
                          <m:r>
                            <a:rPr lang="en-US" b="0" i="1" smtClean="0">
                              <a:solidFill>
                                <a:schemeClr val="tx1">
                                  <a:lumMod val="95000"/>
                                </a:schemeClr>
                              </a:solidFill>
                              <a:latin typeface="Cambria Math" panose="02040503050406030204" pitchFamily="18" charset="0"/>
                            </a:rPr>
                            <m:t>𝑛</m:t>
                          </m:r>
                        </m:sub>
                      </m:sSub>
                    </m:oMath>
                  </m:oMathPara>
                </a14:m>
                <a:endParaRPr lang="en-US" i="1" dirty="0">
                  <a:solidFill>
                    <a:schemeClr val="tx1">
                      <a:lumMod val="95000"/>
                    </a:schemeClr>
                  </a:solidFill>
                </a:endParaRPr>
              </a:p>
            </p:txBody>
          </p:sp>
        </mc:Choice>
        <mc:Fallback xmlns="">
          <p:sp>
            <p:nvSpPr>
              <p:cNvPr id="31" name="TextBox 30">
                <a:extLst>
                  <a:ext uri="{FF2B5EF4-FFF2-40B4-BE49-F238E27FC236}">
                    <a16:creationId xmlns:a16="http://schemas.microsoft.com/office/drawing/2014/main" id="{2279D28D-D910-8148-8474-7C9DB3E2FA65}"/>
                  </a:ext>
                </a:extLst>
              </p:cNvPr>
              <p:cNvSpPr txBox="1">
                <a:spLocks noRot="1" noChangeAspect="1" noMove="1" noResize="1" noEditPoints="1" noAdjustHandles="1" noChangeArrowheads="1" noChangeShapeType="1" noTextEdit="1"/>
              </p:cNvSpPr>
              <p:nvPr/>
            </p:nvSpPr>
            <p:spPr>
              <a:xfrm>
                <a:off x="8609162" y="4213823"/>
                <a:ext cx="983540" cy="369332"/>
              </a:xfrm>
              <a:prstGeom prst="rect">
                <a:avLst/>
              </a:prstGeom>
              <a:blipFill>
                <a:blip r:embed="rId2"/>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B4DC281-42B8-ED44-8429-EDBF87D7E40B}"/>
                  </a:ext>
                </a:extLst>
              </p:cNvPr>
              <p:cNvSpPr txBox="1"/>
              <p:nvPr/>
            </p:nvSpPr>
            <p:spPr>
              <a:xfrm>
                <a:off x="8609162" y="4978698"/>
                <a:ext cx="983540" cy="369332"/>
              </a:xfrm>
              <a:prstGeom prst="rect">
                <a:avLst/>
              </a:prstGeom>
              <a:solidFill>
                <a:schemeClr val="accent1"/>
              </a:solidFill>
              <a:ln>
                <a:solidFill>
                  <a:schemeClr val="bg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𝐴</m:t>
                          </m:r>
                          <m:r>
                            <a:rPr lang="en-US" b="0" i="1" smtClean="0">
                              <a:solidFill>
                                <a:schemeClr val="bg1"/>
                              </a:solidFill>
                              <a:latin typeface="Cambria Math" panose="02040503050406030204" pitchFamily="18" charset="0"/>
                            </a:rPr>
                            <m:t>′</m:t>
                          </m:r>
                        </m:e>
                        <m:sub>
                          <m:r>
                            <a:rPr lang="en-US" b="0" i="1" smtClean="0">
                              <a:solidFill>
                                <a:schemeClr val="bg1"/>
                              </a:solidFill>
                              <a:latin typeface="Cambria Math" panose="02040503050406030204" pitchFamily="18" charset="0"/>
                            </a:rPr>
                            <m:t>𝑛</m:t>
                          </m:r>
                        </m:sub>
                      </m:sSub>
                    </m:oMath>
                  </m:oMathPara>
                </a14:m>
                <a:endParaRPr lang="en-US" i="1" dirty="0">
                  <a:solidFill>
                    <a:schemeClr val="bg1"/>
                  </a:solidFill>
                </a:endParaRPr>
              </a:p>
            </p:txBody>
          </p:sp>
        </mc:Choice>
        <mc:Fallback xmlns="">
          <p:sp>
            <p:nvSpPr>
              <p:cNvPr id="13" name="TextBox 12">
                <a:extLst>
                  <a:ext uri="{FF2B5EF4-FFF2-40B4-BE49-F238E27FC236}">
                    <a16:creationId xmlns:a16="http://schemas.microsoft.com/office/drawing/2014/main" id="{DB4DC281-42B8-ED44-8429-EDBF87D7E40B}"/>
                  </a:ext>
                </a:extLst>
              </p:cNvPr>
              <p:cNvSpPr txBox="1">
                <a:spLocks noRot="1" noChangeAspect="1" noMove="1" noResize="1" noEditPoints="1" noAdjustHandles="1" noChangeArrowheads="1" noChangeShapeType="1" noTextEdit="1"/>
              </p:cNvSpPr>
              <p:nvPr/>
            </p:nvSpPr>
            <p:spPr>
              <a:xfrm>
                <a:off x="8609162" y="4978698"/>
                <a:ext cx="983540" cy="369332"/>
              </a:xfrm>
              <a:prstGeom prst="rect">
                <a:avLst/>
              </a:prstGeom>
              <a:blipFill>
                <a:blip r:embed="rId3"/>
                <a:stretch>
                  <a:fillRect/>
                </a:stretch>
              </a:blipFill>
              <a:ln>
                <a:solidFill>
                  <a:schemeClr val="bg1"/>
                </a:solidFill>
              </a:ln>
            </p:spPr>
            <p:txBody>
              <a:bodyPr/>
              <a:lstStyle/>
              <a:p>
                <a:r>
                  <a:rPr lang="en-US">
                    <a:noFill/>
                  </a:rPr>
                  <a:t> </a:t>
                </a:r>
              </a:p>
            </p:txBody>
          </p:sp>
        </mc:Fallback>
      </mc:AlternateContent>
      <p:sp>
        <p:nvSpPr>
          <p:cNvPr id="14" name="TextBox 13">
            <a:extLst>
              <a:ext uri="{FF2B5EF4-FFF2-40B4-BE49-F238E27FC236}">
                <a16:creationId xmlns:a16="http://schemas.microsoft.com/office/drawing/2014/main" id="{40689272-547E-7C44-B1EF-42AF107FAC1D}"/>
              </a:ext>
            </a:extLst>
          </p:cNvPr>
          <p:cNvSpPr txBox="1"/>
          <p:nvPr/>
        </p:nvSpPr>
        <p:spPr>
          <a:xfrm>
            <a:off x="2084301" y="4724243"/>
            <a:ext cx="4010111" cy="584775"/>
          </a:xfrm>
          <a:prstGeom prst="rect">
            <a:avLst/>
          </a:prstGeom>
          <a:noFill/>
          <a:ln>
            <a:solidFill>
              <a:schemeClr val="tx1">
                <a:lumMod val="95000"/>
              </a:schemeClr>
            </a:solidFill>
          </a:ln>
        </p:spPr>
        <p:txBody>
          <a:bodyPr wrap="square" rtlCol="0">
            <a:spAutoFit/>
          </a:bodyPr>
          <a:lstStyle/>
          <a:p>
            <a:pPr algn="ctr"/>
            <a:r>
              <a:rPr lang="en-US" sz="1600" i="1" dirty="0"/>
              <a:t>Now, the reduction may still be valid, but we are back to B being strictly harder than A</a:t>
            </a:r>
          </a:p>
        </p:txBody>
      </p:sp>
      <p:cxnSp>
        <p:nvCxnSpPr>
          <p:cNvPr id="15" name="Straight Connector 14">
            <a:extLst>
              <a:ext uri="{FF2B5EF4-FFF2-40B4-BE49-F238E27FC236}">
                <a16:creationId xmlns:a16="http://schemas.microsoft.com/office/drawing/2014/main" id="{A83F8576-8521-F24F-AA94-69566C173B19}"/>
              </a:ext>
            </a:extLst>
          </p:cNvPr>
          <p:cNvCxnSpPr>
            <a:cxnSpLocks/>
          </p:cNvCxnSpPr>
          <p:nvPr/>
        </p:nvCxnSpPr>
        <p:spPr>
          <a:xfrm flipV="1">
            <a:off x="6197931" y="4398489"/>
            <a:ext cx="2307712" cy="5802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23D16F-DB12-3743-84E7-09A0B1C71473}"/>
              </a:ext>
            </a:extLst>
          </p:cNvPr>
          <p:cNvCxnSpPr>
            <a:cxnSpLocks/>
          </p:cNvCxnSpPr>
          <p:nvPr/>
        </p:nvCxnSpPr>
        <p:spPr>
          <a:xfrm>
            <a:off x="6184762" y="5084705"/>
            <a:ext cx="2348680" cy="786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249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2263" y="242867"/>
            <a:ext cx="5284414" cy="668415"/>
          </a:xfrm>
        </p:spPr>
        <p:txBody>
          <a:bodyPr/>
          <a:lstStyle/>
          <a:p>
            <a:pPr algn="ctr"/>
            <a:r>
              <a:rPr lang="en-US" dirty="0"/>
              <a:t>Big Picture</a:t>
            </a:r>
          </a:p>
        </p:txBody>
      </p:sp>
      <p:sp>
        <p:nvSpPr>
          <p:cNvPr id="25" name="Content Placeholder 4">
            <a:extLst>
              <a:ext uri="{FF2B5EF4-FFF2-40B4-BE49-F238E27FC236}">
                <a16:creationId xmlns:a16="http://schemas.microsoft.com/office/drawing/2014/main" id="{F9CC5AB5-3F62-ED42-9178-2EE8C74294BF}"/>
              </a:ext>
            </a:extLst>
          </p:cNvPr>
          <p:cNvSpPr txBox="1">
            <a:spLocks/>
          </p:cNvSpPr>
          <p:nvPr/>
        </p:nvSpPr>
        <p:spPr>
          <a:xfrm>
            <a:off x="1133638" y="1253926"/>
            <a:ext cx="4651890" cy="453076"/>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 via reduction</a:t>
            </a:r>
          </a:p>
        </p:txBody>
      </p:sp>
      <p:grpSp>
        <p:nvGrpSpPr>
          <p:cNvPr id="11" name="Group 10">
            <a:extLst>
              <a:ext uri="{FF2B5EF4-FFF2-40B4-BE49-F238E27FC236}">
                <a16:creationId xmlns:a16="http://schemas.microsoft.com/office/drawing/2014/main" id="{11434D04-07D6-194D-B81F-9C6112208B1F}"/>
              </a:ext>
            </a:extLst>
          </p:cNvPr>
          <p:cNvGrpSpPr/>
          <p:nvPr/>
        </p:nvGrpSpPr>
        <p:grpSpPr>
          <a:xfrm>
            <a:off x="6558957" y="-4553901"/>
            <a:ext cx="4831624" cy="11113993"/>
            <a:chOff x="5791207" y="-4553901"/>
            <a:chExt cx="4831624" cy="11113993"/>
          </a:xfrm>
        </p:grpSpPr>
        <p:grpSp>
          <p:nvGrpSpPr>
            <p:cNvPr id="6" name="Group 5">
              <a:extLst>
                <a:ext uri="{FF2B5EF4-FFF2-40B4-BE49-F238E27FC236}">
                  <a16:creationId xmlns:a16="http://schemas.microsoft.com/office/drawing/2014/main" id="{D00DF796-924F-A44D-B050-4520087394B0}"/>
                </a:ext>
              </a:extLst>
            </p:cNvPr>
            <p:cNvGrpSpPr/>
            <p:nvPr/>
          </p:nvGrpSpPr>
          <p:grpSpPr>
            <a:xfrm>
              <a:off x="5791207" y="-4553901"/>
              <a:ext cx="4831624" cy="11113993"/>
              <a:chOff x="5791207" y="-4553901"/>
              <a:chExt cx="4831624" cy="11113993"/>
            </a:xfrm>
          </p:grpSpPr>
          <p:grpSp>
            <p:nvGrpSpPr>
              <p:cNvPr id="20" name="Group 19">
                <a:extLst>
                  <a:ext uri="{FF2B5EF4-FFF2-40B4-BE49-F238E27FC236}">
                    <a16:creationId xmlns:a16="http://schemas.microsoft.com/office/drawing/2014/main" id="{81CE101F-D131-5E4B-B329-8B3F728A41A4}"/>
                  </a:ext>
                </a:extLst>
              </p:cNvPr>
              <p:cNvGrpSpPr/>
              <p:nvPr/>
            </p:nvGrpSpPr>
            <p:grpSpPr>
              <a:xfrm>
                <a:off x="5908350" y="242867"/>
                <a:ext cx="4714481" cy="6317225"/>
                <a:chOff x="4523051" y="-492161"/>
                <a:chExt cx="4714481" cy="6317225"/>
              </a:xfrm>
            </p:grpSpPr>
            <p:grpSp>
              <p:nvGrpSpPr>
                <p:cNvPr id="3" name="Group 2">
                  <a:extLst>
                    <a:ext uri="{FF2B5EF4-FFF2-40B4-BE49-F238E27FC236}">
                      <a16:creationId xmlns:a16="http://schemas.microsoft.com/office/drawing/2014/main" id="{5ECBE22B-00AF-0249-B60F-AB6706A81B95}"/>
                    </a:ext>
                  </a:extLst>
                </p:cNvPr>
                <p:cNvGrpSpPr/>
                <p:nvPr/>
              </p:nvGrpSpPr>
              <p:grpSpPr>
                <a:xfrm>
                  <a:off x="4523051" y="1854199"/>
                  <a:ext cx="3142722" cy="3970865"/>
                  <a:chOff x="4519612" y="1845732"/>
                  <a:chExt cx="3142722" cy="3970865"/>
                </a:xfrm>
              </p:grpSpPr>
              <p:sp>
                <p:nvSpPr>
                  <p:cNvPr id="2" name="Oval 1">
                    <a:extLst>
                      <a:ext uri="{FF2B5EF4-FFF2-40B4-BE49-F238E27FC236}">
                        <a16:creationId xmlns:a16="http://schemas.microsoft.com/office/drawing/2014/main" id="{D4A1DF55-6DAA-0D4D-9919-563E750571CE}"/>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3" name="Oval 12">
                    <a:extLst>
                      <a:ext uri="{FF2B5EF4-FFF2-40B4-BE49-F238E27FC236}">
                        <a16:creationId xmlns:a16="http://schemas.microsoft.com/office/drawing/2014/main" id="{1CB683A8-08D1-204F-AFE5-1767C7DEADD6}"/>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cxnSp>
              <p:nvCxnSpPr>
                <p:cNvPr id="15" name="Straight Arrow Connector 14">
                  <a:extLst>
                    <a:ext uri="{FF2B5EF4-FFF2-40B4-BE49-F238E27FC236}">
                      <a16:creationId xmlns:a16="http://schemas.microsoft.com/office/drawing/2014/main" id="{9BA46874-D347-F341-B74E-C744F75A9D15}"/>
                    </a:ext>
                  </a:extLst>
                </p:cNvPr>
                <p:cNvCxnSpPr>
                  <a:cxnSpLocks/>
                </p:cNvCxnSpPr>
                <p:nvPr/>
              </p:nvCxnSpPr>
              <p:spPr>
                <a:xfrm flipV="1">
                  <a:off x="7823200" y="-492161"/>
                  <a:ext cx="0" cy="6224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8C484E6F-0BD1-AB4E-9EFE-A40AC6ADE2A8}"/>
                    </a:ext>
                  </a:extLst>
                </p:cNvPr>
                <p:cNvSpPr txBox="1">
                  <a:spLocks/>
                </p:cNvSpPr>
                <p:nvPr/>
              </p:nvSpPr>
              <p:spPr>
                <a:xfrm>
                  <a:off x="7757715" y="5469457"/>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Easy Problems</a:t>
                  </a:r>
                  <a:endParaRPr lang="en-US" sz="1600" i="1" dirty="0"/>
                </a:p>
              </p:txBody>
            </p:sp>
            <p:sp>
              <p:nvSpPr>
                <p:cNvPr id="19" name="Content Placeholder 4">
                  <a:extLst>
                    <a:ext uri="{FF2B5EF4-FFF2-40B4-BE49-F238E27FC236}">
                      <a16:creationId xmlns:a16="http://schemas.microsoft.com/office/drawing/2014/main" id="{B188799F-CD2B-4748-AD60-BDD68DE38128}"/>
                    </a:ext>
                  </a:extLst>
                </p:cNvPr>
                <p:cNvSpPr txBox="1">
                  <a:spLocks/>
                </p:cNvSpPr>
                <p:nvPr/>
              </p:nvSpPr>
              <p:spPr>
                <a:xfrm>
                  <a:off x="7823200" y="-369652"/>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Hard Problems</a:t>
                  </a:r>
                  <a:endParaRPr lang="en-US" sz="1600" i="1" dirty="0"/>
                </a:p>
              </p:txBody>
            </p:sp>
          </p:grpSp>
          <p:sp>
            <p:nvSpPr>
              <p:cNvPr id="5" name="Arc 4">
                <a:extLst>
                  <a:ext uri="{FF2B5EF4-FFF2-40B4-BE49-F238E27FC236}">
                    <a16:creationId xmlns:a16="http://schemas.microsoft.com/office/drawing/2014/main" id="{44EC2B34-04B5-F843-91DE-FF6A65B7AE51}"/>
                  </a:ext>
                </a:extLst>
              </p:cNvPr>
              <p:cNvSpPr/>
              <p:nvPr/>
            </p:nvSpPr>
            <p:spPr>
              <a:xfrm>
                <a:off x="5791207" y="-4553901"/>
                <a:ext cx="3336261" cy="7263666"/>
              </a:xfrm>
              <a:prstGeom prst="arc">
                <a:avLst>
                  <a:gd name="adj1" fmla="val 334075"/>
                  <a:gd name="adj2" fmla="val 10164359"/>
                </a:avLst>
              </a:prstGeom>
              <a:solidFill>
                <a:schemeClr val="accent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solidFill>
                      <a:schemeClr val="bg1"/>
                    </a:solidFill>
                  </a:rPr>
                  <a:t>NP-Hard</a:t>
                </a:r>
              </a:p>
            </p:txBody>
          </p:sp>
        </p:grpSp>
        <p:sp>
          <p:nvSpPr>
            <p:cNvPr id="7" name="Oval 6">
              <a:extLst>
                <a:ext uri="{FF2B5EF4-FFF2-40B4-BE49-F238E27FC236}">
                  <a16:creationId xmlns:a16="http://schemas.microsoft.com/office/drawing/2014/main" id="{DF78F878-B9AB-894D-BB85-D7E5A5579F67}"/>
                </a:ext>
              </a:extLst>
            </p:cNvPr>
            <p:cNvSpPr/>
            <p:nvPr/>
          </p:nvSpPr>
          <p:spPr>
            <a:xfrm>
              <a:off x="7152238" y="2589227"/>
              <a:ext cx="624689" cy="120538"/>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Content Placeholder 4">
                <a:extLst>
                  <a:ext uri="{FF2B5EF4-FFF2-40B4-BE49-F238E27FC236}">
                    <a16:creationId xmlns:a16="http://schemas.microsoft.com/office/drawing/2014/main" id="{F52FCBCB-7180-2C4C-9A9D-CE6A6A75DE49}"/>
                  </a:ext>
                </a:extLst>
              </p:cNvPr>
              <p:cNvSpPr txBox="1">
                <a:spLocks/>
              </p:cNvSpPr>
              <p:nvPr/>
            </p:nvSpPr>
            <p:spPr>
              <a:xfrm>
                <a:off x="1133638" y="1637522"/>
                <a:ext cx="5293040" cy="851874"/>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A </a:t>
                </a:r>
                <a:r>
                  <a:rPr lang="en-US" sz="2000" b="1" i="1" dirty="0">
                    <a:solidFill>
                      <a:schemeClr val="bg1"/>
                    </a:solidFill>
                  </a:rPr>
                  <a:t>valid</a:t>
                </a:r>
                <a:r>
                  <a:rPr lang="en-US" sz="2000" i="1" dirty="0">
                    <a:solidFill>
                      <a:schemeClr val="bg1"/>
                    </a:solidFill>
                  </a:rPr>
                  <a:t> reduction </a:t>
                </a:r>
                <a14:m>
                  <m:oMath xmlns:m="http://schemas.openxmlformats.org/officeDocument/2006/math">
                    <m:r>
                      <a:rPr lang="en-US" sz="2000" b="0" i="1" smtClean="0">
                        <a:solidFill>
                          <a:schemeClr val="bg1"/>
                        </a:solidFill>
                        <a:latin typeface="Cambria Math" panose="02040503050406030204" pitchFamily="18" charset="0"/>
                      </a:rPr>
                      <m:t>𝐴</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m:t>
                        </m:r>
                      </m:e>
                      <m:sub>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𝑛</m:t>
                        </m:r>
                        <m:r>
                          <a:rPr lang="en-US" sz="2000" b="0" i="1" smtClean="0">
                            <a:solidFill>
                              <a:schemeClr val="bg1"/>
                            </a:solidFill>
                            <a:latin typeface="Cambria Math" panose="02040503050406030204" pitchFamily="18" charset="0"/>
                          </a:rPr>
                          <m:t>)</m:t>
                        </m:r>
                      </m:sub>
                    </m:sSub>
                    <m:r>
                      <a:rPr lang="en-US" sz="2000" b="0" i="1" smtClean="0">
                        <a:solidFill>
                          <a:schemeClr val="bg1"/>
                        </a:solidFill>
                        <a:latin typeface="Cambria Math" panose="02040503050406030204" pitchFamily="18" charset="0"/>
                      </a:rPr>
                      <m:t>𝐵</m:t>
                    </m:r>
                  </m:oMath>
                </a14:m>
                <a:r>
                  <a:rPr lang="en-US" sz="2000" i="1" dirty="0">
                    <a:solidFill>
                      <a:schemeClr val="bg1"/>
                    </a:solidFill>
                  </a:rPr>
                  <a:t> establishes that B is at least as hard as A</a:t>
                </a:r>
              </a:p>
            </p:txBody>
          </p:sp>
        </mc:Choice>
        <mc:Fallback xmlns="">
          <p:sp>
            <p:nvSpPr>
              <p:cNvPr id="21" name="Content Placeholder 4">
                <a:extLst>
                  <a:ext uri="{FF2B5EF4-FFF2-40B4-BE49-F238E27FC236}">
                    <a16:creationId xmlns:a16="http://schemas.microsoft.com/office/drawing/2014/main" id="{F52FCBCB-7180-2C4C-9A9D-CE6A6A75DE49}"/>
                  </a:ext>
                </a:extLst>
              </p:cNvPr>
              <p:cNvSpPr txBox="1">
                <a:spLocks noRot="1" noChangeAspect="1" noMove="1" noResize="1" noEditPoints="1" noAdjustHandles="1" noChangeArrowheads="1" noChangeShapeType="1" noTextEdit="1"/>
              </p:cNvSpPr>
              <p:nvPr/>
            </p:nvSpPr>
            <p:spPr>
              <a:xfrm>
                <a:off x="1133638" y="1637522"/>
                <a:ext cx="5293040" cy="851874"/>
              </a:xfrm>
              <a:prstGeom prst="rect">
                <a:avLst/>
              </a:prstGeom>
              <a:blipFill>
                <a:blip r:embed="rId2"/>
                <a:stretch>
                  <a:fillRect l="-955" r="-239" b="-7246"/>
                </a:stretch>
              </a:blipFill>
              <a:ln>
                <a:solidFill>
                  <a:schemeClr val="bg1"/>
                </a:solidFill>
              </a:ln>
            </p:spPr>
            <p:txBody>
              <a:bodyPr/>
              <a:lstStyle/>
              <a:p>
                <a:r>
                  <a:rPr lang="en-US">
                    <a:noFill/>
                  </a:rPr>
                  <a:t> </a:t>
                </a:r>
              </a:p>
            </p:txBody>
          </p:sp>
        </mc:Fallback>
      </mc:AlternateContent>
      <p:sp>
        <p:nvSpPr>
          <p:cNvPr id="23" name="Content Placeholder 4">
            <a:extLst>
              <a:ext uri="{FF2B5EF4-FFF2-40B4-BE49-F238E27FC236}">
                <a16:creationId xmlns:a16="http://schemas.microsoft.com/office/drawing/2014/main" id="{F2F9F31A-BBF7-1546-8AA1-51F024CB1CF5}"/>
              </a:ext>
            </a:extLst>
          </p:cNvPr>
          <p:cNvSpPr txBox="1">
            <a:spLocks/>
          </p:cNvSpPr>
          <p:nvPr/>
        </p:nvSpPr>
        <p:spPr>
          <a:xfrm>
            <a:off x="1133638" y="2839789"/>
            <a:ext cx="4651890" cy="453076"/>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Some related facts!</a:t>
            </a:r>
          </a:p>
        </p:txBody>
      </p:sp>
      <mc:AlternateContent xmlns:mc="http://schemas.openxmlformats.org/markup-compatibility/2006" xmlns:a14="http://schemas.microsoft.com/office/drawing/2010/main">
        <mc:Choice Requires="a14">
          <p:sp>
            <p:nvSpPr>
              <p:cNvPr id="24" name="Content Placeholder 4">
                <a:extLst>
                  <a:ext uri="{FF2B5EF4-FFF2-40B4-BE49-F238E27FC236}">
                    <a16:creationId xmlns:a16="http://schemas.microsoft.com/office/drawing/2014/main" id="{D0875042-8918-7847-8B25-F9DAABC7E4B8}"/>
                  </a:ext>
                </a:extLst>
              </p:cNvPr>
              <p:cNvSpPr txBox="1">
                <a:spLocks/>
              </p:cNvSpPr>
              <p:nvPr/>
            </p:nvSpPr>
            <p:spPr>
              <a:xfrm>
                <a:off x="1142263" y="3232011"/>
                <a:ext cx="5284415" cy="632623"/>
              </a:xfrm>
              <a:prstGeom prst="rect">
                <a:avLst/>
              </a:prstGeom>
              <a:solidFill>
                <a:schemeClr val="tx1">
                  <a:lumMod val="95000"/>
                </a:schemeClr>
              </a:solidFill>
              <a:ln>
                <a:solidFill>
                  <a:schemeClr val="bg1"/>
                </a:solid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If valid reductions exist in both directions: </a:t>
                </a:r>
                <a14:m>
                  <m:oMath xmlns:m="http://schemas.openxmlformats.org/officeDocument/2006/math">
                    <m:r>
                      <a:rPr lang="en-US" sz="2000" b="0" i="1" smtClean="0">
                        <a:solidFill>
                          <a:schemeClr val="bg1"/>
                        </a:solidFill>
                        <a:latin typeface="Cambria Math" panose="02040503050406030204" pitchFamily="18" charset="0"/>
                      </a:rPr>
                      <m:t>𝐴</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𝐵</m:t>
                    </m:r>
                  </m:oMath>
                </a14:m>
                <a:r>
                  <a:rPr lang="en-US" sz="2000" i="1" dirty="0">
                    <a:solidFill>
                      <a:schemeClr val="bg1"/>
                    </a:solidFill>
                  </a:rPr>
                  <a:t> and </a:t>
                </a:r>
                <a14:m>
                  <m:oMath xmlns:m="http://schemas.openxmlformats.org/officeDocument/2006/math">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𝐴</m:t>
                    </m:r>
                  </m:oMath>
                </a14:m>
                <a:r>
                  <a:rPr lang="en-US" sz="2000" i="1" dirty="0">
                    <a:solidFill>
                      <a:schemeClr val="bg1"/>
                    </a:solidFill>
                  </a:rPr>
                  <a:t>, then the two problems are equally as hard</a:t>
                </a:r>
              </a:p>
            </p:txBody>
          </p:sp>
        </mc:Choice>
        <mc:Fallback xmlns="">
          <p:sp>
            <p:nvSpPr>
              <p:cNvPr id="24" name="Content Placeholder 4">
                <a:extLst>
                  <a:ext uri="{FF2B5EF4-FFF2-40B4-BE49-F238E27FC236}">
                    <a16:creationId xmlns:a16="http://schemas.microsoft.com/office/drawing/2014/main" id="{D0875042-8918-7847-8B25-F9DAABC7E4B8}"/>
                  </a:ext>
                </a:extLst>
              </p:cNvPr>
              <p:cNvSpPr txBox="1">
                <a:spLocks noRot="1" noChangeAspect="1" noMove="1" noResize="1" noEditPoints="1" noAdjustHandles="1" noChangeArrowheads="1" noChangeShapeType="1" noTextEdit="1"/>
              </p:cNvSpPr>
              <p:nvPr/>
            </p:nvSpPr>
            <p:spPr>
              <a:xfrm>
                <a:off x="1142263" y="3232011"/>
                <a:ext cx="5284415" cy="632623"/>
              </a:xfrm>
              <a:prstGeom prst="rect">
                <a:avLst/>
              </a:prstGeom>
              <a:blipFill>
                <a:blip r:embed="rId3"/>
                <a:stretch>
                  <a:fillRect l="-718" t="-1923" b="-5769"/>
                </a:stretch>
              </a:blipFill>
              <a:ln>
                <a:solidFill>
                  <a:schemeClr val="bg1"/>
                </a:solidFill>
              </a:ln>
            </p:spPr>
            <p:txBody>
              <a:bodyPr/>
              <a:lstStyle/>
              <a:p>
                <a:r>
                  <a:rPr lang="en-US">
                    <a:noFill/>
                  </a:rPr>
                  <a:t> </a:t>
                </a:r>
              </a:p>
            </p:txBody>
          </p:sp>
        </mc:Fallback>
      </mc:AlternateContent>
      <p:sp>
        <p:nvSpPr>
          <p:cNvPr id="26" name="Content Placeholder 4">
            <a:extLst>
              <a:ext uri="{FF2B5EF4-FFF2-40B4-BE49-F238E27FC236}">
                <a16:creationId xmlns:a16="http://schemas.microsoft.com/office/drawing/2014/main" id="{8F77D083-80E0-8948-9DEC-49472A08402F}"/>
              </a:ext>
            </a:extLst>
          </p:cNvPr>
          <p:cNvSpPr txBox="1">
            <a:spLocks/>
          </p:cNvSpPr>
          <p:nvPr/>
        </p:nvSpPr>
        <p:spPr>
          <a:xfrm>
            <a:off x="1142264" y="4017527"/>
            <a:ext cx="5284414" cy="683869"/>
          </a:xfrm>
          <a:prstGeom prst="rect">
            <a:avLst/>
          </a:prstGeom>
          <a:solidFill>
            <a:schemeClr val="tx1">
              <a:lumMod val="95000"/>
            </a:schemeClr>
          </a:solidFill>
          <a:ln>
            <a:solidFill>
              <a:schemeClr val="bg1"/>
            </a:solidFill>
          </a:ln>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NP-Complete problems are the hardest in NP, so by definition there is a valid reduction from anything in NP to them.</a:t>
            </a:r>
          </a:p>
        </p:txBody>
      </p:sp>
      <mc:AlternateContent xmlns:mc="http://schemas.openxmlformats.org/markup-compatibility/2006" xmlns:a14="http://schemas.microsoft.com/office/drawing/2010/main">
        <mc:Choice Requires="a14">
          <p:sp>
            <p:nvSpPr>
              <p:cNvPr id="27" name="Content Placeholder 4">
                <a:extLst>
                  <a:ext uri="{FF2B5EF4-FFF2-40B4-BE49-F238E27FC236}">
                    <a16:creationId xmlns:a16="http://schemas.microsoft.com/office/drawing/2014/main" id="{6907CAE6-D738-734E-A457-94CF396264BF}"/>
                  </a:ext>
                </a:extLst>
              </p:cNvPr>
              <p:cNvSpPr txBox="1">
                <a:spLocks/>
              </p:cNvSpPr>
              <p:nvPr/>
            </p:nvSpPr>
            <p:spPr>
              <a:xfrm>
                <a:off x="1133638" y="4854289"/>
                <a:ext cx="5293040" cy="632111"/>
              </a:xfrm>
              <a:prstGeom prst="rect">
                <a:avLst/>
              </a:prstGeom>
              <a:solidFill>
                <a:schemeClr val="tx1">
                  <a:lumMod val="95000"/>
                </a:schemeClr>
              </a:solidFill>
              <a:ln>
                <a:solidFill>
                  <a:schemeClr val="bg1"/>
                </a:solid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How fast does a reduction between NP-Complete problems need to be? Just some polynomial. Why? We write this as </a:t>
                </a:r>
                <a14:m>
                  <m:oMath xmlns:m="http://schemas.openxmlformats.org/officeDocument/2006/math">
                    <m:r>
                      <a:rPr lang="en-US" sz="2000" b="0" i="1" smtClean="0">
                        <a:solidFill>
                          <a:schemeClr val="bg1"/>
                        </a:solidFill>
                        <a:latin typeface="Cambria Math" panose="02040503050406030204" pitchFamily="18" charset="0"/>
                      </a:rPr>
                      <m:t>𝐴</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m:t>
                        </m:r>
                      </m:e>
                      <m:sub>
                        <m:r>
                          <a:rPr lang="en-US" sz="2000" b="0" i="1" smtClean="0">
                            <a:solidFill>
                              <a:schemeClr val="bg1"/>
                            </a:solidFill>
                            <a:latin typeface="Cambria Math" panose="02040503050406030204" pitchFamily="18" charset="0"/>
                          </a:rPr>
                          <m:t>𝑝</m:t>
                        </m:r>
                      </m:sub>
                    </m:sSub>
                    <m:r>
                      <a:rPr lang="en-US" sz="2000" b="0" i="1" smtClean="0">
                        <a:solidFill>
                          <a:schemeClr val="bg1"/>
                        </a:solidFill>
                        <a:latin typeface="Cambria Math" panose="02040503050406030204" pitchFamily="18" charset="0"/>
                      </a:rPr>
                      <m:t>𝐵</m:t>
                    </m:r>
                  </m:oMath>
                </a14:m>
                <a:endParaRPr lang="en-US" sz="2000" i="1" dirty="0">
                  <a:solidFill>
                    <a:schemeClr val="bg1"/>
                  </a:solidFill>
                </a:endParaRPr>
              </a:p>
            </p:txBody>
          </p:sp>
        </mc:Choice>
        <mc:Fallback xmlns="">
          <p:sp>
            <p:nvSpPr>
              <p:cNvPr id="27" name="Content Placeholder 4">
                <a:extLst>
                  <a:ext uri="{FF2B5EF4-FFF2-40B4-BE49-F238E27FC236}">
                    <a16:creationId xmlns:a16="http://schemas.microsoft.com/office/drawing/2014/main" id="{6907CAE6-D738-734E-A457-94CF396264BF}"/>
                  </a:ext>
                </a:extLst>
              </p:cNvPr>
              <p:cNvSpPr txBox="1">
                <a:spLocks noRot="1" noChangeAspect="1" noMove="1" noResize="1" noEditPoints="1" noAdjustHandles="1" noChangeArrowheads="1" noChangeShapeType="1" noTextEdit="1"/>
              </p:cNvSpPr>
              <p:nvPr/>
            </p:nvSpPr>
            <p:spPr>
              <a:xfrm>
                <a:off x="1133638" y="4854289"/>
                <a:ext cx="5293040" cy="632111"/>
              </a:xfrm>
              <a:prstGeom prst="rect">
                <a:avLst/>
              </a:prstGeom>
              <a:blipFill>
                <a:blip r:embed="rId4"/>
                <a:stretch>
                  <a:fillRect l="-477" t="-1923"/>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5034922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0525" y="242867"/>
            <a:ext cx="5972296" cy="860719"/>
          </a:xfrm>
        </p:spPr>
        <p:txBody>
          <a:bodyPr>
            <a:normAutofit/>
          </a:bodyPr>
          <a:lstStyle/>
          <a:p>
            <a:pPr algn="ctr"/>
            <a:r>
              <a:rPr lang="en-US" dirty="0"/>
              <a:t>Proving NP-Completeness</a:t>
            </a:r>
          </a:p>
        </p:txBody>
      </p:sp>
      <p:sp>
        <p:nvSpPr>
          <p:cNvPr id="25" name="Content Placeholder 4">
            <a:extLst>
              <a:ext uri="{FF2B5EF4-FFF2-40B4-BE49-F238E27FC236}">
                <a16:creationId xmlns:a16="http://schemas.microsoft.com/office/drawing/2014/main" id="{F9CC5AB5-3F62-ED42-9178-2EE8C74294BF}"/>
              </a:ext>
            </a:extLst>
          </p:cNvPr>
          <p:cNvSpPr txBox="1">
            <a:spLocks/>
          </p:cNvSpPr>
          <p:nvPr/>
        </p:nvSpPr>
        <p:spPr>
          <a:xfrm>
            <a:off x="906747" y="1359120"/>
            <a:ext cx="2613132" cy="716751"/>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Usually we do the bolded ones</a:t>
            </a:r>
          </a:p>
        </p:txBody>
      </p:sp>
      <p:cxnSp>
        <p:nvCxnSpPr>
          <p:cNvPr id="26" name="Straight Connector 25">
            <a:extLst>
              <a:ext uri="{FF2B5EF4-FFF2-40B4-BE49-F238E27FC236}">
                <a16:creationId xmlns:a16="http://schemas.microsoft.com/office/drawing/2014/main" id="{EDA96E10-036D-F441-9C5D-5414C32DF908}"/>
              </a:ext>
            </a:extLst>
          </p:cNvPr>
          <p:cNvCxnSpPr>
            <a:cxnSpLocks/>
          </p:cNvCxnSpPr>
          <p:nvPr/>
        </p:nvCxnSpPr>
        <p:spPr>
          <a:xfrm>
            <a:off x="1468413" y="1776664"/>
            <a:ext cx="313090" cy="7194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11434D04-07D6-194D-B81F-9C6112208B1F}"/>
              </a:ext>
            </a:extLst>
          </p:cNvPr>
          <p:cNvGrpSpPr/>
          <p:nvPr/>
        </p:nvGrpSpPr>
        <p:grpSpPr>
          <a:xfrm>
            <a:off x="6942095" y="-4553901"/>
            <a:ext cx="4831624" cy="11113993"/>
            <a:chOff x="5791207" y="-4553901"/>
            <a:chExt cx="4831624" cy="11113993"/>
          </a:xfrm>
        </p:grpSpPr>
        <p:grpSp>
          <p:nvGrpSpPr>
            <p:cNvPr id="6" name="Group 5">
              <a:extLst>
                <a:ext uri="{FF2B5EF4-FFF2-40B4-BE49-F238E27FC236}">
                  <a16:creationId xmlns:a16="http://schemas.microsoft.com/office/drawing/2014/main" id="{D00DF796-924F-A44D-B050-4520087394B0}"/>
                </a:ext>
              </a:extLst>
            </p:cNvPr>
            <p:cNvGrpSpPr/>
            <p:nvPr/>
          </p:nvGrpSpPr>
          <p:grpSpPr>
            <a:xfrm>
              <a:off x="5791207" y="-4553901"/>
              <a:ext cx="4831624" cy="11113993"/>
              <a:chOff x="5791207" y="-4553901"/>
              <a:chExt cx="4831624" cy="11113993"/>
            </a:xfrm>
          </p:grpSpPr>
          <p:grpSp>
            <p:nvGrpSpPr>
              <p:cNvPr id="20" name="Group 19">
                <a:extLst>
                  <a:ext uri="{FF2B5EF4-FFF2-40B4-BE49-F238E27FC236}">
                    <a16:creationId xmlns:a16="http://schemas.microsoft.com/office/drawing/2014/main" id="{81CE101F-D131-5E4B-B329-8B3F728A41A4}"/>
                  </a:ext>
                </a:extLst>
              </p:cNvPr>
              <p:cNvGrpSpPr/>
              <p:nvPr/>
            </p:nvGrpSpPr>
            <p:grpSpPr>
              <a:xfrm>
                <a:off x="5908350" y="2496096"/>
                <a:ext cx="4714481" cy="4063996"/>
                <a:chOff x="4523051" y="1761068"/>
                <a:chExt cx="4714481" cy="4063996"/>
              </a:xfrm>
            </p:grpSpPr>
            <p:grpSp>
              <p:nvGrpSpPr>
                <p:cNvPr id="3" name="Group 2">
                  <a:extLst>
                    <a:ext uri="{FF2B5EF4-FFF2-40B4-BE49-F238E27FC236}">
                      <a16:creationId xmlns:a16="http://schemas.microsoft.com/office/drawing/2014/main" id="{5ECBE22B-00AF-0249-B60F-AB6706A81B95}"/>
                    </a:ext>
                  </a:extLst>
                </p:cNvPr>
                <p:cNvGrpSpPr/>
                <p:nvPr/>
              </p:nvGrpSpPr>
              <p:grpSpPr>
                <a:xfrm>
                  <a:off x="4523051" y="1854199"/>
                  <a:ext cx="3142722" cy="3970865"/>
                  <a:chOff x="4519612" y="1845732"/>
                  <a:chExt cx="3142722" cy="3970865"/>
                </a:xfrm>
              </p:grpSpPr>
              <p:sp>
                <p:nvSpPr>
                  <p:cNvPr id="2" name="Oval 1">
                    <a:extLst>
                      <a:ext uri="{FF2B5EF4-FFF2-40B4-BE49-F238E27FC236}">
                        <a16:creationId xmlns:a16="http://schemas.microsoft.com/office/drawing/2014/main" id="{D4A1DF55-6DAA-0D4D-9919-563E750571CE}"/>
                      </a:ext>
                    </a:extLst>
                  </p:cNvPr>
                  <p:cNvSpPr/>
                  <p:nvPr/>
                </p:nvSpPr>
                <p:spPr>
                  <a:xfrm>
                    <a:off x="4519612" y="1845732"/>
                    <a:ext cx="3142722" cy="3970865"/>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3000" dirty="0">
                        <a:solidFill>
                          <a:schemeClr val="bg1"/>
                        </a:solidFill>
                      </a:rPr>
                      <a:t>NP</a:t>
                    </a:r>
                  </a:p>
                </p:txBody>
              </p:sp>
              <p:sp>
                <p:nvSpPr>
                  <p:cNvPr id="13" name="Oval 12">
                    <a:extLst>
                      <a:ext uri="{FF2B5EF4-FFF2-40B4-BE49-F238E27FC236}">
                        <a16:creationId xmlns:a16="http://schemas.microsoft.com/office/drawing/2014/main" id="{1CB683A8-08D1-204F-AFE5-1767C7DEADD6}"/>
                      </a:ext>
                    </a:extLst>
                  </p:cNvPr>
                  <p:cNvSpPr/>
                  <p:nvPr/>
                </p:nvSpPr>
                <p:spPr>
                  <a:xfrm>
                    <a:off x="4936067" y="3649131"/>
                    <a:ext cx="2269066" cy="2159000"/>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bg1"/>
                        </a:solidFill>
                      </a:rPr>
                      <a:t>P</a:t>
                    </a:r>
                  </a:p>
                </p:txBody>
              </p:sp>
            </p:grpSp>
            <p:cxnSp>
              <p:nvCxnSpPr>
                <p:cNvPr id="15" name="Straight Arrow Connector 14">
                  <a:extLst>
                    <a:ext uri="{FF2B5EF4-FFF2-40B4-BE49-F238E27FC236}">
                      <a16:creationId xmlns:a16="http://schemas.microsoft.com/office/drawing/2014/main" id="{9BA46874-D347-F341-B74E-C744F75A9D15}"/>
                    </a:ext>
                  </a:extLst>
                </p:cNvPr>
                <p:cNvCxnSpPr>
                  <a:cxnSpLocks/>
                </p:cNvCxnSpPr>
                <p:nvPr/>
              </p:nvCxnSpPr>
              <p:spPr>
                <a:xfrm flipV="1">
                  <a:off x="7823200" y="1854199"/>
                  <a:ext cx="0" cy="3877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8C484E6F-0BD1-AB4E-9EFE-A40AC6ADE2A8}"/>
                    </a:ext>
                  </a:extLst>
                </p:cNvPr>
                <p:cNvSpPr txBox="1">
                  <a:spLocks/>
                </p:cNvSpPr>
                <p:nvPr/>
              </p:nvSpPr>
              <p:spPr>
                <a:xfrm>
                  <a:off x="7757715" y="5469457"/>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Easy Problems</a:t>
                  </a:r>
                  <a:endParaRPr lang="en-US" sz="1600" i="1" dirty="0"/>
                </a:p>
              </p:txBody>
            </p:sp>
            <p:sp>
              <p:nvSpPr>
                <p:cNvPr id="19" name="Content Placeholder 4">
                  <a:extLst>
                    <a:ext uri="{FF2B5EF4-FFF2-40B4-BE49-F238E27FC236}">
                      <a16:creationId xmlns:a16="http://schemas.microsoft.com/office/drawing/2014/main" id="{B188799F-CD2B-4748-AD60-BDD68DE38128}"/>
                    </a:ext>
                  </a:extLst>
                </p:cNvPr>
                <p:cNvSpPr txBox="1">
                  <a:spLocks/>
                </p:cNvSpPr>
                <p:nvPr/>
              </p:nvSpPr>
              <p:spPr>
                <a:xfrm>
                  <a:off x="7823200" y="1761068"/>
                  <a:ext cx="1414332" cy="355607"/>
                </a:xfrm>
                <a:prstGeom prst="rect">
                  <a:avLst/>
                </a:prstGeom>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b="1" i="1" dirty="0"/>
                    <a:t>Hard Problems</a:t>
                  </a:r>
                  <a:endParaRPr lang="en-US" sz="1600" i="1" dirty="0"/>
                </a:p>
              </p:txBody>
            </p:sp>
          </p:grpSp>
          <p:sp>
            <p:nvSpPr>
              <p:cNvPr id="5" name="Arc 4">
                <a:extLst>
                  <a:ext uri="{FF2B5EF4-FFF2-40B4-BE49-F238E27FC236}">
                    <a16:creationId xmlns:a16="http://schemas.microsoft.com/office/drawing/2014/main" id="{44EC2B34-04B5-F843-91DE-FF6A65B7AE51}"/>
                  </a:ext>
                </a:extLst>
              </p:cNvPr>
              <p:cNvSpPr/>
              <p:nvPr/>
            </p:nvSpPr>
            <p:spPr>
              <a:xfrm>
                <a:off x="5791207" y="-4553901"/>
                <a:ext cx="3336261" cy="7263666"/>
              </a:xfrm>
              <a:prstGeom prst="arc">
                <a:avLst>
                  <a:gd name="adj1" fmla="val 334075"/>
                  <a:gd name="adj2" fmla="val 10164359"/>
                </a:avLst>
              </a:prstGeom>
              <a:solidFill>
                <a:schemeClr val="accent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2400" dirty="0">
                    <a:solidFill>
                      <a:schemeClr val="bg1"/>
                    </a:solidFill>
                  </a:rPr>
                  <a:t>NP-Hard</a:t>
                </a:r>
              </a:p>
            </p:txBody>
          </p:sp>
        </p:grpSp>
        <p:sp>
          <p:nvSpPr>
            <p:cNvPr id="7" name="Oval 6">
              <a:extLst>
                <a:ext uri="{FF2B5EF4-FFF2-40B4-BE49-F238E27FC236}">
                  <a16:creationId xmlns:a16="http://schemas.microsoft.com/office/drawing/2014/main" id="{DF78F878-B9AB-894D-BB85-D7E5A5579F67}"/>
                </a:ext>
              </a:extLst>
            </p:cNvPr>
            <p:cNvSpPr/>
            <p:nvPr/>
          </p:nvSpPr>
          <p:spPr>
            <a:xfrm>
              <a:off x="7152238" y="2589227"/>
              <a:ext cx="624689" cy="120538"/>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1" name="Content Placeholder 4">
                <a:extLst>
                  <a:ext uri="{FF2B5EF4-FFF2-40B4-BE49-F238E27FC236}">
                    <a16:creationId xmlns:a16="http://schemas.microsoft.com/office/drawing/2014/main" id="{F52FCBCB-7180-2C4C-9A9D-CE6A6A75DE49}"/>
                  </a:ext>
                </a:extLst>
              </p:cNvPr>
              <p:cNvSpPr txBox="1">
                <a:spLocks/>
              </p:cNvSpPr>
              <p:nvPr/>
            </p:nvSpPr>
            <p:spPr>
              <a:xfrm>
                <a:off x="979637" y="2648395"/>
                <a:ext cx="5424226" cy="3585880"/>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To prove a problem A is NP-Complete, show that:</a:t>
                </a:r>
              </a:p>
              <a:p>
                <a:pPr marL="342900" indent="-342900">
                  <a:buFont typeface="Arial" panose="020B0604020202020204" pitchFamily="34" charset="0"/>
                  <a:buAutoNum type="arabicPeriod"/>
                </a:pPr>
                <a14:m>
                  <m:oMath xmlns:m="http://schemas.openxmlformats.org/officeDocument/2006/math">
                    <m:r>
                      <a:rPr lang="en-US" sz="2000" b="0" i="1" smtClean="0">
                        <a:solidFill>
                          <a:schemeClr val="bg1"/>
                        </a:solidFill>
                        <a:latin typeface="Cambria Math" panose="02040503050406030204" pitchFamily="18" charset="0"/>
                      </a:rPr>
                      <m:t>𝐴</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𝑁𝑃</m:t>
                    </m:r>
                  </m:oMath>
                </a14:m>
                <a:endParaRPr lang="en-US" sz="2000" i="1" dirty="0">
                  <a:solidFill>
                    <a:schemeClr val="bg1"/>
                  </a:solidFill>
                </a:endParaRPr>
              </a:p>
              <a:p>
                <a:pPr marL="457200" lvl="1" indent="0">
                  <a:buNone/>
                </a:pPr>
                <a:r>
                  <a:rPr lang="en-US" sz="1600" i="1" dirty="0">
                    <a:solidFill>
                      <a:schemeClr val="bg1"/>
                    </a:solidFill>
                  </a:rPr>
                  <a:t>How? Either:</a:t>
                </a:r>
              </a:p>
              <a:p>
                <a:pPr marL="457200" lvl="1" indent="0">
                  <a:buNone/>
                </a:pPr>
                <a:r>
                  <a:rPr lang="en-US" sz="1600" i="1" dirty="0">
                    <a:solidFill>
                      <a:schemeClr val="bg1"/>
                    </a:solidFill>
                  </a:rPr>
                  <a:t>	Solve in Polynomial time with an NTM</a:t>
                </a:r>
                <a:br>
                  <a:rPr lang="en-US" sz="1600" i="1" dirty="0">
                    <a:solidFill>
                      <a:schemeClr val="bg1"/>
                    </a:solidFill>
                  </a:rPr>
                </a:br>
                <a:r>
                  <a:rPr lang="en-US" sz="1600" i="1" dirty="0">
                    <a:solidFill>
                      <a:schemeClr val="bg1"/>
                    </a:solidFill>
                  </a:rPr>
                  <a:t>	</a:t>
                </a:r>
                <a:r>
                  <a:rPr lang="en-US" sz="1600" b="1" i="1" dirty="0">
                    <a:solidFill>
                      <a:schemeClr val="bg1"/>
                    </a:solidFill>
                  </a:rPr>
                  <a:t>Verify in Polynomial time with a DTM</a:t>
                </a:r>
              </a:p>
              <a:p>
                <a:pPr marL="342900" indent="-342900">
                  <a:buFont typeface="Arial" panose="020B0604020202020204" pitchFamily="34" charset="0"/>
                  <a:buAutoNum type="arabicPeriod"/>
                </a:pPr>
                <a:r>
                  <a:rPr lang="en-US" sz="2000" i="1" dirty="0">
                    <a:solidFill>
                      <a:schemeClr val="bg1"/>
                    </a:solidFill>
                  </a:rPr>
                  <a:t>Is NP-Hard</a:t>
                </a:r>
              </a:p>
              <a:p>
                <a:pPr marL="457200" lvl="1" indent="0">
                  <a:buNone/>
                </a:pPr>
                <a:r>
                  <a:rPr lang="en-US" sz="1600" i="1" dirty="0">
                    <a:solidFill>
                      <a:schemeClr val="bg1"/>
                    </a:solidFill>
                  </a:rPr>
                  <a:t>How? Either:</a:t>
                </a:r>
              </a:p>
              <a:p>
                <a:pPr marL="457200" lvl="1" indent="0">
                  <a:buNone/>
                </a:pPr>
                <a:r>
                  <a:rPr lang="en-US" sz="1600" i="1" dirty="0">
                    <a:solidFill>
                      <a:schemeClr val="bg1"/>
                    </a:solidFill>
                  </a:rPr>
                  <a:t>	Show that </a:t>
                </a:r>
                <a14:m>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m:t>
                        </m:r>
                      </m:e>
                      <m:sub>
                        <m:r>
                          <a:rPr lang="en-US" sz="1600" b="0" i="1" smtClean="0">
                            <a:solidFill>
                              <a:schemeClr val="bg1"/>
                            </a:solidFill>
                            <a:latin typeface="Cambria Math" panose="02040503050406030204" pitchFamily="18" charset="0"/>
                          </a:rPr>
                          <m:t>𝐵</m:t>
                        </m:r>
                        <m:r>
                          <a:rPr lang="en-US" sz="1600" b="0" i="1" smtClean="0">
                            <a:solidFill>
                              <a:schemeClr val="bg1"/>
                            </a:solidFill>
                            <a:latin typeface="Cambria Math" panose="02040503050406030204" pitchFamily="18" charset="0"/>
                          </a:rPr>
                          <m:t>∈</m:t>
                        </m:r>
                        <m:r>
                          <a:rPr lang="en-US" sz="1600" b="0" i="1" smtClean="0">
                            <a:solidFill>
                              <a:schemeClr val="bg1"/>
                            </a:solidFill>
                            <a:latin typeface="Cambria Math" panose="02040503050406030204" pitchFamily="18" charset="0"/>
                          </a:rPr>
                          <m:t>𝑁𝑃</m:t>
                        </m:r>
                      </m:sub>
                    </m:sSub>
                    <m:r>
                      <a:rPr lang="en-US" sz="1600" b="0" i="1" smtClean="0">
                        <a:solidFill>
                          <a:schemeClr val="bg1"/>
                        </a:solidFill>
                        <a:latin typeface="Cambria Math" panose="02040503050406030204" pitchFamily="18" charset="0"/>
                      </a:rPr>
                      <m:t>𝐵</m:t>
                    </m:r>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m:t>
                        </m:r>
                      </m:e>
                      <m:sub>
                        <m:r>
                          <a:rPr lang="en-US" sz="1600" b="0" i="1" smtClean="0">
                            <a:solidFill>
                              <a:schemeClr val="bg1"/>
                            </a:solidFill>
                            <a:latin typeface="Cambria Math" panose="02040503050406030204" pitchFamily="18" charset="0"/>
                          </a:rPr>
                          <m:t>𝑝</m:t>
                        </m:r>
                      </m:sub>
                    </m:sSub>
                    <m:r>
                      <a:rPr lang="en-US" sz="1600" b="0" i="1" smtClean="0">
                        <a:solidFill>
                          <a:schemeClr val="bg1"/>
                        </a:solidFill>
                        <a:latin typeface="Cambria Math" panose="02040503050406030204" pitchFamily="18" charset="0"/>
                      </a:rPr>
                      <m:t>𝐴</m:t>
                    </m:r>
                  </m:oMath>
                </a14:m>
                <a:br>
                  <a:rPr lang="en-US" sz="1600" i="1" dirty="0">
                    <a:solidFill>
                      <a:schemeClr val="bg1"/>
                    </a:solidFill>
                  </a:rPr>
                </a:br>
                <a:r>
                  <a:rPr lang="en-US" sz="1600" i="1" dirty="0">
                    <a:solidFill>
                      <a:schemeClr val="bg1"/>
                    </a:solidFill>
                  </a:rPr>
                  <a:t>	</a:t>
                </a:r>
                <a:r>
                  <a:rPr lang="en-US" sz="1600" b="1" i="1" dirty="0">
                    <a:solidFill>
                      <a:schemeClr val="bg1"/>
                    </a:solidFill>
                  </a:rPr>
                  <a:t>Pick known NP-Complete problem B and show </a:t>
                </a:r>
                <a14:m>
                  <m:oMath xmlns:m="http://schemas.openxmlformats.org/officeDocument/2006/math">
                    <m:r>
                      <a:rPr lang="en-US" sz="1600" b="1" i="1" smtClean="0">
                        <a:solidFill>
                          <a:schemeClr val="bg1"/>
                        </a:solidFill>
                        <a:latin typeface="Cambria Math" panose="02040503050406030204" pitchFamily="18" charset="0"/>
                      </a:rPr>
                      <m:t>𝑩</m:t>
                    </m:r>
                    <m:sSub>
                      <m:sSubPr>
                        <m:ctrlPr>
                          <a:rPr lang="en-US" sz="1600" b="1" i="1" smtClean="0">
                            <a:solidFill>
                              <a:schemeClr val="bg1"/>
                            </a:solidFill>
                            <a:latin typeface="Cambria Math" panose="02040503050406030204" pitchFamily="18" charset="0"/>
                          </a:rPr>
                        </m:ctrlPr>
                      </m:sSubPr>
                      <m:e>
                        <m:r>
                          <a:rPr lang="en-US" sz="1600" b="1" i="1" smtClean="0">
                            <a:solidFill>
                              <a:schemeClr val="bg1"/>
                            </a:solidFill>
                            <a:latin typeface="Cambria Math" panose="02040503050406030204" pitchFamily="18" charset="0"/>
                          </a:rPr>
                          <m:t>≤</m:t>
                        </m:r>
                      </m:e>
                      <m:sub>
                        <m:r>
                          <a:rPr lang="en-US" sz="1600" b="1" i="1" smtClean="0">
                            <a:solidFill>
                              <a:schemeClr val="bg1"/>
                            </a:solidFill>
                            <a:latin typeface="Cambria Math" panose="02040503050406030204" pitchFamily="18" charset="0"/>
                          </a:rPr>
                          <m:t>𝒑</m:t>
                        </m:r>
                      </m:sub>
                    </m:sSub>
                    <m:r>
                      <a:rPr lang="en-US" sz="1600" b="1" i="1" smtClean="0">
                        <a:solidFill>
                          <a:schemeClr val="bg1"/>
                        </a:solidFill>
                        <a:latin typeface="Cambria Math" panose="02040503050406030204" pitchFamily="18" charset="0"/>
                      </a:rPr>
                      <m:t>𝑨</m:t>
                    </m:r>
                  </m:oMath>
                </a14:m>
                <a:endParaRPr lang="en-US" sz="1600" b="1" i="1" dirty="0">
                  <a:solidFill>
                    <a:schemeClr val="bg1"/>
                  </a:solidFill>
                </a:endParaRPr>
              </a:p>
            </p:txBody>
          </p:sp>
        </mc:Choice>
        <mc:Fallback xmlns="">
          <p:sp>
            <p:nvSpPr>
              <p:cNvPr id="21" name="Content Placeholder 4">
                <a:extLst>
                  <a:ext uri="{FF2B5EF4-FFF2-40B4-BE49-F238E27FC236}">
                    <a16:creationId xmlns:a16="http://schemas.microsoft.com/office/drawing/2014/main" id="{F52FCBCB-7180-2C4C-9A9D-CE6A6A75DE49}"/>
                  </a:ext>
                </a:extLst>
              </p:cNvPr>
              <p:cNvSpPr txBox="1">
                <a:spLocks noRot="1" noChangeAspect="1" noMove="1" noResize="1" noEditPoints="1" noAdjustHandles="1" noChangeArrowheads="1" noChangeShapeType="1" noTextEdit="1"/>
              </p:cNvSpPr>
              <p:nvPr/>
            </p:nvSpPr>
            <p:spPr>
              <a:xfrm>
                <a:off x="979637" y="2648395"/>
                <a:ext cx="5424226" cy="3585880"/>
              </a:xfrm>
              <a:prstGeom prst="rect">
                <a:avLst/>
              </a:prstGeom>
              <a:blipFill>
                <a:blip r:embed="rId2"/>
                <a:stretch>
                  <a:fillRect l="-1399"/>
                </a:stretch>
              </a:blipFill>
              <a:ln>
                <a:solidFill>
                  <a:schemeClr val="bg1"/>
                </a:solidFill>
              </a:ln>
            </p:spPr>
            <p:txBody>
              <a:bodyPr/>
              <a:lstStyle/>
              <a:p>
                <a:r>
                  <a:rPr lang="en-US">
                    <a:noFill/>
                  </a:rPr>
                  <a:t> </a:t>
                </a:r>
              </a:p>
            </p:txBody>
          </p:sp>
        </mc:Fallback>
      </mc:AlternateContent>
      <p:sp>
        <p:nvSpPr>
          <p:cNvPr id="22" name="Content Placeholder 4">
            <a:extLst>
              <a:ext uri="{FF2B5EF4-FFF2-40B4-BE49-F238E27FC236}">
                <a16:creationId xmlns:a16="http://schemas.microsoft.com/office/drawing/2014/main" id="{B8BCE67B-97DD-D340-958D-E99FCCFA56E1}"/>
              </a:ext>
            </a:extLst>
          </p:cNvPr>
          <p:cNvSpPr txBox="1">
            <a:spLocks/>
          </p:cNvSpPr>
          <p:nvPr/>
        </p:nvSpPr>
        <p:spPr>
          <a:xfrm>
            <a:off x="4516820" y="1316424"/>
            <a:ext cx="2345348" cy="850634"/>
          </a:xfrm>
          <a:prstGeom prst="rect">
            <a:avLst/>
          </a:prstGeom>
          <a:ln>
            <a:noFill/>
          </a:ln>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But for second step, we need a known NP-Complete problem. What was the first one?</a:t>
            </a:r>
          </a:p>
        </p:txBody>
      </p:sp>
      <p:cxnSp>
        <p:nvCxnSpPr>
          <p:cNvPr id="23" name="Straight Connector 22">
            <a:extLst>
              <a:ext uri="{FF2B5EF4-FFF2-40B4-BE49-F238E27FC236}">
                <a16:creationId xmlns:a16="http://schemas.microsoft.com/office/drawing/2014/main" id="{147C092C-6AFB-D640-B94E-77752A9FB7B9}"/>
              </a:ext>
            </a:extLst>
          </p:cNvPr>
          <p:cNvCxnSpPr>
            <a:cxnSpLocks/>
          </p:cNvCxnSpPr>
          <p:nvPr/>
        </p:nvCxnSpPr>
        <p:spPr>
          <a:xfrm flipH="1">
            <a:off x="4020446" y="1954221"/>
            <a:ext cx="693443" cy="57252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165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Cook-Levin Theorem</a:t>
            </a:r>
          </a:p>
        </p:txBody>
      </p:sp>
    </p:spTree>
    <p:extLst>
      <p:ext uri="{BB962C8B-B14F-4D97-AF65-F5344CB8AC3E}">
        <p14:creationId xmlns:p14="http://schemas.microsoft.com/office/powerpoint/2010/main" val="623263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Cook-Levin Theorem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474075"/>
            <a:ext cx="9905999" cy="742821"/>
          </a:xfrm>
          <a:solidFill>
            <a:schemeClr val="tx1">
              <a:lumMod val="95000"/>
            </a:schemeClr>
          </a:solidFill>
        </p:spPr>
        <p:txBody>
          <a:bodyPr/>
          <a:lstStyle/>
          <a:p>
            <a:pPr marL="0" indent="0" algn="ctr">
              <a:buNone/>
            </a:pPr>
            <a:r>
              <a:rPr lang="en-US" b="1" i="1" u="sng" dirty="0">
                <a:solidFill>
                  <a:schemeClr val="bg1"/>
                </a:solidFill>
              </a:rPr>
              <a:t>Cook-Levin Theorem</a:t>
            </a:r>
            <a:r>
              <a:rPr lang="en-US" dirty="0">
                <a:solidFill>
                  <a:schemeClr val="bg1"/>
                </a:solidFill>
              </a:rPr>
              <a:t>: The Satisfiability (SAT) problem is NP-Complete</a:t>
            </a:r>
          </a:p>
        </p:txBody>
      </p:sp>
      <p:sp>
        <p:nvSpPr>
          <p:cNvPr id="12" name="Content Placeholder 2">
            <a:extLst>
              <a:ext uri="{FF2B5EF4-FFF2-40B4-BE49-F238E27FC236}">
                <a16:creationId xmlns:a16="http://schemas.microsoft.com/office/drawing/2014/main" id="{0C1D73BF-42AC-884D-8672-B2AA1D5E4609}"/>
              </a:ext>
            </a:extLst>
          </p:cNvPr>
          <p:cNvSpPr txBox="1">
            <a:spLocks/>
          </p:cNvSpPr>
          <p:nvPr/>
        </p:nvSpPr>
        <p:spPr>
          <a:xfrm>
            <a:off x="2601309" y="3389586"/>
            <a:ext cx="2597223" cy="1615966"/>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Incredibly famous theorem. Established the first known NP-Complete problem!</a:t>
            </a:r>
          </a:p>
        </p:txBody>
      </p:sp>
      <p:cxnSp>
        <p:nvCxnSpPr>
          <p:cNvPr id="14" name="Straight Connector 13">
            <a:extLst>
              <a:ext uri="{FF2B5EF4-FFF2-40B4-BE49-F238E27FC236}">
                <a16:creationId xmlns:a16="http://schemas.microsoft.com/office/drawing/2014/main" id="{0ADBD8E5-5916-254F-B8D4-827AE106A5D4}"/>
              </a:ext>
            </a:extLst>
          </p:cNvPr>
          <p:cNvCxnSpPr>
            <a:cxnSpLocks/>
          </p:cNvCxnSpPr>
          <p:nvPr/>
        </p:nvCxnSpPr>
        <p:spPr>
          <a:xfrm flipH="1">
            <a:off x="4311869" y="2358504"/>
            <a:ext cx="886664" cy="10310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EE663AB3-581B-074C-ADB2-E40B3DDA7F2D}"/>
              </a:ext>
            </a:extLst>
          </p:cNvPr>
          <p:cNvSpPr txBox="1">
            <a:spLocks/>
          </p:cNvSpPr>
          <p:nvPr/>
        </p:nvSpPr>
        <p:spPr>
          <a:xfrm>
            <a:off x="7633136" y="4343401"/>
            <a:ext cx="3033400" cy="193390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Developed independently by Stephen Cook (US) and Leonid Levin (USSR) in 1971 &amp; 1973</a:t>
            </a:r>
          </a:p>
        </p:txBody>
      </p:sp>
      <p:cxnSp>
        <p:nvCxnSpPr>
          <p:cNvPr id="8" name="Straight Connector 7">
            <a:extLst>
              <a:ext uri="{FF2B5EF4-FFF2-40B4-BE49-F238E27FC236}">
                <a16:creationId xmlns:a16="http://schemas.microsoft.com/office/drawing/2014/main" id="{9CD4B60A-3E8B-F64D-81EE-69E66B365070}"/>
              </a:ext>
            </a:extLst>
          </p:cNvPr>
          <p:cNvCxnSpPr>
            <a:cxnSpLocks/>
          </p:cNvCxnSpPr>
          <p:nvPr/>
        </p:nvCxnSpPr>
        <p:spPr>
          <a:xfrm>
            <a:off x="7633136" y="2463214"/>
            <a:ext cx="943305" cy="182500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644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67537" y="184969"/>
            <a:ext cx="9905998" cy="705785"/>
          </a:xfrm>
        </p:spPr>
        <p:txBody>
          <a:bodyPr/>
          <a:lstStyle/>
          <a:p>
            <a:pPr algn="ctr"/>
            <a:r>
              <a:rPr lang="en-US" dirty="0"/>
              <a:t>Circuit Satisfiability (Circuit-SAT)</a:t>
            </a:r>
          </a:p>
        </p:txBody>
      </p:sp>
      <p:pic>
        <p:nvPicPr>
          <p:cNvPr id="9" name="Picture 24" descr="Picture1"/>
          <p:cNvPicPr>
            <a:picLocks noGrp="1" noChangeAspect="1" noChangeArrowheads="1"/>
          </p:cNvPicPr>
          <p:nvPr>
            <p:ph sz="quarter" idx="2"/>
          </p:nvPr>
        </p:nvPicPr>
        <p:blipFill>
          <a:blip r:embed="rId3" cstate="print"/>
          <a:srcRect/>
          <a:stretch>
            <a:fillRect/>
          </a:stretch>
        </p:blipFill>
        <p:spPr bwMode="auto">
          <a:xfrm>
            <a:off x="5366659" y="1551173"/>
            <a:ext cx="4718968" cy="4538311"/>
          </a:xfrm>
          <a:prstGeom prst="rect">
            <a:avLst/>
          </a:prstGeom>
          <a:noFill/>
        </p:spPr>
      </p:pic>
      <p:sp>
        <p:nvSpPr>
          <p:cNvPr id="8" name="Content Placeholder 2">
            <a:extLst>
              <a:ext uri="{FF2B5EF4-FFF2-40B4-BE49-F238E27FC236}">
                <a16:creationId xmlns:a16="http://schemas.microsoft.com/office/drawing/2014/main" id="{2286D9F1-8F9B-C248-9DC8-F174468D14B9}"/>
              </a:ext>
            </a:extLst>
          </p:cNvPr>
          <p:cNvSpPr txBox="1">
            <a:spLocks/>
          </p:cNvSpPr>
          <p:nvPr/>
        </p:nvSpPr>
        <p:spPr>
          <a:xfrm>
            <a:off x="943135" y="3614296"/>
            <a:ext cx="2971802" cy="2364828"/>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Given a circuit with </a:t>
            </a:r>
            <a:r>
              <a:rPr lang="en-US" i="1" dirty="0" err="1">
                <a:solidFill>
                  <a:schemeClr val="tx1">
                    <a:lumMod val="95000"/>
                  </a:schemeClr>
                </a:solidFill>
              </a:rPr>
              <a:t>boolean</a:t>
            </a:r>
            <a:r>
              <a:rPr lang="en-US" i="1" dirty="0">
                <a:solidFill>
                  <a:schemeClr val="tx1">
                    <a:lumMod val="95000"/>
                  </a:schemeClr>
                </a:solidFill>
              </a:rPr>
              <a:t> inputs, AND, OR, and NOT gates…is it possible to assign values to the input such that the output is TRUE? </a:t>
            </a:r>
          </a:p>
        </p:txBody>
      </p:sp>
      <p:cxnSp>
        <p:nvCxnSpPr>
          <p:cNvPr id="10" name="Straight Connector 9">
            <a:extLst>
              <a:ext uri="{FF2B5EF4-FFF2-40B4-BE49-F238E27FC236}">
                <a16:creationId xmlns:a16="http://schemas.microsoft.com/office/drawing/2014/main" id="{81504375-5E04-9042-93AE-9CC4F36C12B4}"/>
              </a:ext>
            </a:extLst>
          </p:cNvPr>
          <p:cNvCxnSpPr>
            <a:cxnSpLocks/>
          </p:cNvCxnSpPr>
          <p:nvPr/>
        </p:nvCxnSpPr>
        <p:spPr>
          <a:xfrm flipH="1">
            <a:off x="3754134" y="2932386"/>
            <a:ext cx="1421831" cy="97016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0964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67537" y="184969"/>
            <a:ext cx="9905998" cy="705785"/>
          </a:xfrm>
        </p:spPr>
        <p:txBody>
          <a:bodyPr/>
          <a:lstStyle/>
          <a:p>
            <a:pPr algn="ctr"/>
            <a:r>
              <a:rPr lang="en-US" dirty="0"/>
              <a:t>Circuit Satisfiability (Circuit-SAT)</a:t>
            </a:r>
          </a:p>
        </p:txBody>
      </p:sp>
      <p:sp>
        <p:nvSpPr>
          <p:cNvPr id="4" name="Content Placeholder 3"/>
          <p:cNvSpPr>
            <a:spLocks noGrp="1"/>
          </p:cNvSpPr>
          <p:nvPr>
            <p:ph sz="quarter" idx="1"/>
          </p:nvPr>
        </p:nvSpPr>
        <p:spPr>
          <a:xfrm>
            <a:off x="2028650" y="2049471"/>
            <a:ext cx="2706312" cy="3541714"/>
          </a:xfrm>
        </p:spPr>
        <p:txBody>
          <a:bodyPr>
            <a:normAutofit fontScale="85000" lnSpcReduction="20000"/>
          </a:bodyPr>
          <a:lstStyle/>
          <a:p>
            <a:pPr marL="0" indent="0">
              <a:buNone/>
            </a:pPr>
            <a:r>
              <a:rPr lang="en-US" dirty="0"/>
              <a:t>Solutions:</a:t>
            </a:r>
          </a:p>
          <a:p>
            <a:pPr marL="457200" lvl="1" indent="0">
              <a:buNone/>
            </a:pPr>
            <a:r>
              <a:rPr lang="en-US" dirty="0"/>
              <a:t>1110111110011001</a:t>
            </a:r>
          </a:p>
          <a:p>
            <a:pPr marL="457200" lvl="1" indent="0">
              <a:buNone/>
            </a:pPr>
            <a:r>
              <a:rPr lang="en-US" dirty="0"/>
              <a:t>1010111111011001</a:t>
            </a:r>
          </a:p>
          <a:p>
            <a:pPr marL="457200" lvl="1" indent="0">
              <a:buNone/>
            </a:pPr>
            <a:r>
              <a:rPr lang="en-US" dirty="0"/>
              <a:t>0110111110111001</a:t>
            </a:r>
          </a:p>
          <a:p>
            <a:pPr marL="457200" lvl="1" indent="0">
              <a:buNone/>
            </a:pPr>
            <a:r>
              <a:rPr lang="en-US" dirty="0"/>
              <a:t>0110111110011001</a:t>
            </a:r>
          </a:p>
          <a:p>
            <a:pPr marL="457200" lvl="1" indent="0">
              <a:buNone/>
            </a:pPr>
            <a:r>
              <a:rPr lang="en-US" dirty="0"/>
              <a:t>1110111111011001</a:t>
            </a:r>
          </a:p>
          <a:p>
            <a:pPr marL="457200" lvl="1" indent="0">
              <a:buNone/>
            </a:pPr>
            <a:r>
              <a:rPr lang="en-US" dirty="0"/>
              <a:t>1010111110011001</a:t>
            </a:r>
          </a:p>
          <a:p>
            <a:pPr marL="457200" lvl="1" indent="0">
              <a:buNone/>
            </a:pPr>
            <a:r>
              <a:rPr lang="en-US" dirty="0"/>
              <a:t>1010111110111001</a:t>
            </a:r>
          </a:p>
          <a:p>
            <a:pPr marL="457200" lvl="1" indent="0">
              <a:buNone/>
            </a:pPr>
            <a:r>
              <a:rPr lang="en-US" dirty="0"/>
              <a:t>0110111111011001</a:t>
            </a:r>
          </a:p>
          <a:p>
            <a:pPr marL="457200" lvl="1" indent="0">
              <a:buNone/>
            </a:pPr>
            <a:r>
              <a:rPr lang="en-US" dirty="0"/>
              <a:t>1110111110111001</a:t>
            </a:r>
          </a:p>
          <a:p>
            <a:endParaRPr lang="en-US" dirty="0"/>
          </a:p>
        </p:txBody>
      </p:sp>
      <p:pic>
        <p:nvPicPr>
          <p:cNvPr id="8" name="Picture 24" descr="Picture1">
            <a:extLst>
              <a:ext uri="{FF2B5EF4-FFF2-40B4-BE49-F238E27FC236}">
                <a16:creationId xmlns:a16="http://schemas.microsoft.com/office/drawing/2014/main" id="{8AC67A27-3C86-804C-B10B-D99AA76E61BF}"/>
              </a:ext>
            </a:extLst>
          </p:cNvPr>
          <p:cNvPicPr>
            <a:picLocks noChangeAspect="1" noChangeArrowheads="1"/>
          </p:cNvPicPr>
          <p:nvPr/>
        </p:nvPicPr>
        <p:blipFill>
          <a:blip r:embed="rId3" cstate="print"/>
          <a:srcRect/>
          <a:stretch>
            <a:fillRect/>
          </a:stretch>
        </p:blipFill>
        <p:spPr bwMode="auto">
          <a:xfrm>
            <a:off x="5366659" y="1551173"/>
            <a:ext cx="4718968" cy="4538311"/>
          </a:xfrm>
          <a:prstGeom prst="rect">
            <a:avLst/>
          </a:prstGeom>
          <a:noFill/>
        </p:spPr>
      </p:pic>
    </p:spTree>
    <p:extLst>
      <p:ext uri="{BB962C8B-B14F-4D97-AF65-F5344CB8AC3E}">
        <p14:creationId xmlns:p14="http://schemas.microsoft.com/office/powerpoint/2010/main" val="27285384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67537" y="184969"/>
            <a:ext cx="9905998" cy="705785"/>
          </a:xfrm>
        </p:spPr>
        <p:txBody>
          <a:bodyPr/>
          <a:lstStyle/>
          <a:p>
            <a:pPr algn="ctr"/>
            <a:r>
              <a:rPr lang="en-US" dirty="0"/>
              <a:t>Circuit-Sat vs SAT</a:t>
            </a:r>
          </a:p>
        </p:txBody>
      </p:sp>
      <p:pic>
        <p:nvPicPr>
          <p:cNvPr id="8" name="Picture 24" descr="Picture1">
            <a:extLst>
              <a:ext uri="{FF2B5EF4-FFF2-40B4-BE49-F238E27FC236}">
                <a16:creationId xmlns:a16="http://schemas.microsoft.com/office/drawing/2014/main" id="{8AC67A27-3C86-804C-B10B-D99AA76E61BF}"/>
              </a:ext>
            </a:extLst>
          </p:cNvPr>
          <p:cNvPicPr>
            <a:picLocks noChangeAspect="1" noChangeArrowheads="1"/>
          </p:cNvPicPr>
          <p:nvPr/>
        </p:nvPicPr>
        <p:blipFill>
          <a:blip r:embed="rId3" cstate="print"/>
          <a:srcRect/>
          <a:stretch>
            <a:fillRect/>
          </a:stretch>
        </p:blipFill>
        <p:spPr bwMode="auto">
          <a:xfrm>
            <a:off x="1023259" y="1038793"/>
            <a:ext cx="4718968" cy="4538311"/>
          </a:xfrm>
          <a:prstGeom prst="rect">
            <a:avLst/>
          </a:prstGeom>
          <a:noFill/>
        </p:spPr>
      </p:pic>
      <p:sp>
        <p:nvSpPr>
          <p:cNvPr id="9" name="Content Placeholder 4">
            <a:extLst>
              <a:ext uri="{FF2B5EF4-FFF2-40B4-BE49-F238E27FC236}">
                <a16:creationId xmlns:a16="http://schemas.microsoft.com/office/drawing/2014/main" id="{42CE4033-F5A3-234B-B23C-75358EF1CF0F}"/>
              </a:ext>
            </a:extLst>
          </p:cNvPr>
          <p:cNvSpPr>
            <a:spLocks noGrp="1"/>
          </p:cNvSpPr>
          <p:nvPr>
            <p:ph sz="quarter" idx="1"/>
          </p:nvPr>
        </p:nvSpPr>
        <p:spPr>
          <a:xfrm>
            <a:off x="6227379" y="1038793"/>
            <a:ext cx="5411239" cy="4538311"/>
          </a:xfrm>
          <a:solidFill>
            <a:schemeClr val="tx1">
              <a:lumMod val="95000"/>
            </a:schemeClr>
          </a:solidFill>
        </p:spPr>
        <p:txBody>
          <a:bodyPr>
            <a:normAutofit fontScale="85000" lnSpcReduction="10000"/>
          </a:bodyPr>
          <a:lstStyle/>
          <a:p>
            <a:pPr marL="0" indent="0" algn="l">
              <a:buNone/>
            </a:pPr>
            <a:r>
              <a:rPr lang="en-US" sz="2600" b="1" dirty="0">
                <a:solidFill>
                  <a:schemeClr val="bg1"/>
                </a:solidFill>
                <a:latin typeface="Courier New" pitchFamily="49" charset="0"/>
              </a:rPr>
              <a:t>(v[0] || v[1]) &amp;&amp; (!v[1] || !v[3]) &amp;&amp; (v[2] || v[3]) &amp;&amp; (!v[3] || !v[4]) &amp;&amp; (v[4] || !v[5]) &amp;&amp; (v[5] || !v[6]) &amp;&amp; (v[5] || v[6]) &amp;&amp; (v[6] || !v[15]) &amp;&amp; (v[7] || !v[8]) &amp;&amp; (!v[7] || !v[13]) &amp;&amp; (v[8] || v[9]) &amp;&amp; (v[8] || !v[9]) &amp;&amp; (!v[9] || !v[10]) &amp;&amp; (v[9] || v[11]) &amp;&amp; (v[10] || v[11]) &amp;&amp; (v[12] || v[13]) &amp;&amp; (v[13] || !v[14]) &amp;&amp; (v[14] || v[15])</a:t>
            </a:r>
            <a:endParaRPr lang="en-US" sz="2600" dirty="0">
              <a:solidFill>
                <a:schemeClr val="bg1"/>
              </a:solidFill>
            </a:endParaRPr>
          </a:p>
        </p:txBody>
      </p:sp>
      <p:sp>
        <p:nvSpPr>
          <p:cNvPr id="10" name="Content Placeholder 2">
            <a:extLst>
              <a:ext uri="{FF2B5EF4-FFF2-40B4-BE49-F238E27FC236}">
                <a16:creationId xmlns:a16="http://schemas.microsoft.com/office/drawing/2014/main" id="{4F44A8C1-7B5E-5F4D-9D06-6C5523F75E94}"/>
              </a:ext>
            </a:extLst>
          </p:cNvPr>
          <p:cNvSpPr txBox="1">
            <a:spLocks/>
          </p:cNvSpPr>
          <p:nvPr/>
        </p:nvSpPr>
        <p:spPr>
          <a:xfrm>
            <a:off x="1615966" y="6156433"/>
            <a:ext cx="9041524" cy="575443"/>
          </a:xfrm>
          <a:prstGeom prst="rect">
            <a:avLst/>
          </a:prstGeom>
          <a:no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These are two variations of the exact same problem. We will stick with the right side (SAT) from now on</a:t>
            </a:r>
          </a:p>
        </p:txBody>
      </p:sp>
      <p:cxnSp>
        <p:nvCxnSpPr>
          <p:cNvPr id="11" name="Straight Connector 10">
            <a:extLst>
              <a:ext uri="{FF2B5EF4-FFF2-40B4-BE49-F238E27FC236}">
                <a16:creationId xmlns:a16="http://schemas.microsoft.com/office/drawing/2014/main" id="{C2562353-F683-FC48-9CAF-0154D79A9E32}"/>
              </a:ext>
            </a:extLst>
          </p:cNvPr>
          <p:cNvCxnSpPr>
            <a:cxnSpLocks/>
          </p:cNvCxnSpPr>
          <p:nvPr/>
        </p:nvCxnSpPr>
        <p:spPr>
          <a:xfrm flipH="1">
            <a:off x="6136729" y="5725143"/>
            <a:ext cx="949871" cy="431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E30D9A-EE56-7C4B-BE7C-94783A1EF3BC}"/>
              </a:ext>
            </a:extLst>
          </p:cNvPr>
          <p:cNvCxnSpPr>
            <a:cxnSpLocks/>
            <a:endCxn id="10" idx="0"/>
          </p:cNvCxnSpPr>
          <p:nvPr/>
        </p:nvCxnSpPr>
        <p:spPr>
          <a:xfrm>
            <a:off x="4674476" y="5725143"/>
            <a:ext cx="1462252" cy="431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441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Measuring Time and Space Complexity</a:t>
            </a:r>
          </a:p>
        </p:txBody>
      </p:sp>
    </p:spTree>
    <p:extLst>
      <p:ext uri="{BB962C8B-B14F-4D97-AF65-F5344CB8AC3E}">
        <p14:creationId xmlns:p14="http://schemas.microsoft.com/office/powerpoint/2010/main" val="20118838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Proof of the Cook-Levin Theorem</a:t>
            </a:r>
          </a:p>
        </p:txBody>
      </p:sp>
    </p:spTree>
    <p:extLst>
      <p:ext uri="{BB962C8B-B14F-4D97-AF65-F5344CB8AC3E}">
        <p14:creationId xmlns:p14="http://schemas.microsoft.com/office/powerpoint/2010/main" val="3912422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𝑆𝐴𝑇</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070468" y="1744991"/>
                <a:ext cx="9905999" cy="477948"/>
              </a:xfrm>
            </p:spPr>
            <p:txBody>
              <a:bodyPr>
                <a:normAutofit/>
              </a:bodyPr>
              <a:lstStyle/>
              <a:p>
                <a:pPr marL="0" indent="0">
                  <a:buNone/>
                </a:pPr>
                <a:r>
                  <a:rPr lang="en-US" sz="1800" dirty="0"/>
                  <a:t>To show that </a:t>
                </a:r>
                <a14:m>
                  <m:oMath xmlns:m="http://schemas.openxmlformats.org/officeDocument/2006/math">
                    <m:r>
                      <a:rPr lang="en-US" sz="1800" b="0" i="1" smtClean="0">
                        <a:latin typeface="Cambria Math" panose="02040503050406030204" pitchFamily="18" charset="0"/>
                      </a:rPr>
                      <m:t>𝑆𝐴𝑇</m:t>
                    </m:r>
                    <m:r>
                      <a:rPr lang="en-US" sz="1800" b="0" i="1" smtClean="0">
                        <a:latin typeface="Cambria Math" panose="02040503050406030204" pitchFamily="18" charset="0"/>
                      </a:rPr>
                      <m:t>∈</m:t>
                    </m:r>
                    <m:r>
                      <a:rPr lang="en-US" sz="1800" b="0" i="1" smtClean="0">
                        <a:latin typeface="Cambria Math" panose="02040503050406030204" pitchFamily="18" charset="0"/>
                      </a:rPr>
                      <m:t>𝑁𝑃𝐶</m:t>
                    </m:r>
                  </m:oMath>
                </a14:m>
                <a:r>
                  <a:rPr lang="en-US" sz="1800" dirty="0"/>
                  <a:t>, we must show both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070468" y="1744991"/>
                <a:ext cx="9905999" cy="477948"/>
              </a:xfrm>
              <a:blipFill>
                <a:blip r:embed="rId3"/>
                <a:stretch>
                  <a:fillRect l="-513"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2177887"/>
                <a:ext cx="4423817" cy="17797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2177887"/>
                <a:ext cx="4423817" cy="1779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6238048" y="2177886"/>
                <a:ext cx="4423817" cy="17797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Show that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𝑁𝑃𝐶</m:t>
                        </m:r>
                      </m:sub>
                    </m:sSub>
                    <m:r>
                      <a:rPr lang="en-US" sz="1800" b="0" i="1" smtClean="0">
                        <a:solidFill>
                          <a:schemeClr val="bg1"/>
                        </a:solidFill>
                        <a:latin typeface="Cambria Math" panose="02040503050406030204" pitchFamily="18" charset="0"/>
                      </a:rPr>
                      <m:t>𝑥</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𝑝</m:t>
                        </m:r>
                      </m:sub>
                    </m:sSub>
                    <m:r>
                      <a:rPr lang="en-US" sz="1800" b="0" i="1" smtClean="0">
                        <a:solidFill>
                          <a:schemeClr val="bg1"/>
                        </a:solidFill>
                        <a:latin typeface="Cambria Math" panose="02040503050406030204" pitchFamily="18" charset="0"/>
                      </a:rPr>
                      <m:t>𝑆𝐴𝑇</m:t>
                    </m:r>
                  </m:oMath>
                </a14:m>
                <a:br>
                  <a:rPr lang="en-US" sz="1800" dirty="0">
                    <a:solidFill>
                      <a:schemeClr val="bg1"/>
                    </a:solidFill>
                  </a:rPr>
                </a:br>
                <a:r>
                  <a:rPr lang="en-US" sz="1800" dirty="0">
                    <a:solidFill>
                      <a:schemeClr val="bg1"/>
                    </a:solidFill>
                  </a:rPr>
                  <a:t>OR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𝑺𝑨𝑻</m:t>
                    </m:r>
                  </m:oMath>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6238048" y="2177886"/>
                <a:ext cx="4423817" cy="177973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0C5FD4B0-68DF-F240-9768-BDFE8CB011AB}"/>
              </a:ext>
            </a:extLst>
          </p:cNvPr>
          <p:cNvSpPr txBox="1">
            <a:spLocks/>
          </p:cNvSpPr>
          <p:nvPr/>
        </p:nvSpPr>
        <p:spPr>
          <a:xfrm>
            <a:off x="7363643" y="5307629"/>
            <a:ext cx="2912678" cy="147806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Here, we must use the second (bold) option because there are not any NPC problems that exist yet! Ugh!!</a:t>
            </a:r>
          </a:p>
        </p:txBody>
      </p:sp>
      <p:cxnSp>
        <p:nvCxnSpPr>
          <p:cNvPr id="8" name="Straight Connector 7">
            <a:extLst>
              <a:ext uri="{FF2B5EF4-FFF2-40B4-BE49-F238E27FC236}">
                <a16:creationId xmlns:a16="http://schemas.microsoft.com/office/drawing/2014/main" id="{A79899CF-A485-F543-AFE7-B4FF5ACA42A5}"/>
              </a:ext>
            </a:extLst>
          </p:cNvPr>
          <p:cNvCxnSpPr>
            <a:cxnSpLocks/>
          </p:cNvCxnSpPr>
          <p:nvPr/>
        </p:nvCxnSpPr>
        <p:spPr>
          <a:xfrm>
            <a:off x="8568559" y="4130566"/>
            <a:ext cx="307427" cy="111146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421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𝑆𝐴𝑇</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a:stretch>
              </a:blipFill>
            </p:spPr>
            <p:txBody>
              <a:bodyPr/>
              <a:lstStyle/>
              <a:p>
                <a:r>
                  <a:rPr lang="en-US">
                    <a:noFill/>
                  </a:rPr>
                  <a:t> </a:t>
                </a:r>
              </a:p>
            </p:txBody>
          </p:sp>
        </mc:Fallback>
      </mc:AlternateContent>
      <p:sp>
        <p:nvSpPr>
          <p:cNvPr id="3" name="Content Placeholder 2"/>
          <p:cNvSpPr>
            <a:spLocks noGrp="1"/>
          </p:cNvSpPr>
          <p:nvPr>
            <p:ph sz="quarter" idx="1"/>
          </p:nvPr>
        </p:nvSpPr>
        <p:spPr>
          <a:xfrm>
            <a:off x="1070469" y="1413913"/>
            <a:ext cx="4494762" cy="477948"/>
          </a:xfrm>
        </p:spPr>
        <p:txBody>
          <a:bodyPr>
            <a:normAutofit/>
          </a:bodyPr>
          <a:lstStyle/>
          <a:p>
            <a:pPr marL="0" indent="0">
              <a:buNone/>
            </a:pPr>
            <a:r>
              <a:rPr lang="en-US" sz="1800" dirty="0"/>
              <a:t>Let’s do this one first: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1846809"/>
                <a:ext cx="4423817" cy="17797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1846809"/>
                <a:ext cx="4423817" cy="1779735"/>
              </a:xfrm>
              <a:prstGeom prst="rect">
                <a:avLst/>
              </a:prstGeom>
              <a:blipFill>
                <a:blip r:embed="rId3"/>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0C5FD4B0-68DF-F240-9768-BDFE8CB011AB}"/>
              </a:ext>
            </a:extLst>
          </p:cNvPr>
          <p:cNvSpPr txBox="1">
            <a:spLocks/>
          </p:cNvSpPr>
          <p:nvPr/>
        </p:nvSpPr>
        <p:spPr>
          <a:xfrm>
            <a:off x="6022428" y="1846810"/>
            <a:ext cx="5234151" cy="39864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lumMod val="95000"/>
                  </a:schemeClr>
                </a:solidFill>
              </a:rPr>
              <a:t>Given variables V, formula F, and potential values for each variable V’:</a:t>
            </a:r>
          </a:p>
          <a:p>
            <a:pPr marL="342900" indent="-342900">
              <a:buFont typeface="Arial" panose="020B0604020202020204" pitchFamily="34" charset="0"/>
              <a:buAutoNum type="arabicPeriod"/>
            </a:pPr>
            <a:r>
              <a:rPr lang="en-US" sz="1600" i="1" dirty="0">
                <a:solidFill>
                  <a:schemeClr val="tx1">
                    <a:lumMod val="95000"/>
                  </a:schemeClr>
                </a:solidFill>
              </a:rPr>
              <a:t>Scan over formula F for first operator (Op) that should be applied (deepest in </a:t>
            </a:r>
            <a:r>
              <a:rPr lang="en-US" sz="1600" i="1" dirty="0" err="1">
                <a:solidFill>
                  <a:schemeClr val="tx1">
                    <a:lumMod val="95000"/>
                  </a:schemeClr>
                </a:solidFill>
              </a:rPr>
              <a:t>parens</a:t>
            </a:r>
            <a:r>
              <a:rPr lang="en-US" sz="1600" i="1" dirty="0">
                <a:solidFill>
                  <a:schemeClr val="tx1">
                    <a:lumMod val="95000"/>
                  </a:schemeClr>
                </a:solidFill>
              </a:rPr>
              <a:t> and/or lowest precedence)</a:t>
            </a:r>
          </a:p>
          <a:p>
            <a:pPr marL="342900" indent="-342900">
              <a:buFont typeface="Arial" panose="020B0604020202020204" pitchFamily="34" charset="0"/>
              <a:buAutoNum type="arabicPeriod"/>
            </a:pPr>
            <a:r>
              <a:rPr lang="en-US" sz="1600" i="1" dirty="0">
                <a:solidFill>
                  <a:schemeClr val="tx1">
                    <a:lumMod val="95000"/>
                  </a:schemeClr>
                </a:solidFill>
              </a:rPr>
              <a:t>Find the two variables X and Y on each side of Op, this gives X Op Y (example: V1 AND V7)</a:t>
            </a:r>
          </a:p>
          <a:p>
            <a:pPr marL="342900" indent="-342900">
              <a:buFont typeface="Arial" panose="020B0604020202020204" pitchFamily="34" charset="0"/>
              <a:buAutoNum type="arabicPeriod"/>
            </a:pPr>
            <a:r>
              <a:rPr lang="en-US" sz="1600" i="1" dirty="0">
                <a:solidFill>
                  <a:schemeClr val="tx1">
                    <a:lumMod val="95000"/>
                  </a:schemeClr>
                </a:solidFill>
              </a:rPr>
              <a:t>Apply operator Op to the values X and Y given by V’ or by result of a previous operation and replace X Op Y with this Boolean result.</a:t>
            </a:r>
          </a:p>
          <a:p>
            <a:pPr marL="342900" indent="-342900">
              <a:buFont typeface="Arial" panose="020B0604020202020204" pitchFamily="34" charset="0"/>
              <a:buAutoNum type="arabicPeriod"/>
            </a:pPr>
            <a:r>
              <a:rPr lang="en-US" sz="1600" i="1" dirty="0">
                <a:solidFill>
                  <a:schemeClr val="tx1">
                    <a:lumMod val="95000"/>
                  </a:schemeClr>
                </a:solidFill>
              </a:rPr>
              <a:t>Loop back to step 1 until only one Boolean remains. This Boolean is true if and only if the solution V’ is verified.</a:t>
            </a:r>
          </a:p>
        </p:txBody>
      </p:sp>
      <p:sp>
        <p:nvSpPr>
          <p:cNvPr id="9" name="Content Placeholder 2">
            <a:extLst>
              <a:ext uri="{FF2B5EF4-FFF2-40B4-BE49-F238E27FC236}">
                <a16:creationId xmlns:a16="http://schemas.microsoft.com/office/drawing/2014/main" id="{235DE94F-C24A-0640-800E-AF0804595A96}"/>
              </a:ext>
            </a:extLst>
          </p:cNvPr>
          <p:cNvSpPr txBox="1">
            <a:spLocks/>
          </p:cNvSpPr>
          <p:nvPr/>
        </p:nvSpPr>
        <p:spPr>
          <a:xfrm>
            <a:off x="6022427" y="1413913"/>
            <a:ext cx="4494762" cy="47794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t>Verifier:</a:t>
            </a:r>
          </a:p>
        </p:txBody>
      </p:sp>
      <p:sp>
        <p:nvSpPr>
          <p:cNvPr id="10" name="Content Placeholder 2">
            <a:extLst>
              <a:ext uri="{FF2B5EF4-FFF2-40B4-BE49-F238E27FC236}">
                <a16:creationId xmlns:a16="http://schemas.microsoft.com/office/drawing/2014/main" id="{E40A1A6D-C30F-B449-B40C-731ABE0ADFA6}"/>
              </a:ext>
            </a:extLst>
          </p:cNvPr>
          <p:cNvSpPr txBox="1">
            <a:spLocks/>
          </p:cNvSpPr>
          <p:nvPr/>
        </p:nvSpPr>
        <p:spPr>
          <a:xfrm>
            <a:off x="1836683" y="4792714"/>
            <a:ext cx="2354151" cy="1205182"/>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Needs to be polynomial runtime, is it? Yes!</a:t>
            </a:r>
          </a:p>
        </p:txBody>
      </p:sp>
      <p:cxnSp>
        <p:nvCxnSpPr>
          <p:cNvPr id="11" name="Straight Connector 10">
            <a:extLst>
              <a:ext uri="{FF2B5EF4-FFF2-40B4-BE49-F238E27FC236}">
                <a16:creationId xmlns:a16="http://schemas.microsoft.com/office/drawing/2014/main" id="{3E5921DF-92AA-0E45-BD6B-214DD7114DB1}"/>
              </a:ext>
            </a:extLst>
          </p:cNvPr>
          <p:cNvCxnSpPr>
            <a:cxnSpLocks/>
          </p:cNvCxnSpPr>
          <p:nvPr/>
        </p:nvCxnSpPr>
        <p:spPr>
          <a:xfrm flipH="1">
            <a:off x="3775841" y="4556232"/>
            <a:ext cx="1986457" cy="61485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3565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𝑆𝐴𝑇</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070468" y="1744991"/>
                <a:ext cx="9905999" cy="477948"/>
              </a:xfrm>
            </p:spPr>
            <p:txBody>
              <a:bodyPr>
                <a:normAutofit/>
              </a:bodyPr>
              <a:lstStyle/>
              <a:p>
                <a:pPr marL="0" indent="0">
                  <a:buNone/>
                </a:pPr>
                <a:r>
                  <a:rPr lang="en-US" sz="1800" dirty="0"/>
                  <a:t>To show that </a:t>
                </a:r>
                <a14:m>
                  <m:oMath xmlns:m="http://schemas.openxmlformats.org/officeDocument/2006/math">
                    <m:r>
                      <a:rPr lang="en-US" sz="1800" b="0" i="1" smtClean="0">
                        <a:latin typeface="Cambria Math" panose="02040503050406030204" pitchFamily="18" charset="0"/>
                      </a:rPr>
                      <m:t>𝑆𝐴𝑇</m:t>
                    </m:r>
                    <m:r>
                      <a:rPr lang="en-US" sz="1800" b="0" i="1" smtClean="0">
                        <a:latin typeface="Cambria Math" panose="02040503050406030204" pitchFamily="18" charset="0"/>
                      </a:rPr>
                      <m:t>∈</m:t>
                    </m:r>
                    <m:r>
                      <a:rPr lang="en-US" sz="1800" b="0" i="1" smtClean="0">
                        <a:latin typeface="Cambria Math" panose="02040503050406030204" pitchFamily="18" charset="0"/>
                      </a:rPr>
                      <m:t>𝑁𝑃𝐶</m:t>
                    </m:r>
                  </m:oMath>
                </a14:m>
                <a:r>
                  <a:rPr lang="en-US" sz="1800" dirty="0"/>
                  <a:t>, we must show both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070468" y="1744991"/>
                <a:ext cx="9905999" cy="477948"/>
              </a:xfrm>
              <a:blipFill>
                <a:blip r:embed="rId3"/>
                <a:stretch>
                  <a:fillRect l="-513"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2177887"/>
                <a:ext cx="4423817" cy="177973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2177887"/>
                <a:ext cx="4423817" cy="1779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6238048" y="2177886"/>
                <a:ext cx="4423817" cy="17797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Show that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𝑁𝑃𝐶</m:t>
                        </m:r>
                      </m:sub>
                    </m:sSub>
                    <m:r>
                      <a:rPr lang="en-US" sz="1800" b="0" i="1" smtClean="0">
                        <a:solidFill>
                          <a:schemeClr val="bg1"/>
                        </a:solidFill>
                        <a:latin typeface="Cambria Math" panose="02040503050406030204" pitchFamily="18" charset="0"/>
                      </a:rPr>
                      <m:t>𝑥</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𝑝</m:t>
                        </m:r>
                      </m:sub>
                    </m:sSub>
                    <m:r>
                      <a:rPr lang="en-US" sz="1800" b="0" i="1" smtClean="0">
                        <a:solidFill>
                          <a:schemeClr val="bg1"/>
                        </a:solidFill>
                        <a:latin typeface="Cambria Math" panose="02040503050406030204" pitchFamily="18" charset="0"/>
                      </a:rPr>
                      <m:t>𝑆𝐴𝑇</m:t>
                    </m:r>
                  </m:oMath>
                </a14:m>
                <a:br>
                  <a:rPr lang="en-US" sz="1800" dirty="0">
                    <a:solidFill>
                      <a:schemeClr val="bg1"/>
                    </a:solidFill>
                  </a:rPr>
                </a:br>
                <a:r>
                  <a:rPr lang="en-US" sz="1800" dirty="0">
                    <a:solidFill>
                      <a:schemeClr val="bg1"/>
                    </a:solidFill>
                  </a:rPr>
                  <a:t>OR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𝑺𝑨𝑻</m:t>
                    </m:r>
                  </m:oMath>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6238048" y="2177886"/>
                <a:ext cx="4423817" cy="177973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0C5FD4B0-68DF-F240-9768-BDFE8CB011AB}"/>
              </a:ext>
            </a:extLst>
          </p:cNvPr>
          <p:cNvSpPr txBox="1">
            <a:spLocks/>
          </p:cNvSpPr>
          <p:nvPr/>
        </p:nvSpPr>
        <p:spPr>
          <a:xfrm>
            <a:off x="1578478" y="5395944"/>
            <a:ext cx="2912678" cy="54313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This part is done!!</a:t>
            </a:r>
          </a:p>
        </p:txBody>
      </p:sp>
      <p:cxnSp>
        <p:nvCxnSpPr>
          <p:cNvPr id="8" name="Straight Connector 7">
            <a:extLst>
              <a:ext uri="{FF2B5EF4-FFF2-40B4-BE49-F238E27FC236}">
                <a16:creationId xmlns:a16="http://schemas.microsoft.com/office/drawing/2014/main" id="{A79899CF-A485-F543-AFE7-B4FF5ACA42A5}"/>
              </a:ext>
            </a:extLst>
          </p:cNvPr>
          <p:cNvCxnSpPr>
            <a:cxnSpLocks/>
          </p:cNvCxnSpPr>
          <p:nvPr/>
        </p:nvCxnSpPr>
        <p:spPr>
          <a:xfrm flipH="1">
            <a:off x="2855432" y="4264182"/>
            <a:ext cx="403816" cy="12378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8594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47331"/>
            <a:ext cx="9905998" cy="658021"/>
          </a:xfrm>
        </p:spPr>
        <p:txBody>
          <a:bodyPr/>
          <a:lstStyle/>
          <a:p>
            <a:pPr algn="ctr"/>
            <a:r>
              <a:rPr lang="en-US" dirty="0">
                <a:sym typeface="Symbol"/>
              </a:rPr>
              <a:t>Sat is NP-Hard</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CCE8B-12E1-1A49-AC00-BFC4CE62DCB4}"/>
                  </a:ext>
                </a:extLst>
              </p:cNvPr>
              <p:cNvSpPr txBox="1">
                <a:spLocks/>
              </p:cNvSpPr>
              <p:nvPr/>
            </p:nvSpPr>
            <p:spPr>
              <a:xfrm>
                <a:off x="3882503" y="1761429"/>
                <a:ext cx="4423817" cy="17797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Show that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𝑁𝑃𝐶</m:t>
                        </m:r>
                      </m:sub>
                    </m:sSub>
                    <m:r>
                      <a:rPr lang="en-US" sz="1800" b="0" i="1" smtClean="0">
                        <a:solidFill>
                          <a:schemeClr val="bg1"/>
                        </a:solidFill>
                        <a:latin typeface="Cambria Math" panose="02040503050406030204" pitchFamily="18" charset="0"/>
                      </a:rPr>
                      <m:t>𝑥</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𝑝</m:t>
                        </m:r>
                      </m:sub>
                    </m:sSub>
                    <m:r>
                      <a:rPr lang="en-US" sz="1800" b="0" i="1" smtClean="0">
                        <a:solidFill>
                          <a:schemeClr val="bg1"/>
                        </a:solidFill>
                        <a:latin typeface="Cambria Math" panose="02040503050406030204" pitchFamily="18" charset="0"/>
                      </a:rPr>
                      <m:t>𝑆𝐴𝑇</m:t>
                    </m:r>
                  </m:oMath>
                </a14:m>
                <a:br>
                  <a:rPr lang="en-US" sz="1800" dirty="0">
                    <a:solidFill>
                      <a:schemeClr val="bg1"/>
                    </a:solidFill>
                  </a:rPr>
                </a:br>
                <a:r>
                  <a:rPr lang="en-US" sz="1800" dirty="0">
                    <a:solidFill>
                      <a:schemeClr val="bg1"/>
                    </a:solidFill>
                  </a:rPr>
                  <a:t>OR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𝑺𝑨𝑻</m:t>
                    </m:r>
                  </m:oMath>
                </a14:m>
                <a:endParaRPr lang="en-US" sz="1800" b="1" dirty="0">
                  <a:solidFill>
                    <a:schemeClr val="bg1"/>
                  </a:solidFill>
                </a:endParaRPr>
              </a:p>
            </p:txBody>
          </p:sp>
        </mc:Choice>
        <mc:Fallback xmlns="">
          <p:sp>
            <p:nvSpPr>
              <p:cNvPr id="5" name="Content Placeholder 2">
                <a:extLst>
                  <a:ext uri="{FF2B5EF4-FFF2-40B4-BE49-F238E27FC236}">
                    <a16:creationId xmlns:a16="http://schemas.microsoft.com/office/drawing/2014/main" id="{120CCE8B-12E1-1A49-AC00-BFC4CE62DCB4}"/>
                  </a:ext>
                </a:extLst>
              </p:cNvPr>
              <p:cNvSpPr txBox="1">
                <a:spLocks noRot="1" noChangeAspect="1" noMove="1" noResize="1" noEditPoints="1" noAdjustHandles="1" noChangeArrowheads="1" noChangeShapeType="1" noTextEdit="1"/>
              </p:cNvSpPr>
              <p:nvPr/>
            </p:nvSpPr>
            <p:spPr>
              <a:xfrm>
                <a:off x="3882503" y="1761429"/>
                <a:ext cx="4423817" cy="1779735"/>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BD0DCA2-C01D-FF4A-B492-BB1489C73DDD}"/>
              </a:ext>
            </a:extLst>
          </p:cNvPr>
          <p:cNvSpPr txBox="1">
            <a:spLocks/>
          </p:cNvSpPr>
          <p:nvPr/>
        </p:nvSpPr>
        <p:spPr>
          <a:xfrm>
            <a:off x="3974471" y="4909276"/>
            <a:ext cx="4219553" cy="14780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As we stated. before, we have to use the second option because there (when this proof was done) are no NP-Complete problems yet!</a:t>
            </a:r>
          </a:p>
        </p:txBody>
      </p:sp>
      <p:cxnSp>
        <p:nvCxnSpPr>
          <p:cNvPr id="9" name="Straight Connector 8">
            <a:extLst>
              <a:ext uri="{FF2B5EF4-FFF2-40B4-BE49-F238E27FC236}">
                <a16:creationId xmlns:a16="http://schemas.microsoft.com/office/drawing/2014/main" id="{11C6B672-E7C0-3143-859C-669356F325BA}"/>
              </a:ext>
            </a:extLst>
          </p:cNvPr>
          <p:cNvCxnSpPr>
            <a:cxnSpLocks/>
          </p:cNvCxnSpPr>
          <p:nvPr/>
        </p:nvCxnSpPr>
        <p:spPr>
          <a:xfrm>
            <a:off x="6486262" y="3732213"/>
            <a:ext cx="307427" cy="111146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4477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47331"/>
            <a:ext cx="9905998" cy="658021"/>
          </a:xfrm>
        </p:spPr>
        <p:txBody>
          <a:bodyPr/>
          <a:lstStyle/>
          <a:p>
            <a:pPr algn="ctr"/>
            <a:r>
              <a:rPr lang="en-US" dirty="0">
                <a:sym typeface="Symbol"/>
              </a:rPr>
              <a:t>Sat is NP-Hard</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CCE8B-12E1-1A49-AC00-BFC4CE62DCB4}"/>
                  </a:ext>
                </a:extLst>
              </p:cNvPr>
              <p:cNvSpPr txBox="1">
                <a:spLocks/>
              </p:cNvSpPr>
              <p:nvPr/>
            </p:nvSpPr>
            <p:spPr>
              <a:xfrm>
                <a:off x="3770207" y="1071877"/>
                <a:ext cx="4423817" cy="1316749"/>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b="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
                    </m:oMathParaPr>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𝑺𝑨𝑻</m:t>
                      </m:r>
                    </m:oMath>
                  </m:oMathPara>
                </a14:m>
                <a:endParaRPr lang="en-US" sz="1800" b="1" dirty="0">
                  <a:solidFill>
                    <a:schemeClr val="bg1"/>
                  </a:solidFill>
                </a:endParaRPr>
              </a:p>
            </p:txBody>
          </p:sp>
        </mc:Choice>
        <mc:Fallback xmlns="">
          <p:sp>
            <p:nvSpPr>
              <p:cNvPr id="5" name="Content Placeholder 2">
                <a:extLst>
                  <a:ext uri="{FF2B5EF4-FFF2-40B4-BE49-F238E27FC236}">
                    <a16:creationId xmlns:a16="http://schemas.microsoft.com/office/drawing/2014/main" id="{120CCE8B-12E1-1A49-AC00-BFC4CE62DCB4}"/>
                  </a:ext>
                </a:extLst>
              </p:cNvPr>
              <p:cNvSpPr txBox="1">
                <a:spLocks noRot="1" noChangeAspect="1" noMove="1" noResize="1" noEditPoints="1" noAdjustHandles="1" noChangeArrowheads="1" noChangeShapeType="1" noTextEdit="1"/>
              </p:cNvSpPr>
              <p:nvPr/>
            </p:nvSpPr>
            <p:spPr>
              <a:xfrm>
                <a:off x="3770207" y="1071877"/>
                <a:ext cx="4423817" cy="1316749"/>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BD0DCA2-C01D-FF4A-B492-BB1489C73DDD}"/>
              </a:ext>
            </a:extLst>
          </p:cNvPr>
          <p:cNvSpPr txBox="1">
            <a:spLocks/>
          </p:cNvSpPr>
          <p:nvPr/>
        </p:nvSpPr>
        <p:spPr>
          <a:xfrm>
            <a:off x="1488735" y="3672356"/>
            <a:ext cx="1777784" cy="1018021"/>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NTM Decider for x</a:t>
            </a:r>
          </a:p>
        </p:txBody>
      </p:sp>
      <p:cxnSp>
        <p:nvCxnSpPr>
          <p:cNvPr id="9" name="Straight Connector 8">
            <a:extLst>
              <a:ext uri="{FF2B5EF4-FFF2-40B4-BE49-F238E27FC236}">
                <a16:creationId xmlns:a16="http://schemas.microsoft.com/office/drawing/2014/main" id="{11C6B672-E7C0-3143-859C-669356F325BA}"/>
              </a:ext>
            </a:extLst>
          </p:cNvPr>
          <p:cNvCxnSpPr>
            <a:cxnSpLocks/>
          </p:cNvCxnSpPr>
          <p:nvPr/>
        </p:nvCxnSpPr>
        <p:spPr>
          <a:xfrm>
            <a:off x="701098" y="2555265"/>
            <a:ext cx="10805856"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AC1C10A-1039-2849-B473-1C424A1F53F4}"/>
                  </a:ext>
                </a:extLst>
              </p:cNvPr>
              <p:cNvSpPr txBox="1">
                <a:spLocks/>
              </p:cNvSpPr>
              <p:nvPr/>
            </p:nvSpPr>
            <p:spPr>
              <a:xfrm>
                <a:off x="1141413" y="3181960"/>
                <a:ext cx="2472428" cy="490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lumMod val="95000"/>
                      </a:schemeClr>
                    </a:solidFill>
                  </a:rPr>
                  <a:t>Choose arbitrary </a:t>
                </a:r>
                <a14:m>
                  <m:oMath xmlns:m="http://schemas.openxmlformats.org/officeDocument/2006/math">
                    <m:r>
                      <a:rPr lang="en-US" sz="1800" b="0" i="1" smtClean="0">
                        <a:solidFill>
                          <a:schemeClr val="tx1">
                            <a:lumMod val="95000"/>
                          </a:schemeClr>
                        </a:solidFill>
                        <a:latin typeface="Cambria Math" panose="02040503050406030204" pitchFamily="18" charset="0"/>
                      </a:rPr>
                      <m:t>𝑥</m:t>
                    </m:r>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𝑁𝑃</m:t>
                    </m:r>
                  </m:oMath>
                </a14:m>
                <a:endParaRPr lang="en-US" sz="1800" i="1" dirty="0">
                  <a:solidFill>
                    <a:schemeClr val="tx1">
                      <a:lumMod val="95000"/>
                    </a:schemeClr>
                  </a:solidFill>
                </a:endParaRPr>
              </a:p>
            </p:txBody>
          </p:sp>
        </mc:Choice>
        <mc:Fallback xmlns="">
          <p:sp>
            <p:nvSpPr>
              <p:cNvPr id="7" name="Content Placeholder 2">
                <a:extLst>
                  <a:ext uri="{FF2B5EF4-FFF2-40B4-BE49-F238E27FC236}">
                    <a16:creationId xmlns:a16="http://schemas.microsoft.com/office/drawing/2014/main" id="{7AC1C10A-1039-2849-B473-1C424A1F53F4}"/>
                  </a:ext>
                </a:extLst>
              </p:cNvPr>
              <p:cNvSpPr txBox="1">
                <a:spLocks noRot="1" noChangeAspect="1" noMove="1" noResize="1" noEditPoints="1" noAdjustHandles="1" noChangeArrowheads="1" noChangeShapeType="1" noTextEdit="1"/>
              </p:cNvSpPr>
              <p:nvPr/>
            </p:nvSpPr>
            <p:spPr>
              <a:xfrm>
                <a:off x="1141413" y="3181960"/>
                <a:ext cx="2472428" cy="490396"/>
              </a:xfrm>
              <a:prstGeom prst="rect">
                <a:avLst/>
              </a:prstGeom>
              <a:blipFill>
                <a:blip r:embed="rId3"/>
                <a:stretch>
                  <a:fillRect l="-2041"/>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6D30C8A0-6054-794F-8E8E-F2F73B72B1A4}"/>
              </a:ext>
            </a:extLst>
          </p:cNvPr>
          <p:cNvSpPr txBox="1">
            <a:spLocks/>
          </p:cNvSpPr>
          <p:nvPr/>
        </p:nvSpPr>
        <p:spPr>
          <a:xfrm>
            <a:off x="3789529" y="3181960"/>
            <a:ext cx="2472428" cy="490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lumMod val="95000"/>
                  </a:schemeClr>
                </a:solidFill>
              </a:rPr>
              <a:t>Reduce problem x</a:t>
            </a:r>
          </a:p>
        </p:txBody>
      </p:sp>
      <p:sp>
        <p:nvSpPr>
          <p:cNvPr id="11" name="Content Placeholder 2">
            <a:extLst>
              <a:ext uri="{FF2B5EF4-FFF2-40B4-BE49-F238E27FC236}">
                <a16:creationId xmlns:a16="http://schemas.microsoft.com/office/drawing/2014/main" id="{4BAE2F71-E043-1643-9B88-54EE3D8AE950}"/>
              </a:ext>
            </a:extLst>
          </p:cNvPr>
          <p:cNvSpPr txBox="1">
            <a:spLocks/>
          </p:cNvSpPr>
          <p:nvPr/>
        </p:nvSpPr>
        <p:spPr>
          <a:xfrm>
            <a:off x="7388250" y="3181960"/>
            <a:ext cx="2472428" cy="490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lumMod val="95000"/>
                  </a:schemeClr>
                </a:solidFill>
              </a:rPr>
              <a:t>To an instance of SAT</a:t>
            </a:r>
          </a:p>
        </p:txBody>
      </p:sp>
      <p:sp>
        <p:nvSpPr>
          <p:cNvPr id="4" name="Right Arrow 3">
            <a:extLst>
              <a:ext uri="{FF2B5EF4-FFF2-40B4-BE49-F238E27FC236}">
                <a16:creationId xmlns:a16="http://schemas.microsoft.com/office/drawing/2014/main" id="{5E91AE8E-C231-554E-AA0F-920E940DA76D}"/>
              </a:ext>
            </a:extLst>
          </p:cNvPr>
          <p:cNvSpPr/>
          <p:nvPr/>
        </p:nvSpPr>
        <p:spPr>
          <a:xfrm>
            <a:off x="4265252" y="3993429"/>
            <a:ext cx="1520982" cy="375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E2513A30-46E1-824D-8D69-4E40A20F0984}"/>
                  </a:ext>
                </a:extLst>
              </p:cNvPr>
              <p:cNvSpPr txBox="1">
                <a:spLocks/>
              </p:cNvSpPr>
              <p:nvPr/>
            </p:nvSpPr>
            <p:spPr>
              <a:xfrm>
                <a:off x="6633146" y="3966438"/>
                <a:ext cx="4676643" cy="477482"/>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 ∧ </m:t>
                      </m:r>
                      <m:acc>
                        <m:accPr>
                          <m:chr m:val="̅"/>
                          <m:ctrlPr>
                            <a:rPr lang="en-US" sz="2000" b="0" i="1" smtClean="0">
                              <a:solidFill>
                                <a:schemeClr val="bg1"/>
                              </a:solidFill>
                              <a:latin typeface="Cambria Math" panose="02040503050406030204" pitchFamily="18" charset="0"/>
                            </a:rPr>
                          </m:ctrlPr>
                        </m:acc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e>
                      </m:acc>
                      <m:r>
                        <a:rPr lang="en-US" sz="2000" b="0" i="1" smtClean="0">
                          <a:solidFill>
                            <a:schemeClr val="bg1"/>
                          </a:solidFill>
                          <a:latin typeface="Cambria Math" panose="02040503050406030204" pitchFamily="18" charset="0"/>
                        </a:rPr>
                        <m:t> ∨</m:t>
                      </m:r>
                      <m:d>
                        <m:dPr>
                          <m:ctrlPr>
                            <a:rPr lang="en-US" sz="2000" b="0" i="1" smtClean="0">
                              <a:solidFill>
                                <a:schemeClr val="bg1"/>
                              </a:solidFill>
                              <a:latin typeface="Cambria Math" panose="02040503050406030204" pitchFamily="18" charset="0"/>
                            </a:rPr>
                          </m:ctrlPr>
                        </m:dPr>
                        <m:e>
                          <m:acc>
                            <m:accPr>
                              <m:chr m:val="̅"/>
                              <m:ctrlPr>
                                <a:rPr lang="en-US" sz="2000" b="0" i="1" smtClean="0">
                                  <a:solidFill>
                                    <a:schemeClr val="bg1"/>
                                  </a:solidFill>
                                  <a:latin typeface="Cambria Math" panose="02040503050406030204" pitchFamily="18" charset="0"/>
                                </a:rPr>
                              </m:ctrlPr>
                            </m:acc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3</m:t>
                                  </m:r>
                                </m:sub>
                              </m:sSub>
                            </m:e>
                          </m:acc>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2</m:t>
                              </m:r>
                            </m:sub>
                          </m:sSub>
                        </m:e>
                      </m:d>
                      <m:r>
                        <a:rPr lang="en-US" sz="2000" b="0" i="1" smtClean="0">
                          <a:solidFill>
                            <a:schemeClr val="bg1"/>
                          </a:solidFill>
                          <a:latin typeface="Cambria Math" panose="02040503050406030204" pitchFamily="18" charset="0"/>
                        </a:rPr>
                        <m:t>…</m:t>
                      </m:r>
                    </m:oMath>
                  </m:oMathPara>
                </a14:m>
                <a:endParaRPr lang="en-US" sz="2000" i="1" dirty="0">
                  <a:solidFill>
                    <a:schemeClr val="bg1"/>
                  </a:solidFill>
                </a:endParaRPr>
              </a:p>
            </p:txBody>
          </p:sp>
        </mc:Choice>
        <mc:Fallback xmlns="">
          <p:sp>
            <p:nvSpPr>
              <p:cNvPr id="12" name="Content Placeholder 2">
                <a:extLst>
                  <a:ext uri="{FF2B5EF4-FFF2-40B4-BE49-F238E27FC236}">
                    <a16:creationId xmlns:a16="http://schemas.microsoft.com/office/drawing/2014/main" id="{E2513A30-46E1-824D-8D69-4E40A20F0984}"/>
                  </a:ext>
                </a:extLst>
              </p:cNvPr>
              <p:cNvSpPr txBox="1">
                <a:spLocks noRot="1" noChangeAspect="1" noMove="1" noResize="1" noEditPoints="1" noAdjustHandles="1" noChangeArrowheads="1" noChangeShapeType="1" noTextEdit="1"/>
              </p:cNvSpPr>
              <p:nvPr/>
            </p:nvSpPr>
            <p:spPr>
              <a:xfrm>
                <a:off x="6633146" y="3966438"/>
                <a:ext cx="4676643" cy="477482"/>
              </a:xfrm>
              <a:prstGeom prst="rect">
                <a:avLst/>
              </a:prstGeom>
              <a:blipFill>
                <a:blip r:embed="rId4"/>
                <a:stretch>
                  <a:fillRect b="-526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18EECE4D-D200-634F-96A0-ADE2BE3407E1}"/>
              </a:ext>
            </a:extLst>
          </p:cNvPr>
          <p:cNvSpPr txBox="1">
            <a:spLocks/>
          </p:cNvSpPr>
          <p:nvPr/>
        </p:nvSpPr>
        <p:spPr>
          <a:xfrm>
            <a:off x="4173648" y="5855092"/>
            <a:ext cx="6102673" cy="93060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Let’s look at an easier version first!!!</a:t>
            </a:r>
          </a:p>
        </p:txBody>
      </p:sp>
      <p:cxnSp>
        <p:nvCxnSpPr>
          <p:cNvPr id="14" name="Straight Connector 13">
            <a:extLst>
              <a:ext uri="{FF2B5EF4-FFF2-40B4-BE49-F238E27FC236}">
                <a16:creationId xmlns:a16="http://schemas.microsoft.com/office/drawing/2014/main" id="{8E477510-0CC5-DD4A-B959-C893BD063BC9}"/>
              </a:ext>
            </a:extLst>
          </p:cNvPr>
          <p:cNvCxnSpPr>
            <a:cxnSpLocks/>
          </p:cNvCxnSpPr>
          <p:nvPr/>
        </p:nvCxnSpPr>
        <p:spPr>
          <a:xfrm>
            <a:off x="5273098" y="4576984"/>
            <a:ext cx="307427" cy="111146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92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A22EE-8746-72C1-128A-7567D09FA9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D8745C-0348-5776-9EAA-FE9968D70C37}"/>
              </a:ext>
            </a:extLst>
          </p:cNvPr>
          <p:cNvSpPr>
            <a:spLocks noGrp="1"/>
          </p:cNvSpPr>
          <p:nvPr>
            <p:ph type="title"/>
          </p:nvPr>
        </p:nvSpPr>
        <p:spPr>
          <a:xfrm>
            <a:off x="1143001" y="2216918"/>
            <a:ext cx="9905998" cy="1478570"/>
          </a:xfrm>
        </p:spPr>
        <p:txBody>
          <a:bodyPr/>
          <a:lstStyle/>
          <a:p>
            <a:pPr algn="ctr"/>
            <a:r>
              <a:rPr lang="en-US" dirty="0"/>
              <a:t>Reduction of DFA to Satisfiability</a:t>
            </a:r>
          </a:p>
        </p:txBody>
      </p:sp>
    </p:spTree>
    <p:extLst>
      <p:ext uri="{BB962C8B-B14F-4D97-AF65-F5344CB8AC3E}">
        <p14:creationId xmlns:p14="http://schemas.microsoft.com/office/powerpoint/2010/main" val="4008021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0FA2-33EE-EA2C-590F-3E7111B2DC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9FD0B-A2DA-EBE7-581B-D0661A082844}"/>
              </a:ext>
            </a:extLst>
          </p:cNvPr>
          <p:cNvSpPr>
            <a:spLocks noGrp="1"/>
          </p:cNvSpPr>
          <p:nvPr>
            <p:ph type="title"/>
          </p:nvPr>
        </p:nvSpPr>
        <p:spPr>
          <a:xfrm>
            <a:off x="1143001" y="123995"/>
            <a:ext cx="9905998" cy="448281"/>
          </a:xfrm>
        </p:spPr>
        <p:txBody>
          <a:bodyPr>
            <a:normAutofit fontScale="90000"/>
          </a:bodyPr>
          <a:lstStyle/>
          <a:p>
            <a:pPr algn="ctr"/>
            <a:r>
              <a:rPr lang="en-US" dirty="0"/>
              <a:t>Convert this DFA into a formula</a:t>
            </a:r>
          </a:p>
        </p:txBody>
      </p:sp>
      <p:sp>
        <p:nvSpPr>
          <p:cNvPr id="57" name="TextBox 56">
            <a:extLst>
              <a:ext uri="{FF2B5EF4-FFF2-40B4-BE49-F238E27FC236}">
                <a16:creationId xmlns:a16="http://schemas.microsoft.com/office/drawing/2014/main" id="{35A64020-C0F6-A6AD-E665-7D609948E846}"/>
              </a:ext>
            </a:extLst>
          </p:cNvPr>
          <p:cNvSpPr txBox="1"/>
          <p:nvPr/>
        </p:nvSpPr>
        <p:spPr>
          <a:xfrm>
            <a:off x="2006081" y="2993623"/>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982F7FD0-EFB6-53A8-312D-9D60B81F5560}"/>
              </a:ext>
            </a:extLst>
          </p:cNvPr>
          <p:cNvGrpSpPr/>
          <p:nvPr/>
        </p:nvGrpSpPr>
        <p:grpSpPr>
          <a:xfrm>
            <a:off x="1443136" y="974479"/>
            <a:ext cx="8941835" cy="3072883"/>
            <a:chOff x="1433806" y="1118514"/>
            <a:chExt cx="8941835" cy="3072883"/>
          </a:xfrm>
        </p:grpSpPr>
        <p:grpSp>
          <p:nvGrpSpPr>
            <p:cNvPr id="4" name="Group 3">
              <a:extLst>
                <a:ext uri="{FF2B5EF4-FFF2-40B4-BE49-F238E27FC236}">
                  <a16:creationId xmlns:a16="http://schemas.microsoft.com/office/drawing/2014/main" id="{C8AAD917-9A5E-31DB-7903-F99D93215E35}"/>
                </a:ext>
              </a:extLst>
            </p:cNvPr>
            <p:cNvGrpSpPr/>
            <p:nvPr/>
          </p:nvGrpSpPr>
          <p:grpSpPr>
            <a:xfrm>
              <a:off x="1433806" y="1118514"/>
              <a:ext cx="8941835" cy="3072883"/>
              <a:chOff x="643814" y="2052736"/>
              <a:chExt cx="8941835" cy="3072883"/>
            </a:xfrm>
          </p:grpSpPr>
          <p:sp>
            <p:nvSpPr>
              <p:cNvPr id="9" name="Oval 8">
                <a:extLst>
                  <a:ext uri="{FF2B5EF4-FFF2-40B4-BE49-F238E27FC236}">
                    <a16:creationId xmlns:a16="http://schemas.microsoft.com/office/drawing/2014/main" id="{7D7469C0-8B4A-C1A8-D2C5-343CBE318649}"/>
                  </a:ext>
                </a:extLst>
              </p:cNvPr>
              <p:cNvSpPr/>
              <p:nvPr/>
            </p:nvSpPr>
            <p:spPr>
              <a:xfrm>
                <a:off x="225801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10" name="Oval 9">
                <a:extLst>
                  <a:ext uri="{FF2B5EF4-FFF2-40B4-BE49-F238E27FC236}">
                    <a16:creationId xmlns:a16="http://schemas.microsoft.com/office/drawing/2014/main" id="{C8AB85B5-6838-0E28-2A72-9B5FA1193254}"/>
                  </a:ext>
                </a:extLst>
              </p:cNvPr>
              <p:cNvSpPr/>
              <p:nvPr/>
            </p:nvSpPr>
            <p:spPr>
              <a:xfrm>
                <a:off x="432318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11" name="Oval 10">
                <a:extLst>
                  <a:ext uri="{FF2B5EF4-FFF2-40B4-BE49-F238E27FC236}">
                    <a16:creationId xmlns:a16="http://schemas.microsoft.com/office/drawing/2014/main" id="{3B9525A6-101E-9FB1-A37D-B8CCC90089FE}"/>
                  </a:ext>
                </a:extLst>
              </p:cNvPr>
              <p:cNvSpPr/>
              <p:nvPr/>
            </p:nvSpPr>
            <p:spPr>
              <a:xfrm>
                <a:off x="638836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2" name="Oval 11">
                <a:extLst>
                  <a:ext uri="{FF2B5EF4-FFF2-40B4-BE49-F238E27FC236}">
                    <a16:creationId xmlns:a16="http://schemas.microsoft.com/office/drawing/2014/main" id="{ED62ED04-7A11-FCDF-5994-A069B0EDBE34}"/>
                  </a:ext>
                </a:extLst>
              </p:cNvPr>
              <p:cNvSpPr/>
              <p:nvPr/>
            </p:nvSpPr>
            <p:spPr>
              <a:xfrm>
                <a:off x="845353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5" name="Oval 14">
                <a:extLst>
                  <a:ext uri="{FF2B5EF4-FFF2-40B4-BE49-F238E27FC236}">
                    <a16:creationId xmlns:a16="http://schemas.microsoft.com/office/drawing/2014/main" id="{5DB5894B-74AD-B115-A6E7-7D50B71E8536}"/>
                  </a:ext>
                </a:extLst>
              </p:cNvPr>
              <p:cNvSpPr/>
              <p:nvPr/>
            </p:nvSpPr>
            <p:spPr>
              <a:xfrm>
                <a:off x="6388360"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6" name="Oval 15">
                <a:extLst>
                  <a:ext uri="{FF2B5EF4-FFF2-40B4-BE49-F238E27FC236}">
                    <a16:creationId xmlns:a16="http://schemas.microsoft.com/office/drawing/2014/main" id="{6804BF36-8F44-ED6A-90DF-867B096240CC}"/>
                  </a:ext>
                </a:extLst>
              </p:cNvPr>
              <p:cNvSpPr/>
              <p:nvPr/>
            </p:nvSpPr>
            <p:spPr>
              <a:xfrm>
                <a:off x="8453535"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7" name="Oval 16">
                <a:extLst>
                  <a:ext uri="{FF2B5EF4-FFF2-40B4-BE49-F238E27FC236}">
                    <a16:creationId xmlns:a16="http://schemas.microsoft.com/office/drawing/2014/main" id="{1CC4A7BF-CEC7-2075-A213-8F877042DCDD}"/>
                  </a:ext>
                </a:extLst>
              </p:cNvPr>
              <p:cNvSpPr/>
              <p:nvPr/>
            </p:nvSpPr>
            <p:spPr>
              <a:xfrm>
                <a:off x="6466114" y="2130491"/>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cxnSp>
            <p:nvCxnSpPr>
              <p:cNvPr id="27" name="Straight Arrow Connector 26">
                <a:extLst>
                  <a:ext uri="{FF2B5EF4-FFF2-40B4-BE49-F238E27FC236}">
                    <a16:creationId xmlns:a16="http://schemas.microsoft.com/office/drawing/2014/main" id="{3F2D50AB-DA73-6BF8-EC2A-90E2E24AD4B8}"/>
                  </a:ext>
                </a:extLst>
              </p:cNvPr>
              <p:cNvCxnSpPr>
                <a:cxnSpLocks/>
                <a:endCxn id="9"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D383C77-24BE-CD90-F0FC-3F94099C8B96}"/>
                  </a:ext>
                </a:extLst>
              </p:cNvPr>
              <p:cNvCxnSpPr>
                <a:cxnSpLocks/>
                <a:stCxn id="9" idx="6"/>
                <a:endCxn id="1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F97BF3-52A1-62D2-2F19-7401EE206855}"/>
                  </a:ext>
                </a:extLst>
              </p:cNvPr>
              <p:cNvCxnSpPr>
                <a:cxnSpLocks/>
                <a:stCxn id="10" idx="6"/>
                <a:endCxn id="11"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DEB8E0-4EBA-EA7D-070C-DF9B0CAC5588}"/>
                  </a:ext>
                </a:extLst>
              </p:cNvPr>
              <p:cNvCxnSpPr>
                <a:cxnSpLocks/>
                <a:stCxn id="11" idx="6"/>
                <a:endCxn id="12"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98F2ED7-837A-89E4-F60A-11986F2D395F}"/>
                  </a:ext>
                </a:extLst>
              </p:cNvPr>
              <p:cNvCxnSpPr>
                <a:cxnSpLocks/>
                <a:stCxn id="11" idx="5"/>
                <a:endCxn id="16"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922DF55-9209-8DCD-05C2-73AA8A7C4889}"/>
                  </a:ext>
                </a:extLst>
              </p:cNvPr>
              <p:cNvCxnSpPr>
                <a:cxnSpLocks/>
                <a:stCxn id="12" idx="4"/>
                <a:endCxn id="16"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C97A308-F270-CD4B-BE89-AFA3F3B5F9AB}"/>
                  </a:ext>
                </a:extLst>
              </p:cNvPr>
              <p:cNvCxnSpPr>
                <a:cxnSpLocks/>
                <a:stCxn id="16" idx="2"/>
                <a:endCxn id="15"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1E27CD93-D5D2-DCAE-138F-B077BD7DF261}"/>
                  </a:ext>
                </a:extLst>
              </p:cNvPr>
              <p:cNvSpPr txBox="1"/>
              <p:nvPr/>
            </p:nvSpPr>
            <p:spPr>
              <a:xfrm>
                <a:off x="3349694" y="2101336"/>
                <a:ext cx="765110" cy="369332"/>
              </a:xfrm>
              <a:prstGeom prst="rect">
                <a:avLst/>
              </a:prstGeom>
              <a:noFill/>
            </p:spPr>
            <p:txBody>
              <a:bodyPr wrap="square" rtlCol="0">
                <a:spAutoFit/>
              </a:bodyPr>
              <a:lstStyle/>
              <a:p>
                <a:pPr algn="ctr"/>
                <a:r>
                  <a:rPr lang="en-US" dirty="0"/>
                  <a:t>A-Z</a:t>
                </a:r>
              </a:p>
            </p:txBody>
          </p:sp>
          <p:sp>
            <p:nvSpPr>
              <p:cNvPr id="50" name="TextBox 49">
                <a:extLst>
                  <a:ext uri="{FF2B5EF4-FFF2-40B4-BE49-F238E27FC236}">
                    <a16:creationId xmlns:a16="http://schemas.microsoft.com/office/drawing/2014/main" id="{85B215BB-242A-9DA1-BF43-4C14C92A6CFE}"/>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51" name="TextBox 50">
                <a:extLst>
                  <a:ext uri="{FF2B5EF4-FFF2-40B4-BE49-F238E27FC236}">
                    <a16:creationId xmlns:a16="http://schemas.microsoft.com/office/drawing/2014/main" id="{2EEA323F-91A9-0DD2-2EB1-826E93584AEB}"/>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54" name="TextBox 53">
                <a:extLst>
                  <a:ext uri="{FF2B5EF4-FFF2-40B4-BE49-F238E27FC236}">
                    <a16:creationId xmlns:a16="http://schemas.microsoft.com/office/drawing/2014/main" id="{39295CB4-93FB-406C-88AB-08AFA5684FC0}"/>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55" name="TextBox 54">
                <a:extLst>
                  <a:ext uri="{FF2B5EF4-FFF2-40B4-BE49-F238E27FC236}">
                    <a16:creationId xmlns:a16="http://schemas.microsoft.com/office/drawing/2014/main" id="{4434EF3F-D402-8548-F412-EE8ECA274394}"/>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56" name="TextBox 55">
                <a:extLst>
                  <a:ext uri="{FF2B5EF4-FFF2-40B4-BE49-F238E27FC236}">
                    <a16:creationId xmlns:a16="http://schemas.microsoft.com/office/drawing/2014/main" id="{AD2C2536-56D5-B007-6FB1-929293F60B33}"/>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9" name="TextBox 68">
                <a:extLst>
                  <a:ext uri="{FF2B5EF4-FFF2-40B4-BE49-F238E27FC236}">
                    <a16:creationId xmlns:a16="http://schemas.microsoft.com/office/drawing/2014/main" id="{A5B1EFAF-FED4-FA99-E3F0-CE4E2E04C15E}"/>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6" name="Oval 5">
              <a:extLst>
                <a:ext uri="{FF2B5EF4-FFF2-40B4-BE49-F238E27FC236}">
                  <a16:creationId xmlns:a16="http://schemas.microsoft.com/office/drawing/2014/main" id="{8D97DEC0-8FE1-BF7D-03AB-7496EEC3F778}"/>
                </a:ext>
              </a:extLst>
            </p:cNvPr>
            <p:cNvSpPr/>
            <p:nvPr/>
          </p:nvSpPr>
          <p:spPr>
            <a:xfrm>
              <a:off x="9319727" y="1196269"/>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70" name="TextBox 69">
            <a:extLst>
              <a:ext uri="{FF2B5EF4-FFF2-40B4-BE49-F238E27FC236}">
                <a16:creationId xmlns:a16="http://schemas.microsoft.com/office/drawing/2014/main" id="{EA8028D2-922F-799A-0284-6A8259DDC756}"/>
              </a:ext>
            </a:extLst>
          </p:cNvPr>
          <p:cNvSpPr txBox="1"/>
          <p:nvPr/>
        </p:nvSpPr>
        <p:spPr>
          <a:xfrm>
            <a:off x="5589038" y="4412974"/>
            <a:ext cx="4696408" cy="923330"/>
          </a:xfrm>
          <a:prstGeom prst="rect">
            <a:avLst/>
          </a:prstGeom>
          <a:noFill/>
        </p:spPr>
        <p:txBody>
          <a:bodyPr wrap="square" rtlCol="0">
            <a:spAutoFit/>
          </a:bodyPr>
          <a:lstStyle/>
          <a:p>
            <a:r>
              <a:rPr lang="en-US" dirty="0"/>
              <a:t>Notice we are simplifying the DFA here to make the reduction simpler…now only one letter allowed after the number.</a:t>
            </a:r>
          </a:p>
        </p:txBody>
      </p:sp>
    </p:spTree>
    <p:extLst>
      <p:ext uri="{BB962C8B-B14F-4D97-AF65-F5344CB8AC3E}">
        <p14:creationId xmlns:p14="http://schemas.microsoft.com/office/powerpoint/2010/main" val="24517307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B5C09-17F1-E99B-CA6D-71F9B2E04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1A55E-7842-9DCE-36D5-126FD647F21B}"/>
              </a:ext>
            </a:extLst>
          </p:cNvPr>
          <p:cNvSpPr>
            <a:spLocks noGrp="1"/>
          </p:cNvSpPr>
          <p:nvPr>
            <p:ph type="title"/>
          </p:nvPr>
        </p:nvSpPr>
        <p:spPr>
          <a:xfrm>
            <a:off x="1158517" y="269469"/>
            <a:ext cx="10334307" cy="572368"/>
          </a:xfrm>
        </p:spPr>
        <p:txBody>
          <a:bodyPr>
            <a:normAutofit fontScale="90000"/>
          </a:bodyPr>
          <a:lstStyle/>
          <a:p>
            <a:pPr algn="ctr"/>
            <a:r>
              <a:rPr lang="en-US" dirty="0"/>
              <a:t>Reduction Idea</a:t>
            </a:r>
          </a:p>
        </p:txBody>
      </p:sp>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0C40158A-4198-0D58-AA6D-3F04389262E8}"/>
                  </a:ext>
                </a:extLst>
              </p:cNvPr>
              <p:cNvSpPr/>
              <p:nvPr/>
            </p:nvSpPr>
            <p:spPr>
              <a:xfrm>
                <a:off x="4569301" y="2007899"/>
                <a:ext cx="2216075" cy="1105348"/>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solidFill>
                  </a:rPr>
                  <a:t>Boolean formula </a:t>
                </a:r>
                <a14:m>
                  <m:oMath xmlns:m="http://schemas.openxmlformats.org/officeDocument/2006/math">
                    <m:r>
                      <a:rPr lang="en-US" b="0" i="1" smtClean="0">
                        <a:solidFill>
                          <a:schemeClr val="bg1"/>
                        </a:solidFill>
                        <a:latin typeface="Cambria Math" panose="02040503050406030204" pitchFamily="18" charset="0"/>
                      </a:rPr>
                      <m:t>𝜃</m:t>
                    </m:r>
                  </m:oMath>
                </a14:m>
                <a:endParaRPr lang="en-US" dirty="0">
                  <a:solidFill>
                    <a:schemeClr val="bg1"/>
                  </a:solidFill>
                </a:endParaRPr>
              </a:p>
            </p:txBody>
          </p:sp>
        </mc:Choice>
        <mc:Fallback xmlns="">
          <p:sp>
            <p:nvSpPr>
              <p:cNvPr id="72" name="Rectangle 71">
                <a:extLst>
                  <a:ext uri="{FF2B5EF4-FFF2-40B4-BE49-F238E27FC236}">
                    <a16:creationId xmlns:a16="http://schemas.microsoft.com/office/drawing/2014/main" id="{0C40158A-4198-0D58-AA6D-3F04389262E8}"/>
                  </a:ext>
                </a:extLst>
              </p:cNvPr>
              <p:cNvSpPr>
                <a:spLocks noRot="1" noChangeAspect="1" noMove="1" noResize="1" noEditPoints="1" noAdjustHandles="1" noChangeArrowheads="1" noChangeShapeType="1" noTextEdit="1"/>
              </p:cNvSpPr>
              <p:nvPr/>
            </p:nvSpPr>
            <p:spPr>
              <a:xfrm>
                <a:off x="4569301" y="2007899"/>
                <a:ext cx="2216075" cy="1105348"/>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73" name="Rectangle 72">
            <a:extLst>
              <a:ext uri="{FF2B5EF4-FFF2-40B4-BE49-F238E27FC236}">
                <a16:creationId xmlns:a16="http://schemas.microsoft.com/office/drawing/2014/main" id="{13F6F65A-1E88-D277-2CAA-5A9A4AFF2D4B}"/>
              </a:ext>
            </a:extLst>
          </p:cNvPr>
          <p:cNvSpPr/>
          <p:nvPr/>
        </p:nvSpPr>
        <p:spPr>
          <a:xfrm>
            <a:off x="1065888" y="2007899"/>
            <a:ext cx="2216075" cy="1105348"/>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Is </a:t>
            </a:r>
            <a:r>
              <a:rPr lang="en-US" dirty="0" err="1">
                <a:solidFill>
                  <a:schemeClr val="accent3"/>
                </a:solidFill>
              </a:rPr>
              <a:t>mrf</a:t>
            </a:r>
            <a:r>
              <a:rPr lang="en-US" dirty="0">
                <a:solidFill>
                  <a:schemeClr val="bg1"/>
                </a:solidFill>
              </a:rPr>
              <a:t> a valid uva computing id?</a:t>
            </a:r>
          </a:p>
        </p:txBody>
      </p:sp>
      <p:cxnSp>
        <p:nvCxnSpPr>
          <p:cNvPr id="75" name="Straight Arrow Connector 74">
            <a:extLst>
              <a:ext uri="{FF2B5EF4-FFF2-40B4-BE49-F238E27FC236}">
                <a16:creationId xmlns:a16="http://schemas.microsoft.com/office/drawing/2014/main" id="{E77F5074-2640-E27F-3BBF-3A880A810820}"/>
              </a:ext>
            </a:extLst>
          </p:cNvPr>
          <p:cNvCxnSpPr>
            <a:cxnSpLocks/>
          </p:cNvCxnSpPr>
          <p:nvPr/>
        </p:nvCxnSpPr>
        <p:spPr>
          <a:xfrm>
            <a:off x="3437505" y="2287728"/>
            <a:ext cx="997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7A7002B-B09F-FB9E-DE61-81F0AB5723BA}"/>
              </a:ext>
            </a:extLst>
          </p:cNvPr>
          <p:cNvSpPr txBox="1"/>
          <p:nvPr/>
        </p:nvSpPr>
        <p:spPr>
          <a:xfrm>
            <a:off x="2782029" y="1309840"/>
            <a:ext cx="2333066" cy="923330"/>
          </a:xfrm>
          <a:prstGeom prst="rect">
            <a:avLst/>
          </a:prstGeom>
          <a:noFill/>
        </p:spPr>
        <p:txBody>
          <a:bodyPr wrap="square" rtlCol="0">
            <a:spAutoFit/>
          </a:bodyPr>
          <a:lstStyle/>
          <a:p>
            <a:pPr algn="ctr"/>
            <a:r>
              <a:rPr lang="en-US" dirty="0">
                <a:solidFill>
                  <a:schemeClr val="accent1">
                    <a:lumMod val="60000"/>
                    <a:lumOff val="40000"/>
                  </a:schemeClr>
                </a:solidFill>
              </a:rPr>
              <a:t>Convert DFA into equivalent Boolean formula</a:t>
            </a:r>
          </a:p>
        </p:txBody>
      </p:sp>
      <p:cxnSp>
        <p:nvCxnSpPr>
          <p:cNvPr id="77" name="Straight Arrow Connector 76">
            <a:extLst>
              <a:ext uri="{FF2B5EF4-FFF2-40B4-BE49-F238E27FC236}">
                <a16:creationId xmlns:a16="http://schemas.microsoft.com/office/drawing/2014/main" id="{55F2658D-9433-4606-78A0-911BBC0C87CF}"/>
              </a:ext>
            </a:extLst>
          </p:cNvPr>
          <p:cNvCxnSpPr>
            <a:cxnSpLocks/>
          </p:cNvCxnSpPr>
          <p:nvPr/>
        </p:nvCxnSpPr>
        <p:spPr>
          <a:xfrm>
            <a:off x="5677338" y="3282949"/>
            <a:ext cx="0" cy="956887"/>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48C1D924-60C9-9DFD-F296-CA8A600EDF48}"/>
                  </a:ext>
                </a:extLst>
              </p:cNvPr>
              <p:cNvSpPr txBox="1"/>
              <p:nvPr/>
            </p:nvSpPr>
            <p:spPr>
              <a:xfrm>
                <a:off x="5685226" y="3438226"/>
                <a:ext cx="1218588" cy="646331"/>
              </a:xfrm>
              <a:prstGeom prst="rect">
                <a:avLst/>
              </a:prstGeom>
              <a:noFill/>
            </p:spPr>
            <p:txBody>
              <a:bodyPr wrap="square" rtlCol="0">
                <a:spAutoFit/>
              </a:bodyPr>
              <a:lstStyle/>
              <a:p>
                <a:pPr algn="ctr"/>
                <a:r>
                  <a:rPr lang="en-US" dirty="0">
                    <a:solidFill>
                      <a:schemeClr val="tx1">
                        <a:lumMod val="95000"/>
                      </a:schemeClr>
                    </a:solidFill>
                  </a:rPr>
                  <a:t>Is </a:t>
                </a:r>
                <a14:m>
                  <m:oMath xmlns:m="http://schemas.openxmlformats.org/officeDocument/2006/math">
                    <m:r>
                      <a:rPr lang="en-US" b="0" i="1" smtClean="0">
                        <a:solidFill>
                          <a:schemeClr val="tx1">
                            <a:lumMod val="95000"/>
                          </a:schemeClr>
                        </a:solidFill>
                        <a:latin typeface="Cambria Math" panose="02040503050406030204" pitchFamily="18" charset="0"/>
                      </a:rPr>
                      <m:t>𝜃</m:t>
                    </m:r>
                  </m:oMath>
                </a14:m>
                <a:r>
                  <a:rPr lang="en-US" dirty="0">
                    <a:solidFill>
                      <a:schemeClr val="tx1">
                        <a:lumMod val="95000"/>
                      </a:schemeClr>
                    </a:solidFill>
                  </a:rPr>
                  <a:t> satisfiable?</a:t>
                </a:r>
              </a:p>
            </p:txBody>
          </p:sp>
        </mc:Choice>
        <mc:Fallback xmlns="">
          <p:sp>
            <p:nvSpPr>
              <p:cNvPr id="80" name="TextBox 79">
                <a:extLst>
                  <a:ext uri="{FF2B5EF4-FFF2-40B4-BE49-F238E27FC236}">
                    <a16:creationId xmlns:a16="http://schemas.microsoft.com/office/drawing/2014/main" id="{48C1D924-60C9-9DFD-F296-CA8A600EDF48}"/>
                  </a:ext>
                </a:extLst>
              </p:cNvPr>
              <p:cNvSpPr txBox="1">
                <a:spLocks noRot="1" noChangeAspect="1" noMove="1" noResize="1" noEditPoints="1" noAdjustHandles="1" noChangeArrowheads="1" noChangeShapeType="1" noTextEdit="1"/>
              </p:cNvSpPr>
              <p:nvPr/>
            </p:nvSpPr>
            <p:spPr>
              <a:xfrm>
                <a:off x="5685226" y="3438226"/>
                <a:ext cx="1218588" cy="646331"/>
              </a:xfrm>
              <a:prstGeom prst="rect">
                <a:avLst/>
              </a:prstGeom>
              <a:blipFill>
                <a:blip r:embed="rId3"/>
                <a:stretch>
                  <a:fillRect l="-3093" t="-3846" r="-4124" b="-15385"/>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DDC0AE08-9576-B734-46B2-0494BD053C2E}"/>
              </a:ext>
            </a:extLst>
          </p:cNvPr>
          <p:cNvSpPr/>
          <p:nvPr/>
        </p:nvSpPr>
        <p:spPr>
          <a:xfrm>
            <a:off x="4569301" y="4409536"/>
            <a:ext cx="2216075" cy="1105348"/>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True (satisfiable)</a:t>
            </a:r>
          </a:p>
          <a:p>
            <a:pPr algn="ctr"/>
            <a:r>
              <a:rPr lang="en-US" dirty="0">
                <a:solidFill>
                  <a:schemeClr val="bg1"/>
                </a:solidFill>
              </a:rPr>
              <a:t>or</a:t>
            </a:r>
          </a:p>
          <a:p>
            <a:pPr algn="ctr"/>
            <a:r>
              <a:rPr lang="en-US" dirty="0">
                <a:solidFill>
                  <a:schemeClr val="bg1"/>
                </a:solidFill>
              </a:rPr>
              <a:t>False (not satisfiable)</a:t>
            </a:r>
          </a:p>
        </p:txBody>
      </p:sp>
      <p:cxnSp>
        <p:nvCxnSpPr>
          <p:cNvPr id="83" name="Straight Arrow Connector 82">
            <a:extLst>
              <a:ext uri="{FF2B5EF4-FFF2-40B4-BE49-F238E27FC236}">
                <a16:creationId xmlns:a16="http://schemas.microsoft.com/office/drawing/2014/main" id="{6E910A5E-40B7-1FB2-CE47-964276BD7755}"/>
              </a:ext>
            </a:extLst>
          </p:cNvPr>
          <p:cNvCxnSpPr>
            <a:cxnSpLocks/>
          </p:cNvCxnSpPr>
          <p:nvPr/>
        </p:nvCxnSpPr>
        <p:spPr>
          <a:xfrm flipH="1">
            <a:off x="3436944" y="4687408"/>
            <a:ext cx="997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D17E7798-3798-9460-439C-171C45CF5ED8}"/>
              </a:ext>
            </a:extLst>
          </p:cNvPr>
          <p:cNvSpPr/>
          <p:nvPr/>
        </p:nvSpPr>
        <p:spPr>
          <a:xfrm>
            <a:off x="1065887" y="4409536"/>
            <a:ext cx="2216075" cy="1105348"/>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Accept or Reject</a:t>
            </a:r>
          </a:p>
          <a:p>
            <a:pPr algn="ctr"/>
            <a:r>
              <a:rPr lang="en-US" dirty="0" err="1">
                <a:solidFill>
                  <a:schemeClr val="accent3"/>
                </a:solidFill>
              </a:rPr>
              <a:t>mrf</a:t>
            </a:r>
            <a:endParaRPr lang="en-US" dirty="0">
              <a:solidFill>
                <a:schemeClr val="accent3"/>
              </a:solidFill>
            </a:endParaRPr>
          </a:p>
        </p:txBody>
      </p:sp>
      <p:sp>
        <p:nvSpPr>
          <p:cNvPr id="87" name="TextBox 86">
            <a:extLst>
              <a:ext uri="{FF2B5EF4-FFF2-40B4-BE49-F238E27FC236}">
                <a16:creationId xmlns:a16="http://schemas.microsoft.com/office/drawing/2014/main" id="{2BFD01E8-99D9-2523-32D0-C660B374CE21}"/>
              </a:ext>
            </a:extLst>
          </p:cNvPr>
          <p:cNvSpPr txBox="1"/>
          <p:nvPr/>
        </p:nvSpPr>
        <p:spPr>
          <a:xfrm>
            <a:off x="2765871" y="3793565"/>
            <a:ext cx="2333066" cy="646331"/>
          </a:xfrm>
          <a:prstGeom prst="rect">
            <a:avLst/>
          </a:prstGeom>
          <a:noFill/>
        </p:spPr>
        <p:txBody>
          <a:bodyPr wrap="square" rtlCol="0">
            <a:spAutoFit/>
          </a:bodyPr>
          <a:lstStyle/>
          <a:p>
            <a:pPr algn="ctr"/>
            <a:r>
              <a:rPr lang="en-US" dirty="0">
                <a:solidFill>
                  <a:schemeClr val="accent1">
                    <a:lumMod val="60000"/>
                    <a:lumOff val="40000"/>
                  </a:schemeClr>
                </a:solidFill>
              </a:rPr>
              <a:t>If true, accept </a:t>
            </a:r>
            <a:r>
              <a:rPr lang="en-US" dirty="0" err="1">
                <a:solidFill>
                  <a:schemeClr val="accent3">
                    <a:lumMod val="60000"/>
                    <a:lumOff val="40000"/>
                  </a:schemeClr>
                </a:solidFill>
              </a:rPr>
              <a:t>mrf</a:t>
            </a:r>
            <a:endParaRPr lang="en-US" dirty="0">
              <a:solidFill>
                <a:schemeClr val="accent3">
                  <a:lumMod val="60000"/>
                  <a:lumOff val="40000"/>
                </a:schemeClr>
              </a:solidFill>
            </a:endParaRPr>
          </a:p>
          <a:p>
            <a:pPr algn="ctr"/>
            <a:r>
              <a:rPr lang="en-US" dirty="0">
                <a:solidFill>
                  <a:schemeClr val="accent1">
                    <a:lumMod val="60000"/>
                    <a:lumOff val="40000"/>
                  </a:schemeClr>
                </a:solidFill>
              </a:rPr>
              <a:t>If false, reject </a:t>
            </a:r>
            <a:r>
              <a:rPr lang="en-US" dirty="0" err="1">
                <a:solidFill>
                  <a:schemeClr val="accent3">
                    <a:lumMod val="60000"/>
                    <a:lumOff val="40000"/>
                  </a:schemeClr>
                </a:solidFill>
              </a:rPr>
              <a:t>mrf</a:t>
            </a:r>
            <a:endParaRPr lang="en-US" dirty="0">
              <a:solidFill>
                <a:schemeClr val="accent3">
                  <a:lumMod val="60000"/>
                  <a:lumOff val="40000"/>
                </a:schemeClr>
              </a:solidFill>
            </a:endParaRPr>
          </a:p>
        </p:txBody>
      </p:sp>
      <p:cxnSp>
        <p:nvCxnSpPr>
          <p:cNvPr id="10" name="Straight Arrow Connector 9">
            <a:extLst>
              <a:ext uri="{FF2B5EF4-FFF2-40B4-BE49-F238E27FC236}">
                <a16:creationId xmlns:a16="http://schemas.microsoft.com/office/drawing/2014/main" id="{7FF4CFE8-0493-75E3-53C3-63413CD94507}"/>
              </a:ext>
            </a:extLst>
          </p:cNvPr>
          <p:cNvCxnSpPr>
            <a:cxnSpLocks/>
          </p:cNvCxnSpPr>
          <p:nvPr/>
        </p:nvCxnSpPr>
        <p:spPr>
          <a:xfrm>
            <a:off x="2076274" y="3282947"/>
            <a:ext cx="0" cy="956887"/>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A0AF3C1-537E-6AEC-CD60-7A558A33B321}"/>
              </a:ext>
            </a:extLst>
          </p:cNvPr>
          <p:cNvSpPr txBox="1"/>
          <p:nvPr/>
        </p:nvSpPr>
        <p:spPr>
          <a:xfrm>
            <a:off x="934046" y="3278177"/>
            <a:ext cx="1218588" cy="923330"/>
          </a:xfrm>
          <a:prstGeom prst="rect">
            <a:avLst/>
          </a:prstGeom>
          <a:noFill/>
        </p:spPr>
        <p:txBody>
          <a:bodyPr wrap="square" rtlCol="0">
            <a:spAutoFit/>
          </a:bodyPr>
          <a:lstStyle/>
          <a:p>
            <a:pPr algn="ctr"/>
            <a:r>
              <a:rPr lang="en-US" dirty="0">
                <a:solidFill>
                  <a:schemeClr val="tx1">
                    <a:lumMod val="95000"/>
                  </a:schemeClr>
                </a:solidFill>
              </a:rPr>
              <a:t>Run the </a:t>
            </a:r>
            <a:r>
              <a:rPr lang="en-US" dirty="0">
                <a:solidFill>
                  <a:schemeClr val="accent1">
                    <a:lumMod val="60000"/>
                    <a:lumOff val="40000"/>
                  </a:schemeClr>
                </a:solidFill>
              </a:rPr>
              <a:t>DFA</a:t>
            </a:r>
            <a:r>
              <a:rPr lang="en-US" dirty="0">
                <a:solidFill>
                  <a:schemeClr val="tx1">
                    <a:lumMod val="95000"/>
                  </a:schemeClr>
                </a:solidFill>
              </a:rPr>
              <a:t> machine</a:t>
            </a:r>
          </a:p>
        </p:txBody>
      </p:sp>
      <p:sp>
        <p:nvSpPr>
          <p:cNvPr id="7" name="TextBox 6">
            <a:extLst>
              <a:ext uri="{FF2B5EF4-FFF2-40B4-BE49-F238E27FC236}">
                <a16:creationId xmlns:a16="http://schemas.microsoft.com/office/drawing/2014/main" id="{29D8D2C8-08E9-1681-B353-BBA907B6C2C5}"/>
              </a:ext>
            </a:extLst>
          </p:cNvPr>
          <p:cNvSpPr txBox="1"/>
          <p:nvPr/>
        </p:nvSpPr>
        <p:spPr>
          <a:xfrm>
            <a:off x="8072714" y="2540942"/>
            <a:ext cx="3672962" cy="369332"/>
          </a:xfrm>
          <a:prstGeom prst="rect">
            <a:avLst/>
          </a:prstGeom>
          <a:noFill/>
        </p:spPr>
        <p:txBody>
          <a:bodyPr wrap="square" rtlCol="0">
            <a:spAutoFit/>
          </a:bodyPr>
          <a:lstStyle/>
          <a:p>
            <a:r>
              <a:rPr lang="en-US" dirty="0"/>
              <a:t>Reduction Idea:</a:t>
            </a:r>
          </a:p>
        </p:txBody>
      </p:sp>
      <p:sp>
        <p:nvSpPr>
          <p:cNvPr id="8" name="TextBox 7">
            <a:extLst>
              <a:ext uri="{FF2B5EF4-FFF2-40B4-BE49-F238E27FC236}">
                <a16:creationId xmlns:a16="http://schemas.microsoft.com/office/drawing/2014/main" id="{23D825E8-530D-5283-A99D-069506E9B2C1}"/>
              </a:ext>
            </a:extLst>
          </p:cNvPr>
          <p:cNvSpPr txBox="1"/>
          <p:nvPr/>
        </p:nvSpPr>
        <p:spPr>
          <a:xfrm>
            <a:off x="8072714" y="2932208"/>
            <a:ext cx="3672962" cy="1477328"/>
          </a:xfrm>
          <a:prstGeom prst="rect">
            <a:avLst/>
          </a:prstGeom>
          <a:noFill/>
          <a:ln>
            <a:solidFill>
              <a:schemeClr val="tx1">
                <a:lumMod val="95000"/>
              </a:schemeClr>
            </a:solidFill>
          </a:ln>
        </p:spPr>
        <p:txBody>
          <a:bodyPr wrap="square" rtlCol="0">
            <a:spAutoFit/>
          </a:bodyPr>
          <a:lstStyle/>
          <a:p>
            <a:r>
              <a:rPr lang="en-US" dirty="0">
                <a:solidFill>
                  <a:schemeClr val="tx1">
                    <a:lumMod val="95000"/>
                  </a:schemeClr>
                </a:solidFill>
              </a:rPr>
              <a:t>Gives us TWO different ways to “run” this program. We can run the DFA directly OR we can convert into a formula and solve the Boolean formula instead.</a:t>
            </a:r>
          </a:p>
        </p:txBody>
      </p:sp>
    </p:spTree>
    <p:extLst>
      <p:ext uri="{BB962C8B-B14F-4D97-AF65-F5344CB8AC3E}">
        <p14:creationId xmlns:p14="http://schemas.microsoft.com/office/powerpoint/2010/main" val="145824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6" grpId="0"/>
      <p:bldP spid="80" grpId="0"/>
      <p:bldP spid="82" grpId="0" animBg="1"/>
      <p:bldP spid="8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35E80-3ACB-54D3-0FDB-2417AE137A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AE51F-4B8D-0D24-206D-E166EB577B0B}"/>
              </a:ext>
            </a:extLst>
          </p:cNvPr>
          <p:cNvSpPr>
            <a:spLocks noGrp="1"/>
          </p:cNvSpPr>
          <p:nvPr>
            <p:ph type="title"/>
          </p:nvPr>
        </p:nvSpPr>
        <p:spPr>
          <a:xfrm>
            <a:off x="1143001" y="123995"/>
            <a:ext cx="9905998" cy="448281"/>
          </a:xfrm>
        </p:spPr>
        <p:txBody>
          <a:bodyPr>
            <a:normAutofit fontScale="90000"/>
          </a:bodyPr>
          <a:lstStyle/>
          <a:p>
            <a:pPr algn="ctr"/>
            <a:r>
              <a:rPr lang="en-US" dirty="0"/>
              <a:t>Convert this DFA into a formula</a:t>
            </a:r>
          </a:p>
        </p:txBody>
      </p:sp>
      <p:sp>
        <p:nvSpPr>
          <p:cNvPr id="57" name="TextBox 56">
            <a:extLst>
              <a:ext uri="{FF2B5EF4-FFF2-40B4-BE49-F238E27FC236}">
                <a16:creationId xmlns:a16="http://schemas.microsoft.com/office/drawing/2014/main" id="{22FDC31A-F6CB-C751-CEC9-429D69D01F3B}"/>
              </a:ext>
            </a:extLst>
          </p:cNvPr>
          <p:cNvSpPr txBox="1"/>
          <p:nvPr/>
        </p:nvSpPr>
        <p:spPr>
          <a:xfrm>
            <a:off x="2006081" y="2993623"/>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F7B7E02A-4346-D2BC-EC89-75688E4A5F28}"/>
              </a:ext>
            </a:extLst>
          </p:cNvPr>
          <p:cNvGrpSpPr/>
          <p:nvPr/>
        </p:nvGrpSpPr>
        <p:grpSpPr>
          <a:xfrm>
            <a:off x="1443136" y="974479"/>
            <a:ext cx="8941835" cy="3072883"/>
            <a:chOff x="1433806" y="1118514"/>
            <a:chExt cx="8941835" cy="3072883"/>
          </a:xfrm>
        </p:grpSpPr>
        <p:grpSp>
          <p:nvGrpSpPr>
            <p:cNvPr id="4" name="Group 3">
              <a:extLst>
                <a:ext uri="{FF2B5EF4-FFF2-40B4-BE49-F238E27FC236}">
                  <a16:creationId xmlns:a16="http://schemas.microsoft.com/office/drawing/2014/main" id="{6712C481-29B0-BEE4-935F-EF702C1B7702}"/>
                </a:ext>
              </a:extLst>
            </p:cNvPr>
            <p:cNvGrpSpPr/>
            <p:nvPr/>
          </p:nvGrpSpPr>
          <p:grpSpPr>
            <a:xfrm>
              <a:off x="1433806" y="1118514"/>
              <a:ext cx="8941835" cy="3072883"/>
              <a:chOff x="643814" y="2052736"/>
              <a:chExt cx="8941835" cy="3072883"/>
            </a:xfrm>
          </p:grpSpPr>
          <p:sp>
            <p:nvSpPr>
              <p:cNvPr id="9" name="Oval 8">
                <a:extLst>
                  <a:ext uri="{FF2B5EF4-FFF2-40B4-BE49-F238E27FC236}">
                    <a16:creationId xmlns:a16="http://schemas.microsoft.com/office/drawing/2014/main" id="{0A94319F-227A-EBE7-49BA-A8023E460A1F}"/>
                  </a:ext>
                </a:extLst>
              </p:cNvPr>
              <p:cNvSpPr/>
              <p:nvPr/>
            </p:nvSpPr>
            <p:spPr>
              <a:xfrm>
                <a:off x="225801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10" name="Oval 9">
                <a:extLst>
                  <a:ext uri="{FF2B5EF4-FFF2-40B4-BE49-F238E27FC236}">
                    <a16:creationId xmlns:a16="http://schemas.microsoft.com/office/drawing/2014/main" id="{37D52BBA-7133-8495-E152-6C66A8742121}"/>
                  </a:ext>
                </a:extLst>
              </p:cNvPr>
              <p:cNvSpPr/>
              <p:nvPr/>
            </p:nvSpPr>
            <p:spPr>
              <a:xfrm>
                <a:off x="432318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11" name="Oval 10">
                <a:extLst>
                  <a:ext uri="{FF2B5EF4-FFF2-40B4-BE49-F238E27FC236}">
                    <a16:creationId xmlns:a16="http://schemas.microsoft.com/office/drawing/2014/main" id="{31B70D06-8D9E-DF67-237E-628AE17FBFDD}"/>
                  </a:ext>
                </a:extLst>
              </p:cNvPr>
              <p:cNvSpPr/>
              <p:nvPr/>
            </p:nvSpPr>
            <p:spPr>
              <a:xfrm>
                <a:off x="638836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2" name="Oval 11">
                <a:extLst>
                  <a:ext uri="{FF2B5EF4-FFF2-40B4-BE49-F238E27FC236}">
                    <a16:creationId xmlns:a16="http://schemas.microsoft.com/office/drawing/2014/main" id="{1551945D-8C89-A7E5-4814-6E98267F43B7}"/>
                  </a:ext>
                </a:extLst>
              </p:cNvPr>
              <p:cNvSpPr/>
              <p:nvPr/>
            </p:nvSpPr>
            <p:spPr>
              <a:xfrm>
                <a:off x="845353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5" name="Oval 14">
                <a:extLst>
                  <a:ext uri="{FF2B5EF4-FFF2-40B4-BE49-F238E27FC236}">
                    <a16:creationId xmlns:a16="http://schemas.microsoft.com/office/drawing/2014/main" id="{BAA6C4CA-2241-93AC-127D-4C4BEBB50604}"/>
                  </a:ext>
                </a:extLst>
              </p:cNvPr>
              <p:cNvSpPr/>
              <p:nvPr/>
            </p:nvSpPr>
            <p:spPr>
              <a:xfrm>
                <a:off x="6388360"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16" name="Oval 15">
                <a:extLst>
                  <a:ext uri="{FF2B5EF4-FFF2-40B4-BE49-F238E27FC236}">
                    <a16:creationId xmlns:a16="http://schemas.microsoft.com/office/drawing/2014/main" id="{B6E402F2-8B91-D829-5152-858025A9D9E1}"/>
                  </a:ext>
                </a:extLst>
              </p:cNvPr>
              <p:cNvSpPr/>
              <p:nvPr/>
            </p:nvSpPr>
            <p:spPr>
              <a:xfrm>
                <a:off x="8453535"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17" name="Oval 16">
                <a:extLst>
                  <a:ext uri="{FF2B5EF4-FFF2-40B4-BE49-F238E27FC236}">
                    <a16:creationId xmlns:a16="http://schemas.microsoft.com/office/drawing/2014/main" id="{9FBB0B78-57C8-EEAE-B853-6B9441CCB061}"/>
                  </a:ext>
                </a:extLst>
              </p:cNvPr>
              <p:cNvSpPr/>
              <p:nvPr/>
            </p:nvSpPr>
            <p:spPr>
              <a:xfrm>
                <a:off x="6466114" y="2130491"/>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cxnSp>
            <p:nvCxnSpPr>
              <p:cNvPr id="27" name="Straight Arrow Connector 26">
                <a:extLst>
                  <a:ext uri="{FF2B5EF4-FFF2-40B4-BE49-F238E27FC236}">
                    <a16:creationId xmlns:a16="http://schemas.microsoft.com/office/drawing/2014/main" id="{3B0EB898-07A8-90EB-3CF2-DF48A0FFD0D4}"/>
                  </a:ext>
                </a:extLst>
              </p:cNvPr>
              <p:cNvCxnSpPr>
                <a:cxnSpLocks/>
                <a:endCxn id="9"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4B21D03-235C-9AB7-075C-09168F54F018}"/>
                  </a:ext>
                </a:extLst>
              </p:cNvPr>
              <p:cNvCxnSpPr>
                <a:cxnSpLocks/>
                <a:stCxn id="9" idx="6"/>
                <a:endCxn id="1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758AB3A-3BEE-8C5C-CC45-A57D9E932893}"/>
                  </a:ext>
                </a:extLst>
              </p:cNvPr>
              <p:cNvCxnSpPr>
                <a:cxnSpLocks/>
                <a:stCxn id="10" idx="6"/>
                <a:endCxn id="11"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05D1C8A-7FC1-01D0-6A52-0C0E90BDC42F}"/>
                  </a:ext>
                </a:extLst>
              </p:cNvPr>
              <p:cNvCxnSpPr>
                <a:cxnSpLocks/>
                <a:stCxn id="11" idx="6"/>
                <a:endCxn id="12"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7564452-B97A-A227-ECAA-921789E8759D}"/>
                  </a:ext>
                </a:extLst>
              </p:cNvPr>
              <p:cNvCxnSpPr>
                <a:cxnSpLocks/>
                <a:stCxn id="11" idx="5"/>
                <a:endCxn id="16"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2A37CB7F-7C7B-EAD7-697B-8D0F723527EC}"/>
                  </a:ext>
                </a:extLst>
              </p:cNvPr>
              <p:cNvCxnSpPr>
                <a:cxnSpLocks/>
                <a:stCxn id="12" idx="4"/>
                <a:endCxn id="16"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81CBC48-69B7-B2F1-601C-9BCCBEE3D787}"/>
                  </a:ext>
                </a:extLst>
              </p:cNvPr>
              <p:cNvCxnSpPr>
                <a:cxnSpLocks/>
                <a:stCxn id="16" idx="2"/>
                <a:endCxn id="15"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964E26A-DCDA-3078-07B1-BBE28940A537}"/>
                  </a:ext>
                </a:extLst>
              </p:cNvPr>
              <p:cNvSpPr txBox="1"/>
              <p:nvPr/>
            </p:nvSpPr>
            <p:spPr>
              <a:xfrm>
                <a:off x="3349694" y="2101336"/>
                <a:ext cx="765110" cy="369332"/>
              </a:xfrm>
              <a:prstGeom prst="rect">
                <a:avLst/>
              </a:prstGeom>
              <a:noFill/>
            </p:spPr>
            <p:txBody>
              <a:bodyPr wrap="square" rtlCol="0">
                <a:spAutoFit/>
              </a:bodyPr>
              <a:lstStyle/>
              <a:p>
                <a:pPr algn="ctr"/>
                <a:r>
                  <a:rPr lang="en-US" dirty="0"/>
                  <a:t>A-Z</a:t>
                </a:r>
              </a:p>
            </p:txBody>
          </p:sp>
          <p:sp>
            <p:nvSpPr>
              <p:cNvPr id="50" name="TextBox 49">
                <a:extLst>
                  <a:ext uri="{FF2B5EF4-FFF2-40B4-BE49-F238E27FC236}">
                    <a16:creationId xmlns:a16="http://schemas.microsoft.com/office/drawing/2014/main" id="{DE665275-F553-53C4-A032-15D9763BE2EF}"/>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51" name="TextBox 50">
                <a:extLst>
                  <a:ext uri="{FF2B5EF4-FFF2-40B4-BE49-F238E27FC236}">
                    <a16:creationId xmlns:a16="http://schemas.microsoft.com/office/drawing/2014/main" id="{2FEFFACC-6A37-6774-EAF5-45F6D0B38292}"/>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54" name="TextBox 53">
                <a:extLst>
                  <a:ext uri="{FF2B5EF4-FFF2-40B4-BE49-F238E27FC236}">
                    <a16:creationId xmlns:a16="http://schemas.microsoft.com/office/drawing/2014/main" id="{1238C7E7-5029-C8CC-D806-4606E3B65650}"/>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55" name="TextBox 54">
                <a:extLst>
                  <a:ext uri="{FF2B5EF4-FFF2-40B4-BE49-F238E27FC236}">
                    <a16:creationId xmlns:a16="http://schemas.microsoft.com/office/drawing/2014/main" id="{3CA00A89-D8C3-1822-F391-E502EE4B36CE}"/>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56" name="TextBox 55">
                <a:extLst>
                  <a:ext uri="{FF2B5EF4-FFF2-40B4-BE49-F238E27FC236}">
                    <a16:creationId xmlns:a16="http://schemas.microsoft.com/office/drawing/2014/main" id="{B8D6E123-42FF-0968-C93B-2767FE83354F}"/>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9" name="TextBox 68">
                <a:extLst>
                  <a:ext uri="{FF2B5EF4-FFF2-40B4-BE49-F238E27FC236}">
                    <a16:creationId xmlns:a16="http://schemas.microsoft.com/office/drawing/2014/main" id="{2D43C5C9-F0BF-CB7E-9947-678CDDFF2FA8}"/>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6" name="Oval 5">
              <a:extLst>
                <a:ext uri="{FF2B5EF4-FFF2-40B4-BE49-F238E27FC236}">
                  <a16:creationId xmlns:a16="http://schemas.microsoft.com/office/drawing/2014/main" id="{0D9E20B4-2D12-F766-5F14-494554012D82}"/>
                </a:ext>
              </a:extLst>
            </p:cNvPr>
            <p:cNvSpPr/>
            <p:nvPr/>
          </p:nvSpPr>
          <p:spPr>
            <a:xfrm>
              <a:off x="9319727" y="1196269"/>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70" name="TextBox 69">
            <a:extLst>
              <a:ext uri="{FF2B5EF4-FFF2-40B4-BE49-F238E27FC236}">
                <a16:creationId xmlns:a16="http://schemas.microsoft.com/office/drawing/2014/main" id="{E4A30083-7332-46E4-5804-D56CE46F08A6}"/>
              </a:ext>
            </a:extLst>
          </p:cNvPr>
          <p:cNvSpPr txBox="1"/>
          <p:nvPr/>
        </p:nvSpPr>
        <p:spPr>
          <a:xfrm>
            <a:off x="5589038" y="4412974"/>
            <a:ext cx="4696408" cy="923330"/>
          </a:xfrm>
          <a:prstGeom prst="rect">
            <a:avLst/>
          </a:prstGeom>
          <a:noFill/>
        </p:spPr>
        <p:txBody>
          <a:bodyPr wrap="square" rtlCol="0">
            <a:spAutoFit/>
          </a:bodyPr>
          <a:lstStyle/>
          <a:p>
            <a:r>
              <a:rPr lang="en-US" dirty="0"/>
              <a:t>Notice we are simplifying the DFA here to make the reduction simpler…now only one letter allowed after the number.</a:t>
            </a:r>
          </a:p>
        </p:txBody>
      </p:sp>
      <p:sp>
        <p:nvSpPr>
          <p:cNvPr id="5" name="Oval 4">
            <a:extLst>
              <a:ext uri="{FF2B5EF4-FFF2-40B4-BE49-F238E27FC236}">
                <a16:creationId xmlns:a16="http://schemas.microsoft.com/office/drawing/2014/main" id="{D78A1A6D-7A5D-D878-CC48-639F59DF7B2C}"/>
              </a:ext>
            </a:extLst>
          </p:cNvPr>
          <p:cNvSpPr/>
          <p:nvPr/>
        </p:nvSpPr>
        <p:spPr>
          <a:xfrm>
            <a:off x="7265436" y="3193287"/>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Tree>
    <p:extLst>
      <p:ext uri="{BB962C8B-B14F-4D97-AF65-F5344CB8AC3E}">
        <p14:creationId xmlns:p14="http://schemas.microsoft.com/office/powerpoint/2010/main" val="632756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Time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49867"/>
                <a:ext cx="9905999" cy="2362200"/>
              </a:xfrm>
              <a:solidFill>
                <a:schemeClr val="tx1">
                  <a:lumMod val="95000"/>
                </a:schemeClr>
              </a:solidFill>
            </p:spPr>
            <p:txBody>
              <a:bodyPr/>
              <a:lstStyle/>
              <a:p>
                <a:pPr marL="0" indent="0">
                  <a:buNone/>
                </a:pPr>
                <a:r>
                  <a:rPr lang="en-US" dirty="0">
                    <a:solidFill>
                      <a:schemeClr val="bg1"/>
                    </a:solidFill>
                  </a:rPr>
                  <a:t>Let </a:t>
                </a:r>
                <a14:m>
                  <m:oMath xmlns:m="http://schemas.openxmlformats.org/officeDocument/2006/math">
                    <m:r>
                      <a:rPr lang="en-US" b="0" i="1" smtClean="0">
                        <a:solidFill>
                          <a:schemeClr val="bg1"/>
                        </a:solidFill>
                        <a:latin typeface="Cambria Math" panose="02040503050406030204" pitchFamily="18" charset="0"/>
                      </a:rPr>
                      <m:t>𝑀</m:t>
                    </m:r>
                  </m:oMath>
                </a14:m>
                <a:r>
                  <a:rPr lang="en-US" dirty="0">
                    <a:solidFill>
                      <a:schemeClr val="bg1"/>
                    </a:solidFill>
                  </a:rPr>
                  <a:t> be a deterministic Turing machine that halts on all inputs. The running time or time complexity of </a:t>
                </a:r>
                <a14:m>
                  <m:oMath xmlns:m="http://schemas.openxmlformats.org/officeDocument/2006/math">
                    <m:r>
                      <a:rPr lang="en-US" i="1">
                        <a:solidFill>
                          <a:schemeClr val="bg1"/>
                        </a:solidFill>
                        <a:latin typeface="Cambria Math" panose="02040503050406030204" pitchFamily="18" charset="0"/>
                      </a:rPr>
                      <m:t>𝑀</m:t>
                    </m:r>
                  </m:oMath>
                </a14:m>
                <a:r>
                  <a:rPr lang="en-US" dirty="0">
                    <a:solidFill>
                      <a:schemeClr val="bg1"/>
                    </a:solidFill>
                  </a:rPr>
                  <a:t> is the function </a:t>
                </a:r>
                <a14:m>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𝒩</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𝒩</m:t>
                    </m:r>
                  </m:oMath>
                </a14:m>
                <a:r>
                  <a:rPr lang="en-US" dirty="0">
                    <a:solidFill>
                      <a:schemeClr val="bg1"/>
                    </a:solidFill>
                  </a:rPr>
                  <a:t>, where </a:t>
                </a:r>
                <a14:m>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oMath>
                </a14:m>
                <a:r>
                  <a:rPr lang="en-US" dirty="0">
                    <a:solidFill>
                      <a:schemeClr val="bg1"/>
                    </a:solidFill>
                  </a:rPr>
                  <a:t> is the maximum number of steps that </a:t>
                </a:r>
                <a14:m>
                  <m:oMath xmlns:m="http://schemas.openxmlformats.org/officeDocument/2006/math">
                    <m:r>
                      <a:rPr lang="en-US" i="1">
                        <a:solidFill>
                          <a:schemeClr val="bg1"/>
                        </a:solidFill>
                        <a:latin typeface="Cambria Math" panose="02040503050406030204" pitchFamily="18" charset="0"/>
                      </a:rPr>
                      <m:t>𝑀</m:t>
                    </m:r>
                  </m:oMath>
                </a14:m>
                <a:r>
                  <a:rPr lang="en-US" dirty="0">
                    <a:solidFill>
                      <a:schemeClr val="bg1"/>
                    </a:solidFill>
                  </a:rPr>
                  <a:t> uses on any input of length </a:t>
                </a:r>
                <a14:m>
                  <m:oMath xmlns:m="http://schemas.openxmlformats.org/officeDocument/2006/math">
                    <m:r>
                      <a:rPr lang="en-US" b="0" i="1" smtClean="0">
                        <a:solidFill>
                          <a:schemeClr val="bg1"/>
                        </a:solidFill>
                        <a:latin typeface="Cambria Math" panose="02040503050406030204" pitchFamily="18" charset="0"/>
                      </a:rPr>
                      <m:t>𝑛</m:t>
                    </m:r>
                  </m:oMath>
                </a14:m>
                <a:r>
                  <a:rPr lang="en-US" dirty="0">
                    <a:solidFill>
                      <a:schemeClr val="bg1"/>
                    </a:solidFill>
                  </a:rPr>
                  <a:t>. If </a:t>
                </a:r>
                <a14:m>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oMath>
                </a14:m>
                <a:r>
                  <a:rPr lang="en-US" dirty="0">
                    <a:solidFill>
                      <a:schemeClr val="bg1"/>
                    </a:solidFill>
                  </a:rPr>
                  <a:t> is the running time of </a:t>
                </a:r>
                <a14:m>
                  <m:oMath xmlns:m="http://schemas.openxmlformats.org/officeDocument/2006/math">
                    <m:r>
                      <a:rPr lang="en-US" i="1">
                        <a:solidFill>
                          <a:schemeClr val="bg1"/>
                        </a:solidFill>
                        <a:latin typeface="Cambria Math" panose="02040503050406030204" pitchFamily="18" charset="0"/>
                      </a:rPr>
                      <m:t>𝑀</m:t>
                    </m:r>
                  </m:oMath>
                </a14:m>
                <a:r>
                  <a:rPr lang="en-US" dirty="0">
                    <a:solidFill>
                      <a:schemeClr val="bg1"/>
                    </a:solidFill>
                  </a:rPr>
                  <a:t>, we say that </a:t>
                </a:r>
                <a14:m>
                  <m:oMath xmlns:m="http://schemas.openxmlformats.org/officeDocument/2006/math">
                    <m:r>
                      <a:rPr lang="en-US" i="1">
                        <a:solidFill>
                          <a:schemeClr val="bg1"/>
                        </a:solidFill>
                        <a:latin typeface="Cambria Math" panose="02040503050406030204" pitchFamily="18" charset="0"/>
                      </a:rPr>
                      <m:t>𝑀</m:t>
                    </m:r>
                  </m:oMath>
                </a14:m>
                <a:r>
                  <a:rPr lang="en-US" dirty="0">
                    <a:solidFill>
                      <a:schemeClr val="bg1"/>
                    </a:solidFill>
                  </a:rPr>
                  <a:t> runs in time </a:t>
                </a:r>
                <a14:m>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oMath>
                </a14:m>
                <a:r>
                  <a:rPr lang="en-US" dirty="0">
                    <a:solidFill>
                      <a:schemeClr val="bg1"/>
                    </a:solidFill>
                  </a:rPr>
                  <a:t> and that </a:t>
                </a:r>
                <a14:m>
                  <m:oMath xmlns:m="http://schemas.openxmlformats.org/officeDocument/2006/math">
                    <m:r>
                      <a:rPr lang="en-US" i="1">
                        <a:solidFill>
                          <a:schemeClr val="bg1"/>
                        </a:solidFill>
                        <a:latin typeface="Cambria Math" panose="02040503050406030204" pitchFamily="18" charset="0"/>
                      </a:rPr>
                      <m:t>𝑀</m:t>
                    </m:r>
                  </m:oMath>
                </a14:m>
                <a:r>
                  <a:rPr lang="en-US" dirty="0">
                    <a:solidFill>
                      <a:schemeClr val="bg1"/>
                    </a:solidFill>
                  </a:rPr>
                  <a:t> is an </a:t>
                </a:r>
                <a14:m>
                  <m:oMath xmlns:m="http://schemas.openxmlformats.org/officeDocument/2006/math">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oMath>
                </a14:m>
                <a:r>
                  <a:rPr lang="en-US" dirty="0">
                    <a:solidFill>
                      <a:schemeClr val="bg1"/>
                    </a:solidFill>
                  </a:rPr>
                  <a:t> time Turing machine. Customarily we use </a:t>
                </a:r>
                <a14:m>
                  <m:oMath xmlns:m="http://schemas.openxmlformats.org/officeDocument/2006/math">
                    <m:r>
                      <a:rPr lang="en-US" b="0" i="1" smtClean="0">
                        <a:solidFill>
                          <a:schemeClr val="bg1"/>
                        </a:solidFill>
                        <a:latin typeface="Cambria Math" panose="02040503050406030204" pitchFamily="18" charset="0"/>
                      </a:rPr>
                      <m:t>𝑛</m:t>
                    </m:r>
                  </m:oMath>
                </a14:m>
                <a:r>
                  <a:rPr lang="en-US" dirty="0">
                    <a:solidFill>
                      <a:schemeClr val="bg1"/>
                    </a:solidFill>
                  </a:rPr>
                  <a:t> to represent the length of the input.</a:t>
                </a:r>
              </a:p>
            </p:txBody>
          </p:sp>
        </mc:Choice>
        <mc:Fallback xmlns="">
          <p:sp>
            <p:nvSpPr>
              <p:cNvPr id="3" name="Content Placeholder 2">
                <a:extLst>
                  <a:ext uri="{FF2B5EF4-FFF2-40B4-BE49-F238E27FC236}">
                    <a16:creationId xmlns:a16="http://schemas.microsoft.com/office/drawing/2014/main" id="{14278F5F-F936-6145-9FF8-704886F1A386}"/>
                  </a:ext>
                </a:extLst>
              </p:cNvPr>
              <p:cNvSpPr>
                <a:spLocks noGrp="1" noRot="1" noChangeAspect="1" noMove="1" noResize="1" noEditPoints="1" noAdjustHandles="1" noChangeArrowheads="1" noChangeShapeType="1" noTextEdit="1"/>
              </p:cNvSpPr>
              <p:nvPr>
                <p:ph idx="1"/>
              </p:nvPr>
            </p:nvSpPr>
            <p:spPr>
              <a:xfrm>
                <a:off x="1141412" y="1049867"/>
                <a:ext cx="9905999" cy="2362200"/>
              </a:xfrm>
              <a:blipFill>
                <a:blip r:embed="rId2"/>
                <a:stretch>
                  <a:fillRect l="-896" t="-535" r="-1280" b="-10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1AB4AE0-9143-C34D-B965-4033C921D6B5}"/>
                  </a:ext>
                </a:extLst>
              </p:cNvPr>
              <p:cNvSpPr txBox="1">
                <a:spLocks/>
              </p:cNvSpPr>
              <p:nvPr/>
            </p:nvSpPr>
            <p:spPr>
              <a:xfrm>
                <a:off x="6942667" y="4834467"/>
                <a:ext cx="2961744" cy="115146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800" i="1" dirty="0">
                    <a:solidFill>
                      <a:schemeClr val="tx1">
                        <a:lumMod val="95000"/>
                      </a:schemeClr>
                    </a:solidFill>
                  </a:rPr>
                  <a:t>Short version: </a:t>
                </a:r>
                <a14:m>
                  <m:oMath xmlns:m="http://schemas.openxmlformats.org/officeDocument/2006/math">
                    <m:r>
                      <a:rPr lang="en-US" sz="1800" b="0" i="1" smtClean="0">
                        <a:solidFill>
                          <a:schemeClr val="tx1">
                            <a:lumMod val="95000"/>
                          </a:schemeClr>
                        </a:solidFill>
                        <a:latin typeface="Cambria Math" panose="02040503050406030204" pitchFamily="18" charset="0"/>
                      </a:rPr>
                      <m:t>𝑓</m:t>
                    </m:r>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𝑛</m:t>
                    </m:r>
                    <m:r>
                      <a:rPr lang="en-US" sz="1800" b="0" i="1" smtClean="0">
                        <a:solidFill>
                          <a:schemeClr val="tx1">
                            <a:lumMod val="95000"/>
                          </a:schemeClr>
                        </a:solidFill>
                        <a:latin typeface="Cambria Math" panose="02040503050406030204" pitchFamily="18" charset="0"/>
                      </a:rPr>
                      <m:t>)</m:t>
                    </m:r>
                  </m:oMath>
                </a14:m>
                <a:r>
                  <a:rPr lang="en-US" sz="1800" i="1" dirty="0">
                    <a:solidFill>
                      <a:schemeClr val="tx1">
                        <a:lumMod val="95000"/>
                      </a:schemeClr>
                    </a:solidFill>
                  </a:rPr>
                  <a:t> is the worst case runtime for machine </a:t>
                </a:r>
                <a14:m>
                  <m:oMath xmlns:m="http://schemas.openxmlformats.org/officeDocument/2006/math">
                    <m:r>
                      <a:rPr lang="en-US" sz="1800" b="0" i="1" smtClean="0">
                        <a:solidFill>
                          <a:schemeClr val="tx1">
                            <a:lumMod val="95000"/>
                          </a:schemeClr>
                        </a:solidFill>
                        <a:latin typeface="Cambria Math" panose="02040503050406030204" pitchFamily="18" charset="0"/>
                      </a:rPr>
                      <m:t>𝑀</m:t>
                    </m:r>
                  </m:oMath>
                </a14:m>
                <a:r>
                  <a:rPr lang="en-US" sz="1800" i="1" dirty="0">
                    <a:solidFill>
                      <a:schemeClr val="tx1">
                        <a:lumMod val="95000"/>
                      </a:schemeClr>
                    </a:solidFill>
                  </a:rPr>
                  <a:t> as a function of input size </a:t>
                </a:r>
                <a14:m>
                  <m:oMath xmlns:m="http://schemas.openxmlformats.org/officeDocument/2006/math">
                    <m:r>
                      <a:rPr lang="en-US" sz="1800" b="0" i="1" smtClean="0">
                        <a:solidFill>
                          <a:schemeClr val="tx1">
                            <a:lumMod val="95000"/>
                          </a:schemeClr>
                        </a:solidFill>
                        <a:latin typeface="Cambria Math" panose="02040503050406030204" pitchFamily="18" charset="0"/>
                      </a:rPr>
                      <m:t>𝑛</m:t>
                    </m:r>
                  </m:oMath>
                </a14:m>
                <a:r>
                  <a:rPr lang="en-US" sz="1800" i="1" dirty="0">
                    <a:solidFill>
                      <a:schemeClr val="tx1">
                        <a:lumMod val="95000"/>
                      </a:schemeClr>
                    </a:solidFill>
                  </a:rPr>
                  <a:t>.</a:t>
                </a:r>
              </a:p>
            </p:txBody>
          </p:sp>
        </mc:Choice>
        <mc:Fallback xmlns="">
          <p:sp>
            <p:nvSpPr>
              <p:cNvPr id="6" name="Content Placeholder 2">
                <a:extLst>
                  <a:ext uri="{FF2B5EF4-FFF2-40B4-BE49-F238E27FC236}">
                    <a16:creationId xmlns:a16="http://schemas.microsoft.com/office/drawing/2014/main" id="{D1AB4AE0-9143-C34D-B965-4033C921D6B5}"/>
                  </a:ext>
                </a:extLst>
              </p:cNvPr>
              <p:cNvSpPr txBox="1">
                <a:spLocks noRot="1" noChangeAspect="1" noMove="1" noResize="1" noEditPoints="1" noAdjustHandles="1" noChangeArrowheads="1" noChangeShapeType="1" noTextEdit="1"/>
              </p:cNvSpPr>
              <p:nvPr/>
            </p:nvSpPr>
            <p:spPr>
              <a:xfrm>
                <a:off x="6942667" y="4834467"/>
                <a:ext cx="2961744" cy="1151466"/>
              </a:xfrm>
              <a:prstGeom prst="rect">
                <a:avLst/>
              </a:prstGeom>
              <a:blipFill>
                <a:blip r:embed="rId3"/>
                <a:stretch>
                  <a:fillRect l="-1282" r="-3419"/>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7959D246-6453-0F43-9E5D-3F39A6ECF071}"/>
              </a:ext>
            </a:extLst>
          </p:cNvPr>
          <p:cNvCxnSpPr>
            <a:cxnSpLocks/>
          </p:cNvCxnSpPr>
          <p:nvPr/>
        </p:nvCxnSpPr>
        <p:spPr>
          <a:xfrm flipH="1" flipV="1">
            <a:off x="6570134" y="3623733"/>
            <a:ext cx="1244599" cy="121073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F52BF077-980A-5B40-8E38-8210765FE5A8}"/>
              </a:ext>
            </a:extLst>
          </p:cNvPr>
          <p:cNvSpPr txBox="1">
            <a:spLocks/>
          </p:cNvSpPr>
          <p:nvPr/>
        </p:nvSpPr>
        <p:spPr>
          <a:xfrm>
            <a:off x="1430866" y="4682067"/>
            <a:ext cx="2961744" cy="115146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1800" i="1" dirty="0">
                <a:solidFill>
                  <a:schemeClr val="tx1">
                    <a:lumMod val="95000"/>
                  </a:schemeClr>
                </a:solidFill>
              </a:rPr>
              <a:t>You should already be familiar with this definition / concept</a:t>
            </a:r>
          </a:p>
        </p:txBody>
      </p:sp>
      <p:cxnSp>
        <p:nvCxnSpPr>
          <p:cNvPr id="9" name="Straight Connector 8">
            <a:extLst>
              <a:ext uri="{FF2B5EF4-FFF2-40B4-BE49-F238E27FC236}">
                <a16:creationId xmlns:a16="http://schemas.microsoft.com/office/drawing/2014/main" id="{45686678-B4C4-A144-8F91-143D29AD5A52}"/>
              </a:ext>
            </a:extLst>
          </p:cNvPr>
          <p:cNvCxnSpPr>
            <a:cxnSpLocks/>
          </p:cNvCxnSpPr>
          <p:nvPr/>
        </p:nvCxnSpPr>
        <p:spPr>
          <a:xfrm flipV="1">
            <a:off x="3090333" y="3623733"/>
            <a:ext cx="1193801" cy="105833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27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99795-783C-76C2-4D17-0D15157B31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91FDBD-CC0E-AEB5-E2A5-4A9196ED4D46}"/>
              </a:ext>
            </a:extLst>
          </p:cNvPr>
          <p:cNvSpPr>
            <a:spLocks noGrp="1"/>
          </p:cNvSpPr>
          <p:nvPr>
            <p:ph type="title"/>
          </p:nvPr>
        </p:nvSpPr>
        <p:spPr>
          <a:xfrm>
            <a:off x="1143001" y="58680"/>
            <a:ext cx="9905998" cy="448281"/>
          </a:xfrm>
        </p:spPr>
        <p:txBody>
          <a:bodyPr>
            <a:normAutofit fontScale="90000"/>
          </a:bodyPr>
          <a:lstStyle/>
          <a:p>
            <a:pPr algn="ctr"/>
            <a:r>
              <a:rPr lang="en-US" dirty="0"/>
              <a:t>Important Variables!</a:t>
            </a:r>
          </a:p>
        </p:txBody>
      </p:sp>
      <p:sp>
        <p:nvSpPr>
          <p:cNvPr id="3" name="TextBox 2">
            <a:extLst>
              <a:ext uri="{FF2B5EF4-FFF2-40B4-BE49-F238E27FC236}">
                <a16:creationId xmlns:a16="http://schemas.microsoft.com/office/drawing/2014/main" id="{4A5D87D6-F5BB-0105-EE9C-D3BFA6362226}"/>
              </a:ext>
            </a:extLst>
          </p:cNvPr>
          <p:cNvSpPr txBox="1"/>
          <p:nvPr/>
        </p:nvSpPr>
        <p:spPr>
          <a:xfrm>
            <a:off x="811767" y="3944918"/>
            <a:ext cx="49996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Represents whether machine in state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step j</a:t>
            </a:r>
          </a:p>
        </p:txBody>
      </p:sp>
      <p:sp>
        <p:nvSpPr>
          <p:cNvPr id="14" name="TextBox 13">
            <a:extLst>
              <a:ext uri="{FF2B5EF4-FFF2-40B4-BE49-F238E27FC236}">
                <a16:creationId xmlns:a16="http://schemas.microsoft.com/office/drawing/2014/main" id="{F771BD06-54C8-E5D2-3294-A9A63652BD59}"/>
              </a:ext>
            </a:extLst>
          </p:cNvPr>
          <p:cNvSpPr txBox="1"/>
          <p:nvPr/>
        </p:nvSpPr>
        <p:spPr>
          <a:xfrm>
            <a:off x="1573766" y="2302613"/>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D3D810E-59C1-4EBD-7510-9DBEE59DED97}"/>
              </a:ext>
            </a:extLst>
          </p:cNvPr>
          <p:cNvSpPr txBox="1"/>
          <p:nvPr/>
        </p:nvSpPr>
        <p:spPr>
          <a:xfrm>
            <a:off x="6981785" y="5258568"/>
            <a:ext cx="4124131" cy="923330"/>
          </a:xfrm>
          <a:prstGeom prst="rect">
            <a:avLst/>
          </a:prstGeom>
          <a:noFill/>
        </p:spPr>
        <p:txBody>
          <a:bodyPr wrap="square" rtlCol="0">
            <a:spAutoFit/>
          </a:bodyPr>
          <a:lstStyle/>
          <a:p>
            <a:r>
              <a:rPr lang="en-US" dirty="0"/>
              <a:t>Notice that each row represents one STEP, so one variable in each row can be true, the others in that row must be false.</a:t>
            </a:r>
          </a:p>
        </p:txBody>
      </p:sp>
      <p:cxnSp>
        <p:nvCxnSpPr>
          <p:cNvPr id="17" name="Straight Connector 16">
            <a:extLst>
              <a:ext uri="{FF2B5EF4-FFF2-40B4-BE49-F238E27FC236}">
                <a16:creationId xmlns:a16="http://schemas.microsoft.com/office/drawing/2014/main" id="{E4D0D81E-4294-DAD7-8D14-9AE425FC82FF}"/>
              </a:ext>
            </a:extLst>
          </p:cNvPr>
          <p:cNvCxnSpPr/>
          <p:nvPr/>
        </p:nvCxnSpPr>
        <p:spPr>
          <a:xfrm>
            <a:off x="5535542" y="5121176"/>
            <a:ext cx="1331167" cy="34656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DA68A3B9-8908-EC85-8ED1-D8A269236EAF}"/>
              </a:ext>
            </a:extLst>
          </p:cNvPr>
          <p:cNvGrpSpPr/>
          <p:nvPr/>
        </p:nvGrpSpPr>
        <p:grpSpPr>
          <a:xfrm>
            <a:off x="1443136" y="785637"/>
            <a:ext cx="8941835" cy="3072883"/>
            <a:chOff x="1433806" y="1118514"/>
            <a:chExt cx="8941835" cy="3072883"/>
          </a:xfrm>
        </p:grpSpPr>
        <p:grpSp>
          <p:nvGrpSpPr>
            <p:cNvPr id="9" name="Group 8">
              <a:extLst>
                <a:ext uri="{FF2B5EF4-FFF2-40B4-BE49-F238E27FC236}">
                  <a16:creationId xmlns:a16="http://schemas.microsoft.com/office/drawing/2014/main" id="{C87E4AC7-DFAA-3CF4-F9E0-A34550B6904A}"/>
                </a:ext>
              </a:extLst>
            </p:cNvPr>
            <p:cNvGrpSpPr/>
            <p:nvPr/>
          </p:nvGrpSpPr>
          <p:grpSpPr>
            <a:xfrm>
              <a:off x="1433806" y="1118514"/>
              <a:ext cx="8941835" cy="3072883"/>
              <a:chOff x="643814" y="2052736"/>
              <a:chExt cx="8941835" cy="3072883"/>
            </a:xfrm>
          </p:grpSpPr>
          <p:sp>
            <p:nvSpPr>
              <p:cNvPr id="11" name="Oval 10">
                <a:extLst>
                  <a:ext uri="{FF2B5EF4-FFF2-40B4-BE49-F238E27FC236}">
                    <a16:creationId xmlns:a16="http://schemas.microsoft.com/office/drawing/2014/main" id="{1F8A2E5A-C8E0-8057-7008-F63365B74ED3}"/>
                  </a:ext>
                </a:extLst>
              </p:cNvPr>
              <p:cNvSpPr/>
              <p:nvPr/>
            </p:nvSpPr>
            <p:spPr>
              <a:xfrm>
                <a:off x="225801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12" name="Oval 11">
                <a:extLst>
                  <a:ext uri="{FF2B5EF4-FFF2-40B4-BE49-F238E27FC236}">
                    <a16:creationId xmlns:a16="http://schemas.microsoft.com/office/drawing/2014/main" id="{205CD103-40EB-7D64-FFDF-60CAB92D018D}"/>
                  </a:ext>
                </a:extLst>
              </p:cNvPr>
              <p:cNvSpPr/>
              <p:nvPr/>
            </p:nvSpPr>
            <p:spPr>
              <a:xfrm>
                <a:off x="432318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13" name="Oval 12">
                <a:extLst>
                  <a:ext uri="{FF2B5EF4-FFF2-40B4-BE49-F238E27FC236}">
                    <a16:creationId xmlns:a16="http://schemas.microsoft.com/office/drawing/2014/main" id="{4E42746A-4F29-1BAE-2C52-DE6B333BEF3D}"/>
                  </a:ext>
                </a:extLst>
              </p:cNvPr>
              <p:cNvSpPr/>
              <p:nvPr/>
            </p:nvSpPr>
            <p:spPr>
              <a:xfrm>
                <a:off x="638836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16" name="Oval 15">
                <a:extLst>
                  <a:ext uri="{FF2B5EF4-FFF2-40B4-BE49-F238E27FC236}">
                    <a16:creationId xmlns:a16="http://schemas.microsoft.com/office/drawing/2014/main" id="{CC877F19-E0C4-9C9C-2588-760F29A74DDA}"/>
                  </a:ext>
                </a:extLst>
              </p:cNvPr>
              <p:cNvSpPr/>
              <p:nvPr/>
            </p:nvSpPr>
            <p:spPr>
              <a:xfrm>
                <a:off x="845353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19" name="Oval 18">
                <a:extLst>
                  <a:ext uri="{FF2B5EF4-FFF2-40B4-BE49-F238E27FC236}">
                    <a16:creationId xmlns:a16="http://schemas.microsoft.com/office/drawing/2014/main" id="{DEA059BF-5818-83E7-6973-D637543F9224}"/>
                  </a:ext>
                </a:extLst>
              </p:cNvPr>
              <p:cNvSpPr/>
              <p:nvPr/>
            </p:nvSpPr>
            <p:spPr>
              <a:xfrm>
                <a:off x="6388360"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1" name="Oval 20">
                <a:extLst>
                  <a:ext uri="{FF2B5EF4-FFF2-40B4-BE49-F238E27FC236}">
                    <a16:creationId xmlns:a16="http://schemas.microsoft.com/office/drawing/2014/main" id="{68C2D51B-D51A-ED34-DB45-330840608CB7}"/>
                  </a:ext>
                </a:extLst>
              </p:cNvPr>
              <p:cNvSpPr/>
              <p:nvPr/>
            </p:nvSpPr>
            <p:spPr>
              <a:xfrm>
                <a:off x="8453535"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24" name="Oval 23">
                <a:extLst>
                  <a:ext uri="{FF2B5EF4-FFF2-40B4-BE49-F238E27FC236}">
                    <a16:creationId xmlns:a16="http://schemas.microsoft.com/office/drawing/2014/main" id="{A6BC22D3-58C9-AEE6-38A0-DE17E06D5C0E}"/>
                  </a:ext>
                </a:extLst>
              </p:cNvPr>
              <p:cNvSpPr/>
              <p:nvPr/>
            </p:nvSpPr>
            <p:spPr>
              <a:xfrm>
                <a:off x="6466114" y="2130491"/>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cxnSp>
            <p:nvCxnSpPr>
              <p:cNvPr id="27" name="Straight Arrow Connector 26">
                <a:extLst>
                  <a:ext uri="{FF2B5EF4-FFF2-40B4-BE49-F238E27FC236}">
                    <a16:creationId xmlns:a16="http://schemas.microsoft.com/office/drawing/2014/main" id="{4679F906-3FBE-67F2-68B0-5AE346AB4318}"/>
                  </a:ext>
                </a:extLst>
              </p:cNvPr>
              <p:cNvCxnSpPr>
                <a:cxnSpLocks/>
                <a:endCxn id="11"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67FCBCA-6D24-9FD9-8D18-D7BBA1332999}"/>
                  </a:ext>
                </a:extLst>
              </p:cNvPr>
              <p:cNvCxnSpPr>
                <a:cxnSpLocks/>
                <a:stCxn id="11" idx="6"/>
                <a:endCxn id="12"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CD8303E-4BBB-2261-1CA2-36DA43FEBB65}"/>
                  </a:ext>
                </a:extLst>
              </p:cNvPr>
              <p:cNvCxnSpPr>
                <a:cxnSpLocks/>
                <a:stCxn id="12" idx="6"/>
                <a:endCxn id="13"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BDACCF4-6C8A-CA39-7AC0-C29989E7BACA}"/>
                  </a:ext>
                </a:extLst>
              </p:cNvPr>
              <p:cNvCxnSpPr>
                <a:cxnSpLocks/>
                <a:stCxn id="13" idx="6"/>
                <a:endCxn id="16"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348646C-0417-6979-0A8B-7E5AD49922E8}"/>
                  </a:ext>
                </a:extLst>
              </p:cNvPr>
              <p:cNvCxnSpPr>
                <a:cxnSpLocks/>
                <a:stCxn id="13" idx="5"/>
                <a:endCxn id="21"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17CA78C-EC5E-A42D-07F0-0A130B69E26D}"/>
                  </a:ext>
                </a:extLst>
              </p:cNvPr>
              <p:cNvCxnSpPr>
                <a:cxnSpLocks/>
                <a:stCxn id="16" idx="4"/>
                <a:endCxn id="21"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14CEF27-35CD-2753-918D-1B48B571B168}"/>
                  </a:ext>
                </a:extLst>
              </p:cNvPr>
              <p:cNvCxnSpPr>
                <a:cxnSpLocks/>
                <a:stCxn id="21" idx="2"/>
                <a:endCxn id="19"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A7697E-5F04-8B6C-00BC-CEA207ED721C}"/>
                  </a:ext>
                </a:extLst>
              </p:cNvPr>
              <p:cNvSpPr txBox="1"/>
              <p:nvPr/>
            </p:nvSpPr>
            <p:spPr>
              <a:xfrm>
                <a:off x="3349694" y="2101336"/>
                <a:ext cx="765110" cy="369332"/>
              </a:xfrm>
              <a:prstGeom prst="rect">
                <a:avLst/>
              </a:prstGeom>
              <a:noFill/>
            </p:spPr>
            <p:txBody>
              <a:bodyPr wrap="square" rtlCol="0">
                <a:spAutoFit/>
              </a:bodyPr>
              <a:lstStyle/>
              <a:p>
                <a:pPr algn="ctr"/>
                <a:r>
                  <a:rPr lang="en-US" dirty="0"/>
                  <a:t>A-Z</a:t>
                </a:r>
              </a:p>
            </p:txBody>
          </p:sp>
          <p:sp>
            <p:nvSpPr>
              <p:cNvPr id="48" name="TextBox 47">
                <a:extLst>
                  <a:ext uri="{FF2B5EF4-FFF2-40B4-BE49-F238E27FC236}">
                    <a16:creationId xmlns:a16="http://schemas.microsoft.com/office/drawing/2014/main" id="{AE2B0562-CBCA-E3E9-FBBC-F08CF4E49EEF}"/>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49" name="TextBox 48">
                <a:extLst>
                  <a:ext uri="{FF2B5EF4-FFF2-40B4-BE49-F238E27FC236}">
                    <a16:creationId xmlns:a16="http://schemas.microsoft.com/office/drawing/2014/main" id="{AEC4F6BA-FD34-D4C7-A0EF-1D3B547EE893}"/>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50" name="TextBox 49">
                <a:extLst>
                  <a:ext uri="{FF2B5EF4-FFF2-40B4-BE49-F238E27FC236}">
                    <a16:creationId xmlns:a16="http://schemas.microsoft.com/office/drawing/2014/main" id="{BCAF7539-9D4B-5100-9CEB-21EA85BE28C4}"/>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51" name="TextBox 50">
                <a:extLst>
                  <a:ext uri="{FF2B5EF4-FFF2-40B4-BE49-F238E27FC236}">
                    <a16:creationId xmlns:a16="http://schemas.microsoft.com/office/drawing/2014/main" id="{F43F9B35-0DBA-31BC-D33C-938F490CF639}"/>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52" name="TextBox 51">
                <a:extLst>
                  <a:ext uri="{FF2B5EF4-FFF2-40B4-BE49-F238E27FC236}">
                    <a16:creationId xmlns:a16="http://schemas.microsoft.com/office/drawing/2014/main" id="{11FBCA73-F4EC-8AEC-3360-CA648121D8A2}"/>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53" name="TextBox 52">
                <a:extLst>
                  <a:ext uri="{FF2B5EF4-FFF2-40B4-BE49-F238E27FC236}">
                    <a16:creationId xmlns:a16="http://schemas.microsoft.com/office/drawing/2014/main" id="{0C02F459-EA5C-18BB-584E-E64FBCF1B51E}"/>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10" name="Oval 9">
              <a:extLst>
                <a:ext uri="{FF2B5EF4-FFF2-40B4-BE49-F238E27FC236}">
                  <a16:creationId xmlns:a16="http://schemas.microsoft.com/office/drawing/2014/main" id="{0D0EF65F-476E-43F8-AC6D-479F22639A4D}"/>
                </a:ext>
              </a:extLst>
            </p:cNvPr>
            <p:cNvSpPr/>
            <p:nvPr/>
          </p:nvSpPr>
          <p:spPr>
            <a:xfrm>
              <a:off x="9319727" y="1196269"/>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88F7A18C-30E4-4493-443A-C31E02FD838D}"/>
                  </a:ext>
                </a:extLst>
              </p:cNvPr>
              <p:cNvSpPr txBox="1"/>
              <p:nvPr/>
            </p:nvSpPr>
            <p:spPr>
              <a:xfrm>
                <a:off x="1187687" y="4496614"/>
                <a:ext cx="4267588" cy="1249125"/>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𝑆𝑡</m:t>
                          </m:r>
                        </m:e>
                        <m:sub>
                          <m:r>
                            <a:rPr lang="en-US" b="0" i="1" smtClean="0">
                              <a:solidFill>
                                <a:schemeClr val="bg1"/>
                              </a:solidFill>
                              <a:latin typeface="Cambria Math" panose="02040503050406030204" pitchFamily="18" charset="0"/>
                              <a:cs typeface="Arial" panose="020B0604020202020204" pitchFamily="34" charset="0"/>
                            </a:rPr>
                            <m:t>1,1</m:t>
                          </m:r>
                        </m:sub>
                      </m:sSub>
                      <m:r>
                        <a:rPr lang="en-US" b="0" i="1" smtClean="0">
                          <a:solidFill>
                            <a:schemeClr val="bg1"/>
                          </a:solidFill>
                          <a:latin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𝑆𝑡</m:t>
                          </m:r>
                        </m:e>
                        <m:sub>
                          <m:r>
                            <a:rPr lang="en-US" b="0" i="1" smtClean="0">
                              <a:solidFill>
                                <a:schemeClr val="bg1"/>
                              </a:solidFill>
                              <a:latin typeface="Cambria Math" panose="02040503050406030204" pitchFamily="18" charset="0"/>
                              <a:cs typeface="Arial" panose="020B0604020202020204" pitchFamily="34" charset="0"/>
                            </a:rPr>
                            <m:t>2,1</m:t>
                          </m:r>
                        </m:sub>
                      </m:sSub>
                      <m:r>
                        <a:rPr lang="en-US" b="0" i="1" smtClean="0">
                          <a:solidFill>
                            <a:schemeClr val="bg1"/>
                          </a:solidFill>
                          <a:latin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𝑆𝑡</m:t>
                          </m:r>
                        </m:e>
                        <m:sub>
                          <m:r>
                            <a:rPr lang="en-US" b="0" i="1" smtClean="0">
                              <a:solidFill>
                                <a:schemeClr val="bg1"/>
                              </a:solidFill>
                              <a:latin typeface="Cambria Math" panose="02040503050406030204" pitchFamily="18" charset="0"/>
                              <a:cs typeface="Arial" panose="020B0604020202020204" pitchFamily="34" charset="0"/>
                            </a:rPr>
                            <m:t>3,1</m:t>
                          </m:r>
                        </m:sub>
                      </m:sSub>
                      <m:r>
                        <a:rPr lang="en-US" b="0" i="1" smtClean="0">
                          <a:solidFill>
                            <a:schemeClr val="bg1"/>
                          </a:solidFill>
                          <a:latin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𝑆𝑡</m:t>
                          </m:r>
                        </m:e>
                        <m:sub>
                          <m:r>
                            <a:rPr lang="en-US" b="0" i="1" smtClean="0">
                              <a:solidFill>
                                <a:schemeClr val="bg1"/>
                              </a:solidFill>
                              <a:latin typeface="Cambria Math" panose="02040503050406030204" pitchFamily="18" charset="0"/>
                              <a:cs typeface="Arial" panose="020B0604020202020204" pitchFamily="34" charset="0"/>
                            </a:rPr>
                            <m:t>4,1</m:t>
                          </m:r>
                        </m:sub>
                      </m:sSub>
                      <m:r>
                        <a:rPr lang="en-US" b="0" i="1" smtClean="0">
                          <a:solidFill>
                            <a:schemeClr val="bg1"/>
                          </a:solidFill>
                          <a:latin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𝑆𝑡</m:t>
                          </m:r>
                        </m:e>
                        <m:sub>
                          <m:r>
                            <a:rPr lang="en-US" b="0" i="1" smtClean="0">
                              <a:solidFill>
                                <a:schemeClr val="bg1"/>
                              </a:solidFill>
                              <a:latin typeface="Cambria Math" panose="02040503050406030204" pitchFamily="18" charset="0"/>
                              <a:cs typeface="Arial" panose="020B0604020202020204" pitchFamily="34" charset="0"/>
                            </a:rPr>
                            <m:t>5,1</m:t>
                          </m:r>
                        </m:sub>
                      </m:sSub>
                      <m:r>
                        <a:rPr lang="en-US" b="0" i="1" smtClean="0">
                          <a:solidFill>
                            <a:schemeClr val="bg1"/>
                          </a:solidFill>
                          <a:latin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𝑆𝑡</m:t>
                          </m:r>
                        </m:e>
                        <m:sub>
                          <m:r>
                            <a:rPr lang="en-US" b="0" i="1" smtClean="0">
                              <a:solidFill>
                                <a:schemeClr val="bg1"/>
                              </a:solidFill>
                              <a:latin typeface="Cambria Math" panose="02040503050406030204" pitchFamily="18" charset="0"/>
                              <a:cs typeface="Arial" panose="020B0604020202020204" pitchFamily="34" charset="0"/>
                            </a:rPr>
                            <m:t>6,1</m:t>
                          </m:r>
                        </m:sub>
                      </m:sSub>
                      <m:r>
                        <a:rPr lang="en-US" b="0" i="1" smtClean="0">
                          <a:solidFill>
                            <a:schemeClr val="bg1"/>
                          </a:solidFill>
                          <a:latin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𝑆𝑡</m:t>
                          </m:r>
                        </m:e>
                        <m:sub>
                          <m:r>
                            <a:rPr lang="en-US" b="0" i="1" smtClean="0">
                              <a:solidFill>
                                <a:schemeClr val="bg1"/>
                              </a:solidFill>
                              <a:latin typeface="Cambria Math" panose="02040503050406030204" pitchFamily="18" charset="0"/>
                              <a:cs typeface="Arial" panose="020B0604020202020204" pitchFamily="34" charset="0"/>
                            </a:rPr>
                            <m:t>7,1</m:t>
                          </m:r>
                        </m:sub>
                      </m:sSub>
                      <m:r>
                        <a:rPr lang="en-US" b="0" i="1" smtClean="0">
                          <a:solidFill>
                            <a:schemeClr val="bg1"/>
                          </a:solidFill>
                          <a:latin typeface="Cambria Math" panose="02040503050406030204" pitchFamily="18" charset="0"/>
                          <a:cs typeface="Arial" panose="020B0604020202020204" pitchFamily="34" charset="0"/>
                        </a:rPr>
                        <m:t> </m:t>
                      </m:r>
                      <m:sSub>
                        <m:sSubPr>
                          <m:ctrlPr>
                            <a:rPr lang="en-US" b="0"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𝑆𝑡</m:t>
                          </m:r>
                        </m:e>
                        <m:sub>
                          <m:r>
                            <a:rPr lang="en-US" b="0" i="1" smtClean="0">
                              <a:solidFill>
                                <a:schemeClr val="bg1"/>
                              </a:solidFill>
                              <a:latin typeface="Cambria Math" panose="02040503050406030204" pitchFamily="18" charset="0"/>
                              <a:cs typeface="Arial" panose="020B0604020202020204" pitchFamily="34" charset="0"/>
                            </a:rPr>
                            <m:t>8,1</m:t>
                          </m:r>
                        </m:sub>
                      </m:sSub>
                    </m:oMath>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2,</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5,</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6,</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7,</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8,</m:t>
                          </m:r>
                          <m:r>
                            <a:rPr lang="en-US" b="0" i="1" smtClean="0">
                              <a:solidFill>
                                <a:schemeClr val="bg1"/>
                              </a:solidFill>
                              <a:latin typeface="Cambria Math" panose="02040503050406030204" pitchFamily="18" charset="0"/>
                              <a:cs typeface="Arial" panose="020B0604020202020204" pitchFamily="34" charset="0"/>
                            </a:rPr>
                            <m:t>2</m:t>
                          </m:r>
                        </m:sub>
                      </m:sSub>
                    </m:oMath>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2,</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5,</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6,</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7,</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8,</m:t>
                          </m:r>
                          <m:r>
                            <a:rPr lang="en-US" b="0" i="1" smtClean="0">
                              <a:solidFill>
                                <a:schemeClr val="bg1"/>
                              </a:solidFill>
                              <a:latin typeface="Cambria Math" panose="02040503050406030204" pitchFamily="18" charset="0"/>
                              <a:cs typeface="Arial" panose="020B0604020202020204" pitchFamily="34" charset="0"/>
                            </a:rPr>
                            <m:t>3</m:t>
                          </m:r>
                        </m:sub>
                      </m:sSub>
                    </m:oMath>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2,</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5,</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6,</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7,</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8,</m:t>
                          </m:r>
                          <m:r>
                            <a:rPr lang="en-US" b="0" i="1" smtClean="0">
                              <a:solidFill>
                                <a:schemeClr val="bg1"/>
                              </a:solidFill>
                              <a:latin typeface="Cambria Math" panose="02040503050406030204" pitchFamily="18" charset="0"/>
                              <a:cs typeface="Arial" panose="020B0604020202020204" pitchFamily="34" charset="0"/>
                            </a:rPr>
                            <m:t>4</m:t>
                          </m:r>
                        </m:sub>
                      </m:sSub>
                    </m:oMath>
                  </m:oMathPara>
                </a14:m>
                <a:br>
                  <a:rPr lang="en-US" dirty="0">
                    <a:solidFill>
                      <a:schemeClr val="bg1"/>
                    </a:solidFill>
                    <a:latin typeface="Arial" panose="020B0604020202020204" pitchFamily="34" charset="0"/>
                    <a:cs typeface="Arial" panose="020B0604020202020204" pitchFamily="34" charset="0"/>
                  </a:rPr>
                </a:br>
                <a:endParaRPr lang="en-US" dirty="0">
                  <a:solidFill>
                    <a:schemeClr val="bg1"/>
                  </a:solidFill>
                  <a:latin typeface="Arial" panose="020B0604020202020204" pitchFamily="34" charset="0"/>
                  <a:cs typeface="Arial" panose="020B0604020202020204" pitchFamily="34" charset="0"/>
                </a:endParaRPr>
              </a:p>
            </p:txBody>
          </p:sp>
        </mc:Choice>
        <mc:Fallback xmlns="">
          <p:sp>
            <p:nvSpPr>
              <p:cNvPr id="54" name="TextBox 53">
                <a:extLst>
                  <a:ext uri="{FF2B5EF4-FFF2-40B4-BE49-F238E27FC236}">
                    <a16:creationId xmlns:a16="http://schemas.microsoft.com/office/drawing/2014/main" id="{88F7A18C-30E4-4493-443A-C31E02FD838D}"/>
                  </a:ext>
                </a:extLst>
              </p:cNvPr>
              <p:cNvSpPr txBox="1">
                <a:spLocks noRot="1" noChangeAspect="1" noMove="1" noResize="1" noEditPoints="1" noAdjustHandles="1" noChangeArrowheads="1" noChangeShapeType="1" noTextEdit="1"/>
              </p:cNvSpPr>
              <p:nvPr/>
            </p:nvSpPr>
            <p:spPr>
              <a:xfrm>
                <a:off x="1187687" y="4496614"/>
                <a:ext cx="4267588" cy="1249125"/>
              </a:xfrm>
              <a:prstGeom prst="rect">
                <a:avLst/>
              </a:prstGeom>
              <a:blipFill>
                <a:blip r:embed="rId2"/>
                <a:stretch>
                  <a:fillRect b="-2970"/>
                </a:stretch>
              </a:blipFill>
              <a:ln>
                <a:solidFill>
                  <a:schemeClr val="bg1"/>
                </a:solidFill>
              </a:ln>
            </p:spPr>
            <p:txBody>
              <a:bodyPr/>
              <a:lstStyle/>
              <a:p>
                <a:r>
                  <a:rPr lang="en-US">
                    <a:noFill/>
                  </a:rPr>
                  <a:t> </a:t>
                </a:r>
              </a:p>
            </p:txBody>
          </p:sp>
        </mc:Fallback>
      </mc:AlternateContent>
      <p:sp>
        <p:nvSpPr>
          <p:cNvPr id="4" name="Oval 3">
            <a:extLst>
              <a:ext uri="{FF2B5EF4-FFF2-40B4-BE49-F238E27FC236}">
                <a16:creationId xmlns:a16="http://schemas.microsoft.com/office/drawing/2014/main" id="{41EFCFEF-4F7C-756E-A788-4BE032C4EC35}"/>
              </a:ext>
            </a:extLst>
          </p:cNvPr>
          <p:cNvSpPr/>
          <p:nvPr/>
        </p:nvSpPr>
        <p:spPr>
          <a:xfrm>
            <a:off x="7265436" y="3001263"/>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Tree>
    <p:extLst>
      <p:ext uri="{BB962C8B-B14F-4D97-AF65-F5344CB8AC3E}">
        <p14:creationId xmlns:p14="http://schemas.microsoft.com/office/powerpoint/2010/main" val="3706790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9FBC3-128A-B8EB-CF01-D6075A64C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D5EA7F-EEF4-AEB5-A7C6-10DFBFC452F4}"/>
              </a:ext>
            </a:extLst>
          </p:cNvPr>
          <p:cNvSpPr>
            <a:spLocks noGrp="1"/>
          </p:cNvSpPr>
          <p:nvPr>
            <p:ph type="title"/>
          </p:nvPr>
        </p:nvSpPr>
        <p:spPr>
          <a:xfrm>
            <a:off x="1143001" y="58680"/>
            <a:ext cx="9905998" cy="448281"/>
          </a:xfrm>
        </p:spPr>
        <p:txBody>
          <a:bodyPr>
            <a:normAutofit fontScale="90000"/>
          </a:bodyPr>
          <a:lstStyle/>
          <a:p>
            <a:pPr algn="ctr"/>
            <a:r>
              <a:rPr lang="en-US" dirty="0"/>
              <a:t>Important Variables!</a:t>
            </a:r>
          </a:p>
        </p:txBody>
      </p:sp>
      <p:grpSp>
        <p:nvGrpSpPr>
          <p:cNvPr id="5" name="Group 4">
            <a:extLst>
              <a:ext uri="{FF2B5EF4-FFF2-40B4-BE49-F238E27FC236}">
                <a16:creationId xmlns:a16="http://schemas.microsoft.com/office/drawing/2014/main" id="{9CDC7402-C824-59A9-98E7-55D7DF3517FB}"/>
              </a:ext>
            </a:extLst>
          </p:cNvPr>
          <p:cNvGrpSpPr/>
          <p:nvPr/>
        </p:nvGrpSpPr>
        <p:grpSpPr>
          <a:xfrm>
            <a:off x="1443136" y="666370"/>
            <a:ext cx="8941835" cy="3072883"/>
            <a:chOff x="1433806" y="1118514"/>
            <a:chExt cx="8941835" cy="3072883"/>
          </a:xfrm>
        </p:grpSpPr>
        <p:grpSp>
          <p:nvGrpSpPr>
            <p:cNvPr id="7" name="Group 6">
              <a:extLst>
                <a:ext uri="{FF2B5EF4-FFF2-40B4-BE49-F238E27FC236}">
                  <a16:creationId xmlns:a16="http://schemas.microsoft.com/office/drawing/2014/main" id="{930E0D81-D108-0617-36A1-C8DADCB5F019}"/>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F4F8219B-66BD-CD8F-24F7-FF34F1E7FB77}"/>
                  </a:ext>
                </a:extLst>
              </p:cNvPr>
              <p:cNvSpPr/>
              <p:nvPr/>
            </p:nvSpPr>
            <p:spPr>
              <a:xfrm>
                <a:off x="225801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BBC6111E-67FA-5285-4F84-510C171F47D6}"/>
                  </a:ext>
                </a:extLst>
              </p:cNvPr>
              <p:cNvSpPr/>
              <p:nvPr/>
            </p:nvSpPr>
            <p:spPr>
              <a:xfrm>
                <a:off x="432318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759D2E7E-271F-BC88-5069-644C0F3E7C61}"/>
                  </a:ext>
                </a:extLst>
              </p:cNvPr>
              <p:cNvSpPr/>
              <p:nvPr/>
            </p:nvSpPr>
            <p:spPr>
              <a:xfrm>
                <a:off x="638836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33609624-81DD-B766-88F6-7D05AFB0C694}"/>
                  </a:ext>
                </a:extLst>
              </p:cNvPr>
              <p:cNvSpPr/>
              <p:nvPr/>
            </p:nvSpPr>
            <p:spPr>
              <a:xfrm>
                <a:off x="845353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7F40BED6-32F2-BACE-8E79-44D696CB13E1}"/>
                  </a:ext>
                </a:extLst>
              </p:cNvPr>
              <p:cNvSpPr/>
              <p:nvPr/>
            </p:nvSpPr>
            <p:spPr>
              <a:xfrm>
                <a:off x="6388360"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1DFF05B4-16F4-64FB-8184-338B1AED06A8}"/>
                  </a:ext>
                </a:extLst>
              </p:cNvPr>
              <p:cNvSpPr/>
              <p:nvPr/>
            </p:nvSpPr>
            <p:spPr>
              <a:xfrm>
                <a:off x="8453535"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4D961430-78DB-3E17-6BC3-D933E943E43C}"/>
                  </a:ext>
                </a:extLst>
              </p:cNvPr>
              <p:cNvSpPr/>
              <p:nvPr/>
            </p:nvSpPr>
            <p:spPr>
              <a:xfrm>
                <a:off x="6466114" y="2130491"/>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931D55F9-79BA-7F6B-DCA0-F9B49BBD927E}"/>
                  </a:ext>
                </a:extLst>
              </p:cNvPr>
              <p:cNvSpPr/>
              <p:nvPr/>
            </p:nvSpPr>
            <p:spPr>
              <a:xfrm>
                <a:off x="6466114" y="4268757"/>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21938129-AD85-8A2D-4E22-1687D2F43DCD}"/>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A5645E8-A8A2-088E-AF44-97FF713B7980}"/>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140493-748F-1D9D-9434-EA0369F8F0E5}"/>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068C9FE-1E19-48DE-F439-B8E687158FA2}"/>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72DFEE-4877-3162-42D3-3956D270A53A}"/>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F6BE68E-4A3D-478A-3B6A-9B9C88D321E3}"/>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182F82D-F303-AD99-12DA-F49686788606}"/>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FE71B79-1145-DE82-6842-57188C594DA4}"/>
                  </a:ext>
                </a:extLst>
              </p:cNvPr>
              <p:cNvSpPr txBox="1"/>
              <p:nvPr/>
            </p:nvSpPr>
            <p:spPr>
              <a:xfrm>
                <a:off x="3349694" y="2101336"/>
                <a:ext cx="765110" cy="369332"/>
              </a:xfrm>
              <a:prstGeom prst="rect">
                <a:avLst/>
              </a:prstGeom>
              <a:noFill/>
            </p:spPr>
            <p:txBody>
              <a:bodyPr wrap="square" rtlCol="0">
                <a:spAutoFit/>
              </a:bodyPr>
              <a:lstStyle/>
              <a:p>
                <a:pPr algn="ctr"/>
                <a:r>
                  <a:rPr lang="en-US" dirty="0"/>
                  <a:t>A-Z</a:t>
                </a:r>
              </a:p>
            </p:txBody>
          </p:sp>
          <p:sp>
            <p:nvSpPr>
              <p:cNvPr id="61" name="TextBox 60">
                <a:extLst>
                  <a:ext uri="{FF2B5EF4-FFF2-40B4-BE49-F238E27FC236}">
                    <a16:creationId xmlns:a16="http://schemas.microsoft.com/office/drawing/2014/main" id="{9F7C4C7A-B496-BC71-57CA-3AF20CBBC787}"/>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62" name="TextBox 61">
                <a:extLst>
                  <a:ext uri="{FF2B5EF4-FFF2-40B4-BE49-F238E27FC236}">
                    <a16:creationId xmlns:a16="http://schemas.microsoft.com/office/drawing/2014/main" id="{41152B4A-5C26-1A19-3778-7A38ABCFE8C9}"/>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65" name="TextBox 64">
                <a:extLst>
                  <a:ext uri="{FF2B5EF4-FFF2-40B4-BE49-F238E27FC236}">
                    <a16:creationId xmlns:a16="http://schemas.microsoft.com/office/drawing/2014/main" id="{F87FA35E-B20E-0C4A-12B0-44DEC8537257}"/>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B64A3D5A-24DF-9365-4C12-B64101F6FFA0}"/>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37051E0E-F9D4-CE88-23D3-5DF1B242BC6E}"/>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10910959-30C5-0643-789D-9E06EF686DF4}"/>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40671689-89AB-25CB-5215-9E2C6C469CCA}"/>
                </a:ext>
              </a:extLst>
            </p:cNvPr>
            <p:cNvSpPr/>
            <p:nvPr/>
          </p:nvSpPr>
          <p:spPr>
            <a:xfrm>
              <a:off x="9319727" y="1196269"/>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3" name="TextBox 2">
            <a:extLst>
              <a:ext uri="{FF2B5EF4-FFF2-40B4-BE49-F238E27FC236}">
                <a16:creationId xmlns:a16="http://schemas.microsoft.com/office/drawing/2014/main" id="{C378B39B-FC6A-420A-935D-AE3173E024BF}"/>
              </a:ext>
            </a:extLst>
          </p:cNvPr>
          <p:cNvSpPr txBox="1"/>
          <p:nvPr/>
        </p:nvSpPr>
        <p:spPr>
          <a:xfrm>
            <a:off x="811767" y="3944918"/>
            <a:ext cx="49996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Represents whether machine in state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step j</a:t>
            </a:r>
          </a:p>
        </p:txBody>
      </p:sp>
      <p:sp>
        <p:nvSpPr>
          <p:cNvPr id="14" name="TextBox 13">
            <a:extLst>
              <a:ext uri="{FF2B5EF4-FFF2-40B4-BE49-F238E27FC236}">
                <a16:creationId xmlns:a16="http://schemas.microsoft.com/office/drawing/2014/main" id="{92250598-B39C-748C-D6C3-F3564AE4E28F}"/>
              </a:ext>
            </a:extLst>
          </p:cNvPr>
          <p:cNvSpPr txBox="1"/>
          <p:nvPr/>
        </p:nvSpPr>
        <p:spPr>
          <a:xfrm>
            <a:off x="598715" y="2013141"/>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bg1"/>
                </a:solidFill>
                <a:latin typeface="Arial" panose="020B0604020202020204" pitchFamily="34" charset="0"/>
                <a:cs typeface="Arial" panose="020B0604020202020204" pitchFamily="34" charset="0"/>
              </a:rPr>
              <a:t>mrf</a:t>
            </a:r>
            <a:endParaRPr lang="en-US" sz="40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05FC5E0-5CC8-E780-3439-C4AF306E5A11}"/>
                  </a:ext>
                </a:extLst>
              </p:cNvPr>
              <p:cNvSpPr txBox="1"/>
              <p:nvPr/>
            </p:nvSpPr>
            <p:spPr>
              <a:xfrm>
                <a:off x="1187687" y="4496614"/>
                <a:ext cx="4267588" cy="1249125"/>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cs typeface="Arial" panose="020B0604020202020204" pitchFamily="34" charset="0"/>
                            </a:rPr>
                          </m:ctrlPr>
                        </m:sSubPr>
                        <m:e>
                          <m:r>
                            <a:rPr lang="en-US" b="0" i="1" smtClean="0">
                              <a:solidFill>
                                <a:schemeClr val="accent1"/>
                              </a:solidFill>
                              <a:latin typeface="Cambria Math" panose="02040503050406030204" pitchFamily="18" charset="0"/>
                              <a:cs typeface="Arial" panose="020B0604020202020204" pitchFamily="34" charset="0"/>
                            </a:rPr>
                            <m:t>𝑆𝑡</m:t>
                          </m:r>
                        </m:e>
                        <m:sub>
                          <m:r>
                            <a:rPr lang="en-US" b="0" i="1" smtClean="0">
                              <a:solidFill>
                                <a:schemeClr val="accent1"/>
                              </a:solidFill>
                              <a:latin typeface="Cambria Math" panose="02040503050406030204" pitchFamily="18" charset="0"/>
                              <a:cs typeface="Arial" panose="020B0604020202020204" pitchFamily="34" charset="0"/>
                            </a:rPr>
                            <m:t>1,1</m:t>
                          </m:r>
                        </m:sub>
                      </m:sSub>
                      <m:r>
                        <a:rPr lang="en-US" b="0" i="1" smtClean="0">
                          <a:solidFill>
                            <a:schemeClr val="accent1"/>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2,1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3,1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4,1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5,1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6,1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7,1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8,1</m:t>
                          </m:r>
                        </m:sub>
                      </m:sSub>
                    </m:oMath>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2,</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5,</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6,</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7,</m:t>
                          </m:r>
                          <m:r>
                            <a:rPr lang="en-US" b="0" i="1" smtClean="0">
                              <a:solidFill>
                                <a:schemeClr val="bg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8,</m:t>
                          </m:r>
                          <m:r>
                            <a:rPr lang="en-US" b="0" i="1" smtClean="0">
                              <a:solidFill>
                                <a:schemeClr val="bg1"/>
                              </a:solidFill>
                              <a:latin typeface="Cambria Math" panose="02040503050406030204" pitchFamily="18" charset="0"/>
                              <a:cs typeface="Arial" panose="020B0604020202020204" pitchFamily="34" charset="0"/>
                            </a:rPr>
                            <m:t>2</m:t>
                          </m:r>
                        </m:sub>
                      </m:sSub>
                    </m:oMath>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2,</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5,</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6,</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7,</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8,</m:t>
                          </m:r>
                          <m:r>
                            <a:rPr lang="en-US" b="0" i="1" smtClean="0">
                              <a:solidFill>
                                <a:schemeClr val="bg1"/>
                              </a:solidFill>
                              <a:latin typeface="Cambria Math" panose="02040503050406030204" pitchFamily="18" charset="0"/>
                              <a:cs typeface="Arial" panose="020B0604020202020204" pitchFamily="34" charset="0"/>
                            </a:rPr>
                            <m:t>3</m:t>
                          </m:r>
                        </m:sub>
                      </m:sSub>
                    </m:oMath>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2,</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5,</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6,</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7,</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8,</m:t>
                          </m:r>
                          <m:r>
                            <a:rPr lang="en-US" b="0" i="1" smtClean="0">
                              <a:solidFill>
                                <a:schemeClr val="bg1"/>
                              </a:solidFill>
                              <a:latin typeface="Cambria Math" panose="02040503050406030204" pitchFamily="18" charset="0"/>
                              <a:cs typeface="Arial" panose="020B0604020202020204" pitchFamily="34" charset="0"/>
                            </a:rPr>
                            <m:t>4</m:t>
                          </m:r>
                        </m:sub>
                      </m:sSub>
                    </m:oMath>
                  </m:oMathPara>
                </a14:m>
                <a:br>
                  <a:rPr lang="en-US" dirty="0">
                    <a:solidFill>
                      <a:schemeClr val="bg1"/>
                    </a:solidFill>
                    <a:latin typeface="Arial" panose="020B0604020202020204" pitchFamily="34" charset="0"/>
                    <a:cs typeface="Arial" panose="020B0604020202020204" pitchFamily="34" charset="0"/>
                  </a:rPr>
                </a:br>
                <a:endParaRPr lang="en-US" dirty="0">
                  <a:solidFill>
                    <a:schemeClr val="bg1"/>
                  </a:solidFill>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905FC5E0-5CC8-E780-3439-C4AF306E5A11}"/>
                  </a:ext>
                </a:extLst>
              </p:cNvPr>
              <p:cNvSpPr txBox="1">
                <a:spLocks noRot="1" noChangeAspect="1" noMove="1" noResize="1" noEditPoints="1" noAdjustHandles="1" noChangeArrowheads="1" noChangeShapeType="1" noTextEdit="1"/>
              </p:cNvSpPr>
              <p:nvPr/>
            </p:nvSpPr>
            <p:spPr>
              <a:xfrm>
                <a:off x="1187687" y="4496614"/>
                <a:ext cx="4267588" cy="1249125"/>
              </a:xfrm>
              <a:prstGeom prst="rect">
                <a:avLst/>
              </a:prstGeom>
              <a:blipFill>
                <a:blip r:embed="rId2"/>
                <a:stretch>
                  <a:fillRect b="-2970"/>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5937901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E0A8E-6CF1-BA06-9AB6-76EB357BAE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6493D7-6F26-7645-299F-63D8E8393819}"/>
              </a:ext>
            </a:extLst>
          </p:cNvPr>
          <p:cNvSpPr>
            <a:spLocks noGrp="1"/>
          </p:cNvSpPr>
          <p:nvPr>
            <p:ph type="title"/>
          </p:nvPr>
        </p:nvSpPr>
        <p:spPr>
          <a:xfrm>
            <a:off x="1143001" y="58680"/>
            <a:ext cx="9905998" cy="448281"/>
          </a:xfrm>
        </p:spPr>
        <p:txBody>
          <a:bodyPr>
            <a:normAutofit fontScale="90000"/>
          </a:bodyPr>
          <a:lstStyle/>
          <a:p>
            <a:pPr algn="ctr"/>
            <a:r>
              <a:rPr lang="en-US" dirty="0"/>
              <a:t>Important Variables!</a:t>
            </a:r>
          </a:p>
        </p:txBody>
      </p:sp>
      <p:grpSp>
        <p:nvGrpSpPr>
          <p:cNvPr id="5" name="Group 4">
            <a:extLst>
              <a:ext uri="{FF2B5EF4-FFF2-40B4-BE49-F238E27FC236}">
                <a16:creationId xmlns:a16="http://schemas.microsoft.com/office/drawing/2014/main" id="{86ED140B-93A5-9982-0D40-6D85E82E696D}"/>
              </a:ext>
            </a:extLst>
          </p:cNvPr>
          <p:cNvGrpSpPr/>
          <p:nvPr/>
        </p:nvGrpSpPr>
        <p:grpSpPr>
          <a:xfrm>
            <a:off x="1443136" y="666370"/>
            <a:ext cx="8941835" cy="3072883"/>
            <a:chOff x="1433806" y="1118514"/>
            <a:chExt cx="8941835" cy="3072883"/>
          </a:xfrm>
        </p:grpSpPr>
        <p:grpSp>
          <p:nvGrpSpPr>
            <p:cNvPr id="7" name="Group 6">
              <a:extLst>
                <a:ext uri="{FF2B5EF4-FFF2-40B4-BE49-F238E27FC236}">
                  <a16:creationId xmlns:a16="http://schemas.microsoft.com/office/drawing/2014/main" id="{0CD5091B-591A-44C1-B6FC-C514B14139BA}"/>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135C9B4A-1685-429D-AEFE-B2C04B80DE86}"/>
                  </a:ext>
                </a:extLst>
              </p:cNvPr>
              <p:cNvSpPr/>
              <p:nvPr/>
            </p:nvSpPr>
            <p:spPr>
              <a:xfrm>
                <a:off x="225801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AC9B3F4B-7E26-CAD8-E544-E5058FC50C72}"/>
                  </a:ext>
                </a:extLst>
              </p:cNvPr>
              <p:cNvSpPr/>
              <p:nvPr/>
            </p:nvSpPr>
            <p:spPr>
              <a:xfrm>
                <a:off x="432318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B7B833E1-F71C-4E1B-963E-792AD6706EC6}"/>
                  </a:ext>
                </a:extLst>
              </p:cNvPr>
              <p:cNvSpPr/>
              <p:nvPr/>
            </p:nvSpPr>
            <p:spPr>
              <a:xfrm>
                <a:off x="638836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B0504436-1E29-B7AB-1DB5-A30587EF66EC}"/>
                  </a:ext>
                </a:extLst>
              </p:cNvPr>
              <p:cNvSpPr/>
              <p:nvPr/>
            </p:nvSpPr>
            <p:spPr>
              <a:xfrm>
                <a:off x="845353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893651CB-243A-0C30-D49E-9D6DE41C19F4}"/>
                  </a:ext>
                </a:extLst>
              </p:cNvPr>
              <p:cNvSpPr/>
              <p:nvPr/>
            </p:nvSpPr>
            <p:spPr>
              <a:xfrm>
                <a:off x="6388360"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2B521E7A-9519-EC23-1BD7-B5E8C817DDCD}"/>
                  </a:ext>
                </a:extLst>
              </p:cNvPr>
              <p:cNvSpPr/>
              <p:nvPr/>
            </p:nvSpPr>
            <p:spPr>
              <a:xfrm>
                <a:off x="8453535"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2F37ABA2-F3D6-7073-F4EF-9565FFEFE611}"/>
                  </a:ext>
                </a:extLst>
              </p:cNvPr>
              <p:cNvSpPr/>
              <p:nvPr/>
            </p:nvSpPr>
            <p:spPr>
              <a:xfrm>
                <a:off x="6466114" y="2130491"/>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2052B3AF-2CE6-1B66-772F-18E0195AE111}"/>
                  </a:ext>
                </a:extLst>
              </p:cNvPr>
              <p:cNvSpPr/>
              <p:nvPr/>
            </p:nvSpPr>
            <p:spPr>
              <a:xfrm>
                <a:off x="6466114" y="4268757"/>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75A08B9E-9BE7-4C70-F4DA-F655D05C31AB}"/>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E7F346A-5956-D909-4294-D8A76A806331}"/>
                  </a:ext>
                </a:extLst>
              </p:cNvPr>
              <p:cNvCxnSpPr>
                <a:cxnSpLocks/>
                <a:stCxn id="18" idx="6"/>
                <a:endCxn id="20" idx="2"/>
              </p:cNvCxnSpPr>
              <p:nvPr/>
            </p:nvCxnSpPr>
            <p:spPr>
              <a:xfrm>
                <a:off x="319107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CF15AEC-2A9F-4663-10D1-43F3186F6244}"/>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1013E04-B72A-1AB6-BFF8-BFBFD9E88BC0}"/>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14F3CDC-9BFF-9C55-1B85-9E202E0B7AAE}"/>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C0F12760-0BC3-9EF5-CE04-AD411D002566}"/>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2C0B414-2739-4ACB-069D-FEDD6B3AAD68}"/>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29F8586-9650-47AF-99F0-037395435B4B}"/>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m</a:t>
                </a:r>
              </a:p>
            </p:txBody>
          </p:sp>
          <p:sp>
            <p:nvSpPr>
              <p:cNvPr id="61" name="TextBox 60">
                <a:extLst>
                  <a:ext uri="{FF2B5EF4-FFF2-40B4-BE49-F238E27FC236}">
                    <a16:creationId xmlns:a16="http://schemas.microsoft.com/office/drawing/2014/main" id="{7AF9F7E3-E6C4-5AF6-D57E-82725C9AB87A}"/>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62" name="TextBox 61">
                <a:extLst>
                  <a:ext uri="{FF2B5EF4-FFF2-40B4-BE49-F238E27FC236}">
                    <a16:creationId xmlns:a16="http://schemas.microsoft.com/office/drawing/2014/main" id="{908CE300-B509-2040-6536-54F883214E5E}"/>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65" name="TextBox 64">
                <a:extLst>
                  <a:ext uri="{FF2B5EF4-FFF2-40B4-BE49-F238E27FC236}">
                    <a16:creationId xmlns:a16="http://schemas.microsoft.com/office/drawing/2014/main" id="{C701C7CB-3637-8100-2148-C681A428F803}"/>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BE9AEEE3-98FA-4C54-AE0C-7EC65BBDD10D}"/>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1A3D9BC2-68EB-8744-C043-426D28217A3A}"/>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27370E3F-CCFE-DE33-55BB-E982AFB421DF}"/>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99B70F81-69B8-0754-9D27-C8CD3275A0B0}"/>
                </a:ext>
              </a:extLst>
            </p:cNvPr>
            <p:cNvSpPr/>
            <p:nvPr/>
          </p:nvSpPr>
          <p:spPr>
            <a:xfrm>
              <a:off x="9319727" y="1196269"/>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3" name="TextBox 2">
            <a:extLst>
              <a:ext uri="{FF2B5EF4-FFF2-40B4-BE49-F238E27FC236}">
                <a16:creationId xmlns:a16="http://schemas.microsoft.com/office/drawing/2014/main" id="{B77B66A5-B68F-E220-240C-C8524ECDD050}"/>
              </a:ext>
            </a:extLst>
          </p:cNvPr>
          <p:cNvSpPr txBox="1"/>
          <p:nvPr/>
        </p:nvSpPr>
        <p:spPr>
          <a:xfrm>
            <a:off x="811767" y="3944918"/>
            <a:ext cx="49996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Represents whether machine in state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step j</a:t>
            </a:r>
          </a:p>
        </p:txBody>
      </p:sp>
      <p:sp>
        <p:nvSpPr>
          <p:cNvPr id="14" name="TextBox 13">
            <a:extLst>
              <a:ext uri="{FF2B5EF4-FFF2-40B4-BE49-F238E27FC236}">
                <a16:creationId xmlns:a16="http://schemas.microsoft.com/office/drawing/2014/main" id="{ADE708FB-1AF1-C104-E0A0-6430CD964E7E}"/>
              </a:ext>
            </a:extLst>
          </p:cNvPr>
          <p:cNvSpPr txBox="1"/>
          <p:nvPr/>
        </p:nvSpPr>
        <p:spPr>
          <a:xfrm>
            <a:off x="598715" y="2013141"/>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a:t>
            </a:r>
            <a:r>
              <a:rPr lang="en-US" sz="4000" dirty="0" err="1">
                <a:solidFill>
                  <a:schemeClr val="bg1"/>
                </a:solidFill>
                <a:latin typeface="Arial" panose="020B0604020202020204" pitchFamily="34" charset="0"/>
                <a:cs typeface="Arial" panose="020B0604020202020204" pitchFamily="34" charset="0"/>
              </a:rPr>
              <a:t>rf</a:t>
            </a:r>
            <a:endParaRPr lang="en-US" sz="40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830094E-E5FA-E796-8C5E-7DB9CBCBBD1D}"/>
                  </a:ext>
                </a:extLst>
              </p:cNvPr>
              <p:cNvSpPr txBox="1"/>
              <p:nvPr/>
            </p:nvSpPr>
            <p:spPr>
              <a:xfrm>
                <a:off x="1187687" y="4496614"/>
                <a:ext cx="4267588" cy="1249125"/>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cs typeface="Arial" panose="020B0604020202020204" pitchFamily="34" charset="0"/>
                            </a:rPr>
                          </m:ctrlPr>
                        </m:sSubPr>
                        <m:e>
                          <m:r>
                            <a:rPr lang="en-US" b="0" i="1" smtClean="0">
                              <a:solidFill>
                                <a:schemeClr val="accent1"/>
                              </a:solidFill>
                              <a:latin typeface="Cambria Math" panose="02040503050406030204" pitchFamily="18" charset="0"/>
                              <a:cs typeface="Arial" panose="020B0604020202020204" pitchFamily="34" charset="0"/>
                            </a:rPr>
                            <m:t>𝑆𝑡</m:t>
                          </m:r>
                        </m:e>
                        <m:sub>
                          <m:r>
                            <a:rPr lang="en-US" b="0" i="1" smtClean="0">
                              <a:solidFill>
                                <a:schemeClr val="accent1"/>
                              </a:solidFill>
                              <a:latin typeface="Cambria Math" panose="02040503050406030204" pitchFamily="18" charset="0"/>
                              <a:cs typeface="Arial" panose="020B0604020202020204" pitchFamily="34" charset="0"/>
                            </a:rPr>
                            <m:t>1,1</m:t>
                          </m:r>
                        </m:sub>
                      </m:sSub>
                      <m:r>
                        <a:rPr lang="en-US" b="0" i="1" smtClean="0">
                          <a:solidFill>
                            <a:schemeClr val="accent1"/>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2,1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3,1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4,1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5,1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6,1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7,1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8,1</m:t>
                          </m:r>
                        </m:sub>
                      </m:sSub>
                    </m:oMath>
                    <m:oMath xmlns:m="http://schemas.openxmlformats.org/officeDocument/2006/math">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1,</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𝑆</m:t>
                          </m:r>
                          <m:r>
                            <a:rPr lang="en-US" b="0" i="1" smtClean="0">
                              <a:solidFill>
                                <a:schemeClr val="accent1"/>
                              </a:solidFill>
                              <a:latin typeface="Cambria Math" panose="02040503050406030204" pitchFamily="18" charset="0"/>
                              <a:cs typeface="Arial" panose="020B0604020202020204" pitchFamily="34" charset="0"/>
                            </a:rPr>
                            <m:t>𝑡</m:t>
                          </m:r>
                        </m:e>
                        <m:sub>
                          <m:r>
                            <a:rPr lang="en-US" i="1">
                              <a:solidFill>
                                <a:schemeClr val="accent1"/>
                              </a:solidFill>
                              <a:latin typeface="Cambria Math" panose="02040503050406030204" pitchFamily="18" charset="0"/>
                              <a:cs typeface="Arial" panose="020B0604020202020204" pitchFamily="34" charset="0"/>
                            </a:rPr>
                            <m:t>2,</m:t>
                          </m:r>
                          <m:r>
                            <a:rPr lang="en-US" b="0" i="1" smtClean="0">
                              <a:solidFill>
                                <a:schemeClr val="accent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3,</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4,</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5,</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6,</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7,</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8,</m:t>
                          </m:r>
                          <m:r>
                            <a:rPr lang="en-US" b="0" i="1" smtClean="0">
                              <a:solidFill>
                                <a:schemeClr val="accent4"/>
                              </a:solidFill>
                              <a:latin typeface="Cambria Math" panose="02040503050406030204" pitchFamily="18" charset="0"/>
                              <a:cs typeface="Arial" panose="020B0604020202020204" pitchFamily="34" charset="0"/>
                            </a:rPr>
                            <m:t>2</m:t>
                          </m:r>
                        </m:sub>
                      </m:sSub>
                    </m:oMath>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2,</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5,</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6,</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7,</m:t>
                          </m:r>
                          <m:r>
                            <a:rPr lang="en-US" b="0" i="1" smtClean="0">
                              <a:solidFill>
                                <a:schemeClr val="bg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8,</m:t>
                          </m:r>
                          <m:r>
                            <a:rPr lang="en-US" b="0" i="1" smtClean="0">
                              <a:solidFill>
                                <a:schemeClr val="bg1"/>
                              </a:solidFill>
                              <a:latin typeface="Cambria Math" panose="02040503050406030204" pitchFamily="18" charset="0"/>
                              <a:cs typeface="Arial" panose="020B0604020202020204" pitchFamily="34" charset="0"/>
                            </a:rPr>
                            <m:t>3</m:t>
                          </m:r>
                        </m:sub>
                      </m:sSub>
                    </m:oMath>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2,</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5,</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6,</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7,</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8,</m:t>
                          </m:r>
                          <m:r>
                            <a:rPr lang="en-US" b="0" i="1" smtClean="0">
                              <a:solidFill>
                                <a:schemeClr val="bg1"/>
                              </a:solidFill>
                              <a:latin typeface="Cambria Math" panose="02040503050406030204" pitchFamily="18" charset="0"/>
                              <a:cs typeface="Arial" panose="020B0604020202020204" pitchFamily="34" charset="0"/>
                            </a:rPr>
                            <m:t>4</m:t>
                          </m:r>
                        </m:sub>
                      </m:sSub>
                    </m:oMath>
                  </m:oMathPara>
                </a14:m>
                <a:br>
                  <a:rPr lang="en-US" dirty="0">
                    <a:solidFill>
                      <a:schemeClr val="bg1"/>
                    </a:solidFill>
                    <a:latin typeface="Arial" panose="020B0604020202020204" pitchFamily="34" charset="0"/>
                    <a:cs typeface="Arial" panose="020B0604020202020204" pitchFamily="34" charset="0"/>
                  </a:rPr>
                </a:br>
                <a:endParaRPr lang="en-US" dirty="0">
                  <a:solidFill>
                    <a:schemeClr val="bg1"/>
                  </a:solidFill>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F830094E-E5FA-E796-8C5E-7DB9CBCBBD1D}"/>
                  </a:ext>
                </a:extLst>
              </p:cNvPr>
              <p:cNvSpPr txBox="1">
                <a:spLocks noRot="1" noChangeAspect="1" noMove="1" noResize="1" noEditPoints="1" noAdjustHandles="1" noChangeArrowheads="1" noChangeShapeType="1" noTextEdit="1"/>
              </p:cNvSpPr>
              <p:nvPr/>
            </p:nvSpPr>
            <p:spPr>
              <a:xfrm>
                <a:off x="1187687" y="4496614"/>
                <a:ext cx="4267588" cy="1249125"/>
              </a:xfrm>
              <a:prstGeom prst="rect">
                <a:avLst/>
              </a:prstGeom>
              <a:blipFill>
                <a:blip r:embed="rId2"/>
                <a:stretch>
                  <a:fillRect b="-2970"/>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41464335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38E7D-5845-506B-1037-51435D103D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CDB70D-6E4E-9168-C6FE-1582B7AEF3DD}"/>
              </a:ext>
            </a:extLst>
          </p:cNvPr>
          <p:cNvSpPr>
            <a:spLocks noGrp="1"/>
          </p:cNvSpPr>
          <p:nvPr>
            <p:ph type="title"/>
          </p:nvPr>
        </p:nvSpPr>
        <p:spPr>
          <a:xfrm>
            <a:off x="1143001" y="58680"/>
            <a:ext cx="9905998" cy="448281"/>
          </a:xfrm>
        </p:spPr>
        <p:txBody>
          <a:bodyPr>
            <a:normAutofit fontScale="90000"/>
          </a:bodyPr>
          <a:lstStyle/>
          <a:p>
            <a:pPr algn="ctr"/>
            <a:r>
              <a:rPr lang="en-US" dirty="0"/>
              <a:t>Important Variables!</a:t>
            </a:r>
          </a:p>
        </p:txBody>
      </p:sp>
      <p:grpSp>
        <p:nvGrpSpPr>
          <p:cNvPr id="5" name="Group 4">
            <a:extLst>
              <a:ext uri="{FF2B5EF4-FFF2-40B4-BE49-F238E27FC236}">
                <a16:creationId xmlns:a16="http://schemas.microsoft.com/office/drawing/2014/main" id="{453D71BE-4AE9-2353-5421-F5FCB705F59C}"/>
              </a:ext>
            </a:extLst>
          </p:cNvPr>
          <p:cNvGrpSpPr/>
          <p:nvPr/>
        </p:nvGrpSpPr>
        <p:grpSpPr>
          <a:xfrm>
            <a:off x="1443136" y="666370"/>
            <a:ext cx="8941835" cy="3072883"/>
            <a:chOff x="1433806" y="1118514"/>
            <a:chExt cx="8941835" cy="3072883"/>
          </a:xfrm>
        </p:grpSpPr>
        <p:grpSp>
          <p:nvGrpSpPr>
            <p:cNvPr id="7" name="Group 6">
              <a:extLst>
                <a:ext uri="{FF2B5EF4-FFF2-40B4-BE49-F238E27FC236}">
                  <a16:creationId xmlns:a16="http://schemas.microsoft.com/office/drawing/2014/main" id="{7A7C2E2E-C9A8-0486-A17C-F83D103A0781}"/>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0401DDEE-6A35-5565-B287-A40CBB113378}"/>
                  </a:ext>
                </a:extLst>
              </p:cNvPr>
              <p:cNvSpPr/>
              <p:nvPr/>
            </p:nvSpPr>
            <p:spPr>
              <a:xfrm>
                <a:off x="225801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5E7F946C-A319-DBF5-BE28-10B2CFFF3369}"/>
                  </a:ext>
                </a:extLst>
              </p:cNvPr>
              <p:cNvSpPr/>
              <p:nvPr/>
            </p:nvSpPr>
            <p:spPr>
              <a:xfrm>
                <a:off x="432318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2B8E3A73-D7A1-146B-F437-CEA739DD6819}"/>
                  </a:ext>
                </a:extLst>
              </p:cNvPr>
              <p:cNvSpPr/>
              <p:nvPr/>
            </p:nvSpPr>
            <p:spPr>
              <a:xfrm>
                <a:off x="638836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37DCA7BF-53A2-C5FC-7572-D9300A101A52}"/>
                  </a:ext>
                </a:extLst>
              </p:cNvPr>
              <p:cNvSpPr/>
              <p:nvPr/>
            </p:nvSpPr>
            <p:spPr>
              <a:xfrm>
                <a:off x="845353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DDADBD6A-B47D-9063-4BC9-C44DF4040DE7}"/>
                  </a:ext>
                </a:extLst>
              </p:cNvPr>
              <p:cNvSpPr/>
              <p:nvPr/>
            </p:nvSpPr>
            <p:spPr>
              <a:xfrm>
                <a:off x="6388360"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4C7C5669-B16D-2577-EBD4-9BA924E77989}"/>
                  </a:ext>
                </a:extLst>
              </p:cNvPr>
              <p:cNvSpPr/>
              <p:nvPr/>
            </p:nvSpPr>
            <p:spPr>
              <a:xfrm>
                <a:off x="8453535"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7CF2049E-7C5D-D191-967B-ADB2A660972B}"/>
                  </a:ext>
                </a:extLst>
              </p:cNvPr>
              <p:cNvSpPr/>
              <p:nvPr/>
            </p:nvSpPr>
            <p:spPr>
              <a:xfrm>
                <a:off x="6466114" y="2130491"/>
                <a:ext cx="780662" cy="7806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D9354666-B655-2EBE-95B5-FBAAE5C448E4}"/>
                  </a:ext>
                </a:extLst>
              </p:cNvPr>
              <p:cNvSpPr/>
              <p:nvPr/>
            </p:nvSpPr>
            <p:spPr>
              <a:xfrm>
                <a:off x="6466114" y="4268757"/>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3E2B5533-7785-D317-46EA-8540DD25E939}"/>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A56FD0A-B287-228D-F090-B99CA9A42347}"/>
                  </a:ext>
                </a:extLst>
              </p:cNvPr>
              <p:cNvCxnSpPr>
                <a:cxnSpLocks/>
                <a:stCxn id="18" idx="6"/>
                <a:endCxn id="20" idx="2"/>
              </p:cNvCxnSpPr>
              <p:nvPr/>
            </p:nvCxnSpPr>
            <p:spPr>
              <a:xfrm>
                <a:off x="319107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B448F6A-3443-88AA-B52F-DE40D2F4A111}"/>
                  </a:ext>
                </a:extLst>
              </p:cNvPr>
              <p:cNvCxnSpPr>
                <a:cxnSpLocks/>
                <a:stCxn id="20" idx="6"/>
                <a:endCxn id="22" idx="2"/>
              </p:cNvCxnSpPr>
              <p:nvPr/>
            </p:nvCxnSpPr>
            <p:spPr>
              <a:xfrm>
                <a:off x="5256247"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2942CCC-2994-15B5-2A2E-9A0AB42DECB3}"/>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62E1C64-B72B-6195-F277-5DAF6899525C}"/>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737D163-5E2A-E52D-87F2-14122F5F00A3}"/>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A9F89A12-0C4F-6704-C955-E0F01C7EE9C9}"/>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C2F4C1C7-2475-6763-25E1-4323CAA777DB}"/>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m</a:t>
                </a:r>
              </a:p>
            </p:txBody>
          </p:sp>
          <p:sp>
            <p:nvSpPr>
              <p:cNvPr id="61" name="TextBox 60">
                <a:extLst>
                  <a:ext uri="{FF2B5EF4-FFF2-40B4-BE49-F238E27FC236}">
                    <a16:creationId xmlns:a16="http://schemas.microsoft.com/office/drawing/2014/main" id="{D9F059FF-53E2-112F-1D27-7D9E2CDD11DD}"/>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r</a:t>
                </a:r>
              </a:p>
            </p:txBody>
          </p:sp>
          <p:sp>
            <p:nvSpPr>
              <p:cNvPr id="62" name="TextBox 61">
                <a:extLst>
                  <a:ext uri="{FF2B5EF4-FFF2-40B4-BE49-F238E27FC236}">
                    <a16:creationId xmlns:a16="http://schemas.microsoft.com/office/drawing/2014/main" id="{469918AB-07B9-DC33-F4FF-EE7DE4F1265A}"/>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65" name="TextBox 64">
                <a:extLst>
                  <a:ext uri="{FF2B5EF4-FFF2-40B4-BE49-F238E27FC236}">
                    <a16:creationId xmlns:a16="http://schemas.microsoft.com/office/drawing/2014/main" id="{00A615ED-3433-CA5C-79EF-BD10BEAD8BF7}"/>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E0BF8F25-E914-02AF-C046-5E2DD4EC34B6}"/>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14474409-3AC1-6FFD-5442-89931BB62EC3}"/>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FE438254-4651-E4F9-B605-F771CF15CB4F}"/>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D4205AE5-CAF0-EB5F-9717-B2FC2B35F0E2}"/>
                </a:ext>
              </a:extLst>
            </p:cNvPr>
            <p:cNvSpPr/>
            <p:nvPr/>
          </p:nvSpPr>
          <p:spPr>
            <a:xfrm>
              <a:off x="9319727" y="1196269"/>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3" name="TextBox 2">
            <a:extLst>
              <a:ext uri="{FF2B5EF4-FFF2-40B4-BE49-F238E27FC236}">
                <a16:creationId xmlns:a16="http://schemas.microsoft.com/office/drawing/2014/main" id="{7B3CB63B-B61B-066B-30AA-FC65E9A31D04}"/>
              </a:ext>
            </a:extLst>
          </p:cNvPr>
          <p:cNvSpPr txBox="1"/>
          <p:nvPr/>
        </p:nvSpPr>
        <p:spPr>
          <a:xfrm>
            <a:off x="811767" y="3944918"/>
            <a:ext cx="49996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Represents whether machine in state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step j</a:t>
            </a:r>
          </a:p>
        </p:txBody>
      </p:sp>
      <p:sp>
        <p:nvSpPr>
          <p:cNvPr id="14" name="TextBox 13">
            <a:extLst>
              <a:ext uri="{FF2B5EF4-FFF2-40B4-BE49-F238E27FC236}">
                <a16:creationId xmlns:a16="http://schemas.microsoft.com/office/drawing/2014/main" id="{043FFBFC-9931-D08A-B750-36948391613A}"/>
              </a:ext>
            </a:extLst>
          </p:cNvPr>
          <p:cNvSpPr txBox="1"/>
          <p:nvPr/>
        </p:nvSpPr>
        <p:spPr>
          <a:xfrm>
            <a:off x="598715" y="2013141"/>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a:t>
            </a:r>
            <a:r>
              <a:rPr lang="en-US" sz="4000" dirty="0" err="1">
                <a:solidFill>
                  <a:schemeClr val="bg1"/>
                </a:solidFill>
                <a:latin typeface="Arial" panose="020B0604020202020204" pitchFamily="34" charset="0"/>
                <a:cs typeface="Arial" panose="020B0604020202020204" pitchFamily="34" charset="0"/>
              </a:rPr>
              <a:t>f</a:t>
            </a:r>
            <a:endParaRPr lang="en-US" sz="4000"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1BAB407-7C5E-95F8-9C9E-BFB812B2F1EA}"/>
                  </a:ext>
                </a:extLst>
              </p:cNvPr>
              <p:cNvSpPr txBox="1"/>
              <p:nvPr/>
            </p:nvSpPr>
            <p:spPr>
              <a:xfrm>
                <a:off x="1187687" y="4496614"/>
                <a:ext cx="4267588" cy="1249125"/>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cs typeface="Arial" panose="020B0604020202020204" pitchFamily="34" charset="0"/>
                            </a:rPr>
                          </m:ctrlPr>
                        </m:sSubPr>
                        <m:e>
                          <m:r>
                            <a:rPr lang="en-US" b="0" i="1" smtClean="0">
                              <a:solidFill>
                                <a:schemeClr val="accent1"/>
                              </a:solidFill>
                              <a:latin typeface="Cambria Math" panose="02040503050406030204" pitchFamily="18" charset="0"/>
                              <a:cs typeface="Arial" panose="020B0604020202020204" pitchFamily="34" charset="0"/>
                            </a:rPr>
                            <m:t>𝑆𝑡</m:t>
                          </m:r>
                        </m:e>
                        <m:sub>
                          <m:r>
                            <a:rPr lang="en-US" b="0" i="1" smtClean="0">
                              <a:solidFill>
                                <a:schemeClr val="accent1"/>
                              </a:solidFill>
                              <a:latin typeface="Cambria Math" panose="02040503050406030204" pitchFamily="18" charset="0"/>
                              <a:cs typeface="Arial" panose="020B0604020202020204" pitchFamily="34" charset="0"/>
                            </a:rPr>
                            <m:t>1,1</m:t>
                          </m:r>
                        </m:sub>
                      </m:sSub>
                      <m:r>
                        <a:rPr lang="en-US" b="0" i="1" smtClean="0">
                          <a:solidFill>
                            <a:schemeClr val="accent1"/>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2,1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3,1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4,1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5,1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6,1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7,1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8,1</m:t>
                          </m:r>
                        </m:sub>
                      </m:sSub>
                    </m:oMath>
                    <m:oMath xmlns:m="http://schemas.openxmlformats.org/officeDocument/2006/math">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1,</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𝑆</m:t>
                          </m:r>
                          <m:r>
                            <a:rPr lang="en-US" b="0" i="1" smtClean="0">
                              <a:solidFill>
                                <a:schemeClr val="accent1"/>
                              </a:solidFill>
                              <a:latin typeface="Cambria Math" panose="02040503050406030204" pitchFamily="18" charset="0"/>
                              <a:cs typeface="Arial" panose="020B0604020202020204" pitchFamily="34" charset="0"/>
                            </a:rPr>
                            <m:t>𝑡</m:t>
                          </m:r>
                        </m:e>
                        <m:sub>
                          <m:r>
                            <a:rPr lang="en-US" i="1">
                              <a:solidFill>
                                <a:schemeClr val="accent1"/>
                              </a:solidFill>
                              <a:latin typeface="Cambria Math" panose="02040503050406030204" pitchFamily="18" charset="0"/>
                              <a:cs typeface="Arial" panose="020B0604020202020204" pitchFamily="34" charset="0"/>
                            </a:rPr>
                            <m:t>2,</m:t>
                          </m:r>
                          <m:r>
                            <a:rPr lang="en-US" b="0" i="1" smtClean="0">
                              <a:solidFill>
                                <a:schemeClr val="accent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3,</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4,</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5,</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6,</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7,</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8,</m:t>
                          </m:r>
                          <m:r>
                            <a:rPr lang="en-US" b="0" i="1" smtClean="0">
                              <a:solidFill>
                                <a:schemeClr val="accent4"/>
                              </a:solidFill>
                              <a:latin typeface="Cambria Math" panose="02040503050406030204" pitchFamily="18" charset="0"/>
                              <a:cs typeface="Arial" panose="020B0604020202020204" pitchFamily="34" charset="0"/>
                            </a:rPr>
                            <m:t>2</m:t>
                          </m:r>
                        </m:sub>
                      </m:sSub>
                    </m:oMath>
                    <m:oMath xmlns:m="http://schemas.openxmlformats.org/officeDocument/2006/math">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1,</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2,</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𝑆</m:t>
                          </m:r>
                          <m:r>
                            <a:rPr lang="en-US" b="0" i="1" smtClean="0">
                              <a:solidFill>
                                <a:schemeClr val="accent1"/>
                              </a:solidFill>
                              <a:latin typeface="Cambria Math" panose="02040503050406030204" pitchFamily="18" charset="0"/>
                              <a:cs typeface="Arial" panose="020B0604020202020204" pitchFamily="34" charset="0"/>
                            </a:rPr>
                            <m:t>𝑡</m:t>
                          </m:r>
                        </m:e>
                        <m:sub>
                          <m:r>
                            <a:rPr lang="en-US" i="1">
                              <a:solidFill>
                                <a:schemeClr val="accent1"/>
                              </a:solidFill>
                              <a:latin typeface="Cambria Math" panose="02040503050406030204" pitchFamily="18" charset="0"/>
                              <a:cs typeface="Arial" panose="020B0604020202020204" pitchFamily="34" charset="0"/>
                            </a:rPr>
                            <m:t>3,</m:t>
                          </m:r>
                          <m:r>
                            <a:rPr lang="en-US" b="0" i="1" smtClean="0">
                              <a:solidFill>
                                <a:schemeClr val="accent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4,</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5,</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6,</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7,</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8,</m:t>
                          </m:r>
                          <m:r>
                            <a:rPr lang="en-US" b="0" i="1" smtClean="0">
                              <a:solidFill>
                                <a:schemeClr val="accent4"/>
                              </a:solidFill>
                              <a:latin typeface="Cambria Math" panose="02040503050406030204" pitchFamily="18" charset="0"/>
                              <a:cs typeface="Arial" panose="020B0604020202020204" pitchFamily="34" charset="0"/>
                            </a:rPr>
                            <m:t>3</m:t>
                          </m:r>
                        </m:sub>
                      </m:sSub>
                    </m:oMath>
                    <m:oMath xmlns:m="http://schemas.openxmlformats.org/officeDocument/2006/math">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1,</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2,</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3,</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4,</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5,</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6,</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7,</m:t>
                          </m:r>
                          <m:r>
                            <a:rPr lang="en-US" b="0" i="1" smtClean="0">
                              <a:solidFill>
                                <a:schemeClr val="bg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𝑆</m:t>
                          </m:r>
                          <m:r>
                            <a:rPr lang="en-US" b="0" i="1" smtClean="0">
                              <a:solidFill>
                                <a:schemeClr val="bg1"/>
                              </a:solidFill>
                              <a:latin typeface="Cambria Math" panose="02040503050406030204" pitchFamily="18" charset="0"/>
                              <a:cs typeface="Arial" panose="020B0604020202020204" pitchFamily="34" charset="0"/>
                            </a:rPr>
                            <m:t>𝑡</m:t>
                          </m:r>
                        </m:e>
                        <m:sub>
                          <m:r>
                            <a:rPr lang="en-US" i="1">
                              <a:solidFill>
                                <a:schemeClr val="bg1"/>
                              </a:solidFill>
                              <a:latin typeface="Cambria Math" panose="02040503050406030204" pitchFamily="18" charset="0"/>
                              <a:cs typeface="Arial" panose="020B0604020202020204" pitchFamily="34" charset="0"/>
                            </a:rPr>
                            <m:t>8,</m:t>
                          </m:r>
                          <m:r>
                            <a:rPr lang="en-US" b="0" i="1" smtClean="0">
                              <a:solidFill>
                                <a:schemeClr val="bg1"/>
                              </a:solidFill>
                              <a:latin typeface="Cambria Math" panose="02040503050406030204" pitchFamily="18" charset="0"/>
                              <a:cs typeface="Arial" panose="020B0604020202020204" pitchFamily="34" charset="0"/>
                            </a:rPr>
                            <m:t>4</m:t>
                          </m:r>
                        </m:sub>
                      </m:sSub>
                    </m:oMath>
                  </m:oMathPara>
                </a14:m>
                <a:br>
                  <a:rPr lang="en-US" dirty="0">
                    <a:solidFill>
                      <a:schemeClr val="bg1"/>
                    </a:solidFill>
                    <a:latin typeface="Arial" panose="020B0604020202020204" pitchFamily="34" charset="0"/>
                    <a:cs typeface="Arial" panose="020B0604020202020204" pitchFamily="34" charset="0"/>
                  </a:rPr>
                </a:br>
                <a:endParaRPr lang="en-US" dirty="0">
                  <a:solidFill>
                    <a:schemeClr val="bg1"/>
                  </a:solidFill>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A1BAB407-7C5E-95F8-9C9E-BFB812B2F1EA}"/>
                  </a:ext>
                </a:extLst>
              </p:cNvPr>
              <p:cNvSpPr txBox="1">
                <a:spLocks noRot="1" noChangeAspect="1" noMove="1" noResize="1" noEditPoints="1" noAdjustHandles="1" noChangeArrowheads="1" noChangeShapeType="1" noTextEdit="1"/>
              </p:cNvSpPr>
              <p:nvPr/>
            </p:nvSpPr>
            <p:spPr>
              <a:xfrm>
                <a:off x="1187687" y="4496614"/>
                <a:ext cx="4267588" cy="1249125"/>
              </a:xfrm>
              <a:prstGeom prst="rect">
                <a:avLst/>
              </a:prstGeom>
              <a:blipFill>
                <a:blip r:embed="rId2"/>
                <a:stretch>
                  <a:fillRect b="-2970"/>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5269357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4A8EF9-FE71-B4C0-1AC0-4CB290911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E1AA7-C941-D82F-C871-9EDF72EF097A}"/>
              </a:ext>
            </a:extLst>
          </p:cNvPr>
          <p:cNvSpPr>
            <a:spLocks noGrp="1"/>
          </p:cNvSpPr>
          <p:nvPr>
            <p:ph type="title"/>
          </p:nvPr>
        </p:nvSpPr>
        <p:spPr>
          <a:xfrm>
            <a:off x="1143001" y="58680"/>
            <a:ext cx="9905998" cy="448281"/>
          </a:xfrm>
        </p:spPr>
        <p:txBody>
          <a:bodyPr>
            <a:normAutofit fontScale="90000"/>
          </a:bodyPr>
          <a:lstStyle/>
          <a:p>
            <a:pPr algn="ctr"/>
            <a:r>
              <a:rPr lang="en-US" dirty="0"/>
              <a:t>Important Variables!</a:t>
            </a:r>
          </a:p>
        </p:txBody>
      </p:sp>
      <p:grpSp>
        <p:nvGrpSpPr>
          <p:cNvPr id="5" name="Group 4">
            <a:extLst>
              <a:ext uri="{FF2B5EF4-FFF2-40B4-BE49-F238E27FC236}">
                <a16:creationId xmlns:a16="http://schemas.microsoft.com/office/drawing/2014/main" id="{AFC9248C-D960-0FA6-BD5B-3FDC7D24626B}"/>
              </a:ext>
            </a:extLst>
          </p:cNvPr>
          <p:cNvGrpSpPr/>
          <p:nvPr/>
        </p:nvGrpSpPr>
        <p:grpSpPr>
          <a:xfrm>
            <a:off x="1443136" y="666370"/>
            <a:ext cx="8941835" cy="3072883"/>
            <a:chOff x="1433806" y="1118514"/>
            <a:chExt cx="8941835" cy="3072883"/>
          </a:xfrm>
        </p:grpSpPr>
        <p:grpSp>
          <p:nvGrpSpPr>
            <p:cNvPr id="7" name="Group 6">
              <a:extLst>
                <a:ext uri="{FF2B5EF4-FFF2-40B4-BE49-F238E27FC236}">
                  <a16:creationId xmlns:a16="http://schemas.microsoft.com/office/drawing/2014/main" id="{F6A62F8B-91D9-A641-2AAC-7A25F9E4813E}"/>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46772626-44A8-6217-EB70-BD8F00AEC08B}"/>
                  </a:ext>
                </a:extLst>
              </p:cNvPr>
              <p:cNvSpPr/>
              <p:nvPr/>
            </p:nvSpPr>
            <p:spPr>
              <a:xfrm>
                <a:off x="225801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58D59322-8A71-3311-142F-57AE1583785E}"/>
                  </a:ext>
                </a:extLst>
              </p:cNvPr>
              <p:cNvSpPr/>
              <p:nvPr/>
            </p:nvSpPr>
            <p:spPr>
              <a:xfrm>
                <a:off x="432318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154690DA-457F-679F-8E40-DEBB5C8A7F85}"/>
                  </a:ext>
                </a:extLst>
              </p:cNvPr>
              <p:cNvSpPr/>
              <p:nvPr/>
            </p:nvSpPr>
            <p:spPr>
              <a:xfrm>
                <a:off x="638836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8E7D29F6-E595-318A-306A-659DBA9B1708}"/>
                  </a:ext>
                </a:extLst>
              </p:cNvPr>
              <p:cNvSpPr/>
              <p:nvPr/>
            </p:nvSpPr>
            <p:spPr>
              <a:xfrm>
                <a:off x="845353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D788E39A-518A-85CD-1815-DC49D81F0295}"/>
                  </a:ext>
                </a:extLst>
              </p:cNvPr>
              <p:cNvSpPr/>
              <p:nvPr/>
            </p:nvSpPr>
            <p:spPr>
              <a:xfrm>
                <a:off x="6388360"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76166B76-561B-1BA4-858C-C95311B177AC}"/>
                  </a:ext>
                </a:extLst>
              </p:cNvPr>
              <p:cNvSpPr/>
              <p:nvPr/>
            </p:nvSpPr>
            <p:spPr>
              <a:xfrm>
                <a:off x="8453535"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CB50DFAF-E816-E782-3FAD-233F5FAD4F7F}"/>
                  </a:ext>
                </a:extLst>
              </p:cNvPr>
              <p:cNvSpPr/>
              <p:nvPr/>
            </p:nvSpPr>
            <p:spPr>
              <a:xfrm>
                <a:off x="6466114" y="2130491"/>
                <a:ext cx="780662" cy="7806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173DBAEC-3A56-D3CA-9019-ED789C36EEFB}"/>
                  </a:ext>
                </a:extLst>
              </p:cNvPr>
              <p:cNvSpPr/>
              <p:nvPr/>
            </p:nvSpPr>
            <p:spPr>
              <a:xfrm>
                <a:off x="6466114" y="4268757"/>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57829770-91C0-DBF5-20ED-610E7FCD9F0D}"/>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64478AD-9FBC-3FE1-E990-F921CEC1E965}"/>
                  </a:ext>
                </a:extLst>
              </p:cNvPr>
              <p:cNvCxnSpPr>
                <a:cxnSpLocks/>
                <a:stCxn id="18" idx="6"/>
                <a:endCxn id="20" idx="2"/>
              </p:cNvCxnSpPr>
              <p:nvPr/>
            </p:nvCxnSpPr>
            <p:spPr>
              <a:xfrm>
                <a:off x="319107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CC081356-8D9D-F8A1-EBD9-5F2C6C711ED6}"/>
                  </a:ext>
                </a:extLst>
              </p:cNvPr>
              <p:cNvCxnSpPr>
                <a:cxnSpLocks/>
                <a:stCxn id="20" idx="6"/>
                <a:endCxn id="22" idx="2"/>
              </p:cNvCxnSpPr>
              <p:nvPr/>
            </p:nvCxnSpPr>
            <p:spPr>
              <a:xfrm>
                <a:off x="5256247"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6DA232A-DDC6-6C68-EED2-D46228126D06}"/>
                  </a:ext>
                </a:extLst>
              </p:cNvPr>
              <p:cNvCxnSpPr>
                <a:cxnSpLocks/>
                <a:stCxn id="22" idx="6"/>
                <a:endCxn id="23" idx="2"/>
              </p:cNvCxnSpPr>
              <p:nvPr/>
            </p:nvCxnSpPr>
            <p:spPr>
              <a:xfrm>
                <a:off x="732142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B5A766F-EFBE-F467-012A-5D6F77A6FA4C}"/>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717E5D5-B456-997C-14E2-7FD10BFD8FC6}"/>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4432228-F53A-99BA-F41F-1F9558734ABF}"/>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0DF0063-7820-35B3-A0B9-73E465C1D832}"/>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m</a:t>
                </a:r>
              </a:p>
            </p:txBody>
          </p:sp>
          <p:sp>
            <p:nvSpPr>
              <p:cNvPr id="61" name="TextBox 60">
                <a:extLst>
                  <a:ext uri="{FF2B5EF4-FFF2-40B4-BE49-F238E27FC236}">
                    <a16:creationId xmlns:a16="http://schemas.microsoft.com/office/drawing/2014/main" id="{6E8331C5-429A-B6C2-1756-FD45FC8F0BAF}"/>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r</a:t>
                </a:r>
              </a:p>
            </p:txBody>
          </p:sp>
          <p:sp>
            <p:nvSpPr>
              <p:cNvPr id="62" name="TextBox 61">
                <a:extLst>
                  <a:ext uri="{FF2B5EF4-FFF2-40B4-BE49-F238E27FC236}">
                    <a16:creationId xmlns:a16="http://schemas.microsoft.com/office/drawing/2014/main" id="{8E18F54A-A1D7-F7CE-3509-CC92B142B36E}"/>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f</a:t>
                </a:r>
              </a:p>
            </p:txBody>
          </p:sp>
          <p:sp>
            <p:nvSpPr>
              <p:cNvPr id="65" name="TextBox 64">
                <a:extLst>
                  <a:ext uri="{FF2B5EF4-FFF2-40B4-BE49-F238E27FC236}">
                    <a16:creationId xmlns:a16="http://schemas.microsoft.com/office/drawing/2014/main" id="{19CD719D-8AFB-8BE7-525E-4D4CAA131AD7}"/>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D7CA6EA8-E608-7852-400C-B7CC14B1C418}"/>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644633C8-32D0-3ED5-4843-3012F38841BD}"/>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E043E8B8-343F-1A30-E5A5-F4124CC16C6E}"/>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329B0417-CEB9-E894-7B0C-1AE632B40AF9}"/>
                </a:ext>
              </a:extLst>
            </p:cNvPr>
            <p:cNvSpPr/>
            <p:nvPr/>
          </p:nvSpPr>
          <p:spPr>
            <a:xfrm>
              <a:off x="9319727" y="1196269"/>
              <a:ext cx="780662" cy="7806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3" name="TextBox 2">
            <a:extLst>
              <a:ext uri="{FF2B5EF4-FFF2-40B4-BE49-F238E27FC236}">
                <a16:creationId xmlns:a16="http://schemas.microsoft.com/office/drawing/2014/main" id="{2A7AE994-98F8-61D7-E664-E2715D43A76B}"/>
              </a:ext>
            </a:extLst>
          </p:cNvPr>
          <p:cNvSpPr txBox="1"/>
          <p:nvPr/>
        </p:nvSpPr>
        <p:spPr>
          <a:xfrm>
            <a:off x="811767" y="3944918"/>
            <a:ext cx="499965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Represents whether machine in state </a:t>
            </a:r>
            <a:r>
              <a:rPr lang="en-US" dirty="0" err="1">
                <a:latin typeface="Arial" panose="020B0604020202020204" pitchFamily="34" charset="0"/>
                <a:cs typeface="Arial" panose="020B0604020202020204" pitchFamily="34" charset="0"/>
              </a:rPr>
              <a:t>i</a:t>
            </a:r>
            <a:r>
              <a:rPr lang="en-US" dirty="0">
                <a:latin typeface="Arial" panose="020B0604020202020204" pitchFamily="34" charset="0"/>
                <a:cs typeface="Arial" panose="020B0604020202020204" pitchFamily="34" charset="0"/>
              </a:rPr>
              <a:t> at step j</a:t>
            </a:r>
          </a:p>
        </p:txBody>
      </p:sp>
      <p:sp>
        <p:nvSpPr>
          <p:cNvPr id="14" name="TextBox 13">
            <a:extLst>
              <a:ext uri="{FF2B5EF4-FFF2-40B4-BE49-F238E27FC236}">
                <a16:creationId xmlns:a16="http://schemas.microsoft.com/office/drawing/2014/main" id="{AAA3F0E9-7374-4C6B-DCA0-FC61D2E00E3A}"/>
              </a:ext>
            </a:extLst>
          </p:cNvPr>
          <p:cNvSpPr txBox="1"/>
          <p:nvPr/>
        </p:nvSpPr>
        <p:spPr>
          <a:xfrm>
            <a:off x="598715" y="2013141"/>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D1830A-9F11-D123-E445-1A5E6535763D}"/>
                  </a:ext>
                </a:extLst>
              </p:cNvPr>
              <p:cNvSpPr txBox="1"/>
              <p:nvPr/>
            </p:nvSpPr>
            <p:spPr>
              <a:xfrm>
                <a:off x="1187687" y="4496614"/>
                <a:ext cx="4267588" cy="1249125"/>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1"/>
                              </a:solidFill>
                              <a:latin typeface="Cambria Math" panose="02040503050406030204" pitchFamily="18" charset="0"/>
                              <a:cs typeface="Arial" panose="020B0604020202020204" pitchFamily="34" charset="0"/>
                            </a:rPr>
                          </m:ctrlPr>
                        </m:sSubPr>
                        <m:e>
                          <m:r>
                            <a:rPr lang="en-US" b="0" i="1" smtClean="0">
                              <a:solidFill>
                                <a:schemeClr val="accent1"/>
                              </a:solidFill>
                              <a:latin typeface="Cambria Math" panose="02040503050406030204" pitchFamily="18" charset="0"/>
                              <a:cs typeface="Arial" panose="020B0604020202020204" pitchFamily="34" charset="0"/>
                            </a:rPr>
                            <m:t>𝑆𝑡</m:t>
                          </m:r>
                        </m:e>
                        <m:sub>
                          <m:r>
                            <a:rPr lang="en-US" b="0" i="1" smtClean="0">
                              <a:solidFill>
                                <a:schemeClr val="accent1"/>
                              </a:solidFill>
                              <a:latin typeface="Cambria Math" panose="02040503050406030204" pitchFamily="18" charset="0"/>
                              <a:cs typeface="Arial" panose="020B0604020202020204" pitchFamily="34" charset="0"/>
                            </a:rPr>
                            <m:t>1,1</m:t>
                          </m:r>
                        </m:sub>
                      </m:sSub>
                      <m:r>
                        <a:rPr lang="en-US" b="0" i="1" smtClean="0">
                          <a:solidFill>
                            <a:schemeClr val="accent1"/>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2,1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3,1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4,1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5,1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6,1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7,1</m:t>
                          </m:r>
                        </m:sub>
                      </m:sSub>
                      <m:r>
                        <a:rPr lang="en-US" b="0" i="1" smtClean="0">
                          <a:solidFill>
                            <a:schemeClr val="accent4"/>
                          </a:solidFill>
                          <a:latin typeface="Cambria Math" panose="02040503050406030204" pitchFamily="18" charset="0"/>
                          <a:cs typeface="Arial" panose="020B0604020202020204" pitchFamily="34" charset="0"/>
                        </a:rPr>
                        <m:t> </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𝑆𝑡</m:t>
                          </m:r>
                        </m:e>
                        <m:sub>
                          <m:r>
                            <a:rPr lang="en-US" b="0" i="1" smtClean="0">
                              <a:solidFill>
                                <a:schemeClr val="accent4"/>
                              </a:solidFill>
                              <a:latin typeface="Cambria Math" panose="02040503050406030204" pitchFamily="18" charset="0"/>
                              <a:cs typeface="Arial" panose="020B0604020202020204" pitchFamily="34" charset="0"/>
                            </a:rPr>
                            <m:t>8,1</m:t>
                          </m:r>
                        </m:sub>
                      </m:sSub>
                    </m:oMath>
                    <m:oMath xmlns:m="http://schemas.openxmlformats.org/officeDocument/2006/math">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1,</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𝑆</m:t>
                          </m:r>
                          <m:r>
                            <a:rPr lang="en-US" b="0" i="1" smtClean="0">
                              <a:solidFill>
                                <a:schemeClr val="accent1"/>
                              </a:solidFill>
                              <a:latin typeface="Cambria Math" panose="02040503050406030204" pitchFamily="18" charset="0"/>
                              <a:cs typeface="Arial" panose="020B0604020202020204" pitchFamily="34" charset="0"/>
                            </a:rPr>
                            <m:t>𝑡</m:t>
                          </m:r>
                        </m:e>
                        <m:sub>
                          <m:r>
                            <a:rPr lang="en-US" i="1">
                              <a:solidFill>
                                <a:schemeClr val="accent1"/>
                              </a:solidFill>
                              <a:latin typeface="Cambria Math" panose="02040503050406030204" pitchFamily="18" charset="0"/>
                              <a:cs typeface="Arial" panose="020B0604020202020204" pitchFamily="34" charset="0"/>
                            </a:rPr>
                            <m:t>2,</m:t>
                          </m:r>
                          <m:r>
                            <a:rPr lang="en-US" b="0" i="1" smtClean="0">
                              <a:solidFill>
                                <a:schemeClr val="accent1"/>
                              </a:solidFill>
                              <a:latin typeface="Cambria Math" panose="02040503050406030204" pitchFamily="18" charset="0"/>
                              <a:cs typeface="Arial" panose="020B0604020202020204" pitchFamily="34" charset="0"/>
                            </a:rPr>
                            <m:t>2</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3,</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4,</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5,</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6,</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7,</m:t>
                          </m:r>
                          <m:r>
                            <a:rPr lang="en-US" b="0" i="1" smtClean="0">
                              <a:solidFill>
                                <a:schemeClr val="accent4"/>
                              </a:solidFill>
                              <a:latin typeface="Cambria Math" panose="02040503050406030204" pitchFamily="18" charset="0"/>
                              <a:cs typeface="Arial" panose="020B0604020202020204" pitchFamily="34" charset="0"/>
                            </a:rPr>
                            <m:t>2</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8,</m:t>
                          </m:r>
                          <m:r>
                            <a:rPr lang="en-US" b="0" i="1" smtClean="0">
                              <a:solidFill>
                                <a:schemeClr val="accent4"/>
                              </a:solidFill>
                              <a:latin typeface="Cambria Math" panose="02040503050406030204" pitchFamily="18" charset="0"/>
                              <a:cs typeface="Arial" panose="020B0604020202020204" pitchFamily="34" charset="0"/>
                            </a:rPr>
                            <m:t>2</m:t>
                          </m:r>
                        </m:sub>
                      </m:sSub>
                    </m:oMath>
                    <m:oMath xmlns:m="http://schemas.openxmlformats.org/officeDocument/2006/math">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1,</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2,</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𝑆</m:t>
                          </m:r>
                          <m:r>
                            <a:rPr lang="en-US" b="0" i="1" smtClean="0">
                              <a:solidFill>
                                <a:schemeClr val="accent1"/>
                              </a:solidFill>
                              <a:latin typeface="Cambria Math" panose="02040503050406030204" pitchFamily="18" charset="0"/>
                              <a:cs typeface="Arial" panose="020B0604020202020204" pitchFamily="34" charset="0"/>
                            </a:rPr>
                            <m:t>𝑡</m:t>
                          </m:r>
                        </m:e>
                        <m:sub>
                          <m:r>
                            <a:rPr lang="en-US" i="1">
                              <a:solidFill>
                                <a:schemeClr val="accent1"/>
                              </a:solidFill>
                              <a:latin typeface="Cambria Math" panose="02040503050406030204" pitchFamily="18" charset="0"/>
                              <a:cs typeface="Arial" panose="020B0604020202020204" pitchFamily="34" charset="0"/>
                            </a:rPr>
                            <m:t>3,</m:t>
                          </m:r>
                          <m:r>
                            <a:rPr lang="en-US" b="0" i="1" smtClean="0">
                              <a:solidFill>
                                <a:schemeClr val="accent1"/>
                              </a:solidFill>
                              <a:latin typeface="Cambria Math" panose="02040503050406030204" pitchFamily="18" charset="0"/>
                              <a:cs typeface="Arial" panose="020B0604020202020204" pitchFamily="34" charset="0"/>
                            </a:rPr>
                            <m:t>3</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4,</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5,</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6,</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7,</m:t>
                          </m:r>
                          <m:r>
                            <a:rPr lang="en-US" b="0" i="1" smtClean="0">
                              <a:solidFill>
                                <a:schemeClr val="accent4"/>
                              </a:solidFill>
                              <a:latin typeface="Cambria Math" panose="02040503050406030204" pitchFamily="18" charset="0"/>
                              <a:cs typeface="Arial" panose="020B0604020202020204" pitchFamily="34" charset="0"/>
                            </a:rPr>
                            <m:t>3</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8,</m:t>
                          </m:r>
                          <m:r>
                            <a:rPr lang="en-US" b="0" i="1" smtClean="0">
                              <a:solidFill>
                                <a:schemeClr val="accent4"/>
                              </a:solidFill>
                              <a:latin typeface="Cambria Math" panose="02040503050406030204" pitchFamily="18" charset="0"/>
                              <a:cs typeface="Arial" panose="020B0604020202020204" pitchFamily="34" charset="0"/>
                            </a:rPr>
                            <m:t>3</m:t>
                          </m:r>
                        </m:sub>
                      </m:sSub>
                    </m:oMath>
                    <m:oMath xmlns:m="http://schemas.openxmlformats.org/officeDocument/2006/math">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1,</m:t>
                          </m:r>
                          <m:r>
                            <a:rPr lang="en-US" b="0" i="1" smtClean="0">
                              <a:solidFill>
                                <a:schemeClr val="accent4"/>
                              </a:solidFill>
                              <a:latin typeface="Cambria Math" panose="02040503050406030204" pitchFamily="18" charset="0"/>
                              <a:cs typeface="Arial" panose="020B0604020202020204" pitchFamily="34" charset="0"/>
                            </a:rPr>
                            <m:t>4</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2,</m:t>
                          </m:r>
                          <m:r>
                            <a:rPr lang="en-US" b="0" i="1" smtClean="0">
                              <a:solidFill>
                                <a:schemeClr val="accent4"/>
                              </a:solidFill>
                              <a:latin typeface="Cambria Math" panose="02040503050406030204" pitchFamily="18" charset="0"/>
                              <a:cs typeface="Arial" panose="020B0604020202020204" pitchFamily="34" charset="0"/>
                            </a:rPr>
                            <m:t>4</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3,</m:t>
                          </m:r>
                          <m:r>
                            <a:rPr lang="en-US" b="0" i="1" smtClean="0">
                              <a:solidFill>
                                <a:schemeClr val="accent4"/>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𝑆</m:t>
                          </m:r>
                          <m:r>
                            <a:rPr lang="en-US" b="0" i="1" smtClean="0">
                              <a:solidFill>
                                <a:schemeClr val="accent1"/>
                              </a:solidFill>
                              <a:latin typeface="Cambria Math" panose="02040503050406030204" pitchFamily="18" charset="0"/>
                              <a:cs typeface="Arial" panose="020B0604020202020204" pitchFamily="34" charset="0"/>
                            </a:rPr>
                            <m:t>𝑡</m:t>
                          </m:r>
                        </m:e>
                        <m:sub>
                          <m:r>
                            <a:rPr lang="en-US" i="1">
                              <a:solidFill>
                                <a:schemeClr val="accent1"/>
                              </a:solidFill>
                              <a:latin typeface="Cambria Math" panose="02040503050406030204" pitchFamily="18" charset="0"/>
                              <a:cs typeface="Arial" panose="020B0604020202020204" pitchFamily="34" charset="0"/>
                            </a:rPr>
                            <m:t>4,</m:t>
                          </m:r>
                          <m:r>
                            <a:rPr lang="en-US" b="0" i="1" smtClean="0">
                              <a:solidFill>
                                <a:schemeClr val="accent1"/>
                              </a:solidFill>
                              <a:latin typeface="Cambria Math" panose="02040503050406030204" pitchFamily="18" charset="0"/>
                              <a:cs typeface="Arial" panose="020B0604020202020204" pitchFamily="34" charset="0"/>
                            </a:rPr>
                            <m:t>4</m:t>
                          </m:r>
                        </m:sub>
                      </m:sSub>
                      <m:r>
                        <a:rPr lang="en-US" i="1">
                          <a:solidFill>
                            <a:schemeClr val="bg1"/>
                          </a:solidFill>
                          <a:latin typeface="Cambria Math" panose="02040503050406030204" pitchFamily="18" charset="0"/>
                          <a:cs typeface="Arial" panose="020B0604020202020204" pitchFamily="34" charset="0"/>
                        </a:rPr>
                        <m:t> </m:t>
                      </m:r>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5,</m:t>
                          </m:r>
                          <m:r>
                            <a:rPr lang="en-US" b="0" i="1" smtClean="0">
                              <a:solidFill>
                                <a:schemeClr val="accent4"/>
                              </a:solidFill>
                              <a:latin typeface="Cambria Math" panose="02040503050406030204" pitchFamily="18" charset="0"/>
                              <a:cs typeface="Arial" panose="020B0604020202020204" pitchFamily="34" charset="0"/>
                            </a:rPr>
                            <m:t>4</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6,</m:t>
                          </m:r>
                          <m:r>
                            <a:rPr lang="en-US" b="0" i="1" smtClean="0">
                              <a:solidFill>
                                <a:schemeClr val="accent4"/>
                              </a:solidFill>
                              <a:latin typeface="Cambria Math" panose="02040503050406030204" pitchFamily="18" charset="0"/>
                              <a:cs typeface="Arial" panose="020B0604020202020204" pitchFamily="34" charset="0"/>
                            </a:rPr>
                            <m:t>4</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7,</m:t>
                          </m:r>
                          <m:r>
                            <a:rPr lang="en-US" b="0" i="1" smtClean="0">
                              <a:solidFill>
                                <a:schemeClr val="accent4"/>
                              </a:solidFill>
                              <a:latin typeface="Cambria Math" panose="02040503050406030204" pitchFamily="18" charset="0"/>
                              <a:cs typeface="Arial" panose="020B0604020202020204" pitchFamily="34" charset="0"/>
                            </a:rPr>
                            <m:t>4</m:t>
                          </m:r>
                        </m:sub>
                      </m:sSub>
                      <m:r>
                        <a:rPr lang="en-US" i="1">
                          <a:solidFill>
                            <a:schemeClr val="accent4"/>
                          </a:solidFill>
                          <a:latin typeface="Cambria Math" panose="02040503050406030204" pitchFamily="18" charset="0"/>
                          <a:cs typeface="Arial" panose="020B0604020202020204" pitchFamily="34" charset="0"/>
                        </a:rPr>
                        <m:t> </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𝑆</m:t>
                          </m:r>
                          <m:r>
                            <a:rPr lang="en-US" b="0" i="1" smtClean="0">
                              <a:solidFill>
                                <a:schemeClr val="accent4"/>
                              </a:solidFill>
                              <a:latin typeface="Cambria Math" panose="02040503050406030204" pitchFamily="18" charset="0"/>
                              <a:cs typeface="Arial" panose="020B0604020202020204" pitchFamily="34" charset="0"/>
                            </a:rPr>
                            <m:t>𝑡</m:t>
                          </m:r>
                        </m:e>
                        <m:sub>
                          <m:r>
                            <a:rPr lang="en-US" i="1">
                              <a:solidFill>
                                <a:schemeClr val="accent4"/>
                              </a:solidFill>
                              <a:latin typeface="Cambria Math" panose="02040503050406030204" pitchFamily="18" charset="0"/>
                              <a:cs typeface="Arial" panose="020B0604020202020204" pitchFamily="34" charset="0"/>
                            </a:rPr>
                            <m:t>8,</m:t>
                          </m:r>
                          <m:r>
                            <a:rPr lang="en-US" b="0" i="1" smtClean="0">
                              <a:solidFill>
                                <a:schemeClr val="accent4"/>
                              </a:solidFill>
                              <a:latin typeface="Cambria Math" panose="02040503050406030204" pitchFamily="18" charset="0"/>
                              <a:cs typeface="Arial" panose="020B0604020202020204" pitchFamily="34" charset="0"/>
                            </a:rPr>
                            <m:t>4</m:t>
                          </m:r>
                        </m:sub>
                      </m:sSub>
                    </m:oMath>
                  </m:oMathPara>
                </a14:m>
                <a:br>
                  <a:rPr lang="en-US" dirty="0">
                    <a:solidFill>
                      <a:schemeClr val="bg1"/>
                    </a:solidFill>
                    <a:latin typeface="Arial" panose="020B0604020202020204" pitchFamily="34" charset="0"/>
                    <a:cs typeface="Arial" panose="020B0604020202020204" pitchFamily="34" charset="0"/>
                  </a:rPr>
                </a:br>
                <a:endParaRPr lang="en-US" dirty="0">
                  <a:solidFill>
                    <a:schemeClr val="bg1"/>
                  </a:solidFill>
                  <a:latin typeface="Arial" panose="020B0604020202020204" pitchFamily="34" charset="0"/>
                  <a:cs typeface="Arial" panose="020B0604020202020204" pitchFamily="34" charset="0"/>
                </a:endParaRPr>
              </a:p>
            </p:txBody>
          </p:sp>
        </mc:Choice>
        <mc:Fallback xmlns="">
          <p:sp>
            <p:nvSpPr>
              <p:cNvPr id="4" name="TextBox 3">
                <a:extLst>
                  <a:ext uri="{FF2B5EF4-FFF2-40B4-BE49-F238E27FC236}">
                    <a16:creationId xmlns:a16="http://schemas.microsoft.com/office/drawing/2014/main" id="{41D1830A-9F11-D123-E445-1A5E6535763D}"/>
                  </a:ext>
                </a:extLst>
              </p:cNvPr>
              <p:cNvSpPr txBox="1">
                <a:spLocks noRot="1" noChangeAspect="1" noMove="1" noResize="1" noEditPoints="1" noAdjustHandles="1" noChangeArrowheads="1" noChangeShapeType="1" noTextEdit="1"/>
              </p:cNvSpPr>
              <p:nvPr/>
            </p:nvSpPr>
            <p:spPr>
              <a:xfrm>
                <a:off x="1187687" y="4496614"/>
                <a:ext cx="4267588" cy="1249125"/>
              </a:xfrm>
              <a:prstGeom prst="rect">
                <a:avLst/>
              </a:prstGeom>
              <a:blipFill>
                <a:blip r:embed="rId2"/>
                <a:stretch>
                  <a:fillRect b="-2970"/>
                </a:stretch>
              </a:blipFill>
              <a:ln>
                <a:solidFill>
                  <a:schemeClr val="bg1"/>
                </a:solidFill>
              </a:ln>
            </p:spPr>
            <p:txBody>
              <a:bodyPr/>
              <a:lstStyle/>
              <a:p>
                <a:r>
                  <a:rPr lang="en-US">
                    <a:noFill/>
                  </a:rPr>
                  <a:t> </a:t>
                </a:r>
              </a:p>
            </p:txBody>
          </p:sp>
        </mc:Fallback>
      </mc:AlternateContent>
      <p:sp>
        <p:nvSpPr>
          <p:cNvPr id="6" name="TextBox 5">
            <a:extLst>
              <a:ext uri="{FF2B5EF4-FFF2-40B4-BE49-F238E27FC236}">
                <a16:creationId xmlns:a16="http://schemas.microsoft.com/office/drawing/2014/main" id="{934A281B-46C1-883C-476A-1FC9AA51F231}"/>
              </a:ext>
            </a:extLst>
          </p:cNvPr>
          <p:cNvSpPr txBox="1"/>
          <p:nvPr/>
        </p:nvSpPr>
        <p:spPr>
          <a:xfrm>
            <a:off x="6981785" y="5258568"/>
            <a:ext cx="4124131" cy="646331"/>
          </a:xfrm>
          <a:prstGeom prst="rect">
            <a:avLst/>
          </a:prstGeom>
          <a:noFill/>
        </p:spPr>
        <p:txBody>
          <a:bodyPr wrap="square" rtlCol="0">
            <a:spAutoFit/>
          </a:bodyPr>
          <a:lstStyle/>
          <a:p>
            <a:r>
              <a:rPr lang="en-US" dirty="0"/>
              <a:t>This is how we eventually want these set when we “run” this machine.</a:t>
            </a:r>
          </a:p>
        </p:txBody>
      </p:sp>
      <p:cxnSp>
        <p:nvCxnSpPr>
          <p:cNvPr id="9" name="Straight Connector 8">
            <a:extLst>
              <a:ext uri="{FF2B5EF4-FFF2-40B4-BE49-F238E27FC236}">
                <a16:creationId xmlns:a16="http://schemas.microsoft.com/office/drawing/2014/main" id="{71598641-809C-FFF6-C0AE-45B7D5164B29}"/>
              </a:ext>
            </a:extLst>
          </p:cNvPr>
          <p:cNvCxnSpPr/>
          <p:nvPr/>
        </p:nvCxnSpPr>
        <p:spPr>
          <a:xfrm>
            <a:off x="5535542" y="5121176"/>
            <a:ext cx="1331167" cy="34656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561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FA129-BB3A-78E7-4B3A-0AD108675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E4BFC4-9EE1-27C2-25D1-377CBC7F029E}"/>
              </a:ext>
            </a:extLst>
          </p:cNvPr>
          <p:cNvSpPr>
            <a:spLocks noGrp="1"/>
          </p:cNvSpPr>
          <p:nvPr>
            <p:ph type="title"/>
          </p:nvPr>
        </p:nvSpPr>
        <p:spPr>
          <a:xfrm>
            <a:off x="1143001" y="58680"/>
            <a:ext cx="9905998" cy="448281"/>
          </a:xfrm>
        </p:spPr>
        <p:txBody>
          <a:bodyPr>
            <a:normAutofit fontScale="90000"/>
          </a:bodyPr>
          <a:lstStyle/>
          <a:p>
            <a:pPr algn="ctr"/>
            <a:r>
              <a:rPr lang="en-US" dirty="0"/>
              <a:t>Important Variables!</a:t>
            </a:r>
          </a:p>
        </p:txBody>
      </p:sp>
      <p:grpSp>
        <p:nvGrpSpPr>
          <p:cNvPr id="5" name="Group 4">
            <a:extLst>
              <a:ext uri="{FF2B5EF4-FFF2-40B4-BE49-F238E27FC236}">
                <a16:creationId xmlns:a16="http://schemas.microsoft.com/office/drawing/2014/main" id="{AC9027EA-4159-818D-9B75-037C6ACE2A60}"/>
              </a:ext>
            </a:extLst>
          </p:cNvPr>
          <p:cNvGrpSpPr/>
          <p:nvPr/>
        </p:nvGrpSpPr>
        <p:grpSpPr>
          <a:xfrm>
            <a:off x="1443136" y="666370"/>
            <a:ext cx="8941835" cy="3072883"/>
            <a:chOff x="1433806" y="1118514"/>
            <a:chExt cx="8941835" cy="3072883"/>
          </a:xfrm>
        </p:grpSpPr>
        <p:grpSp>
          <p:nvGrpSpPr>
            <p:cNvPr id="7" name="Group 6">
              <a:extLst>
                <a:ext uri="{FF2B5EF4-FFF2-40B4-BE49-F238E27FC236}">
                  <a16:creationId xmlns:a16="http://schemas.microsoft.com/office/drawing/2014/main" id="{C7828C4D-82D6-5843-059E-BE1B6A36CC0B}"/>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66B6C50E-AF51-6D9B-F170-9BD56C29C80A}"/>
                  </a:ext>
                </a:extLst>
              </p:cNvPr>
              <p:cNvSpPr/>
              <p:nvPr/>
            </p:nvSpPr>
            <p:spPr>
              <a:xfrm>
                <a:off x="225801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DA159C52-C17B-A77E-1299-AB8AD3AAECDF}"/>
                  </a:ext>
                </a:extLst>
              </p:cNvPr>
              <p:cNvSpPr/>
              <p:nvPr/>
            </p:nvSpPr>
            <p:spPr>
              <a:xfrm>
                <a:off x="432318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C3A1DC13-28C8-47E1-D8DA-4C098A2A6C47}"/>
                  </a:ext>
                </a:extLst>
              </p:cNvPr>
              <p:cNvSpPr/>
              <p:nvPr/>
            </p:nvSpPr>
            <p:spPr>
              <a:xfrm>
                <a:off x="638836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EDA26561-172D-90E2-7FD2-CFC0F34E5092}"/>
                  </a:ext>
                </a:extLst>
              </p:cNvPr>
              <p:cNvSpPr/>
              <p:nvPr/>
            </p:nvSpPr>
            <p:spPr>
              <a:xfrm>
                <a:off x="845353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32645480-A30C-1B6C-000F-71C643B67361}"/>
                  </a:ext>
                </a:extLst>
              </p:cNvPr>
              <p:cNvSpPr/>
              <p:nvPr/>
            </p:nvSpPr>
            <p:spPr>
              <a:xfrm>
                <a:off x="6388360"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FDBD8BBE-ED8E-5EAF-1690-FD35C9DFFE88}"/>
                  </a:ext>
                </a:extLst>
              </p:cNvPr>
              <p:cNvSpPr/>
              <p:nvPr/>
            </p:nvSpPr>
            <p:spPr>
              <a:xfrm>
                <a:off x="8453535"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5F3B2CBA-A2C0-77C1-0AD1-9AC9CE0B5E33}"/>
                  </a:ext>
                </a:extLst>
              </p:cNvPr>
              <p:cNvSpPr/>
              <p:nvPr/>
            </p:nvSpPr>
            <p:spPr>
              <a:xfrm>
                <a:off x="6466114" y="2130491"/>
                <a:ext cx="780662" cy="7806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7D6EC37C-554A-DA92-0854-4813C943E977}"/>
                  </a:ext>
                </a:extLst>
              </p:cNvPr>
              <p:cNvSpPr/>
              <p:nvPr/>
            </p:nvSpPr>
            <p:spPr>
              <a:xfrm>
                <a:off x="6466114" y="4268757"/>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322456F2-3AAD-330B-F095-C3C82C4A923B}"/>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C6A5421-368D-6425-0D78-12B0519AEDAC}"/>
                  </a:ext>
                </a:extLst>
              </p:cNvPr>
              <p:cNvCxnSpPr>
                <a:cxnSpLocks/>
                <a:stCxn id="18" idx="6"/>
                <a:endCxn id="20" idx="2"/>
              </p:cNvCxnSpPr>
              <p:nvPr/>
            </p:nvCxnSpPr>
            <p:spPr>
              <a:xfrm>
                <a:off x="319107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FFE9265-1D09-1BD3-C127-B4F206FFA44F}"/>
                  </a:ext>
                </a:extLst>
              </p:cNvPr>
              <p:cNvCxnSpPr>
                <a:cxnSpLocks/>
                <a:stCxn id="20" idx="6"/>
                <a:endCxn id="22" idx="2"/>
              </p:cNvCxnSpPr>
              <p:nvPr/>
            </p:nvCxnSpPr>
            <p:spPr>
              <a:xfrm>
                <a:off x="5256247"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A7BEDE1-98BA-9CB4-765C-333E90FD1A68}"/>
                  </a:ext>
                </a:extLst>
              </p:cNvPr>
              <p:cNvCxnSpPr>
                <a:cxnSpLocks/>
                <a:stCxn id="22" idx="6"/>
                <a:endCxn id="23" idx="2"/>
              </p:cNvCxnSpPr>
              <p:nvPr/>
            </p:nvCxnSpPr>
            <p:spPr>
              <a:xfrm>
                <a:off x="732142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87DC280-3932-1100-9167-83AD6BD44160}"/>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AC2B917-ADEF-3DED-7E04-8510A5A276A5}"/>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03A3EEE-BDF0-6E18-CB7F-56FF35B890D2}"/>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7BB6FD6-A1A6-34C9-E224-F807FA2467AD}"/>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m</a:t>
                </a:r>
              </a:p>
            </p:txBody>
          </p:sp>
          <p:sp>
            <p:nvSpPr>
              <p:cNvPr id="61" name="TextBox 60">
                <a:extLst>
                  <a:ext uri="{FF2B5EF4-FFF2-40B4-BE49-F238E27FC236}">
                    <a16:creationId xmlns:a16="http://schemas.microsoft.com/office/drawing/2014/main" id="{45D09E8E-9122-EC5E-5032-CA7C5D997DE8}"/>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r</a:t>
                </a:r>
              </a:p>
            </p:txBody>
          </p:sp>
          <p:sp>
            <p:nvSpPr>
              <p:cNvPr id="62" name="TextBox 61">
                <a:extLst>
                  <a:ext uri="{FF2B5EF4-FFF2-40B4-BE49-F238E27FC236}">
                    <a16:creationId xmlns:a16="http://schemas.microsoft.com/office/drawing/2014/main" id="{22D25E92-38EE-8DE9-9E53-0E1B63A06EC7}"/>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f</a:t>
                </a:r>
              </a:p>
            </p:txBody>
          </p:sp>
          <p:sp>
            <p:nvSpPr>
              <p:cNvPr id="65" name="TextBox 64">
                <a:extLst>
                  <a:ext uri="{FF2B5EF4-FFF2-40B4-BE49-F238E27FC236}">
                    <a16:creationId xmlns:a16="http://schemas.microsoft.com/office/drawing/2014/main" id="{25B6459D-E913-0306-711D-EF4C70A309D1}"/>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44394A04-23EF-98A3-2C72-A8175A8C03DE}"/>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A7A9C926-53FF-00E3-A372-536ADA50AAD3}"/>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D7A0B6ED-F688-86A3-4C89-5E125F188AD8}"/>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3950114C-F814-51F3-C64C-5B7125B5FAE4}"/>
                </a:ext>
              </a:extLst>
            </p:cNvPr>
            <p:cNvSpPr/>
            <p:nvPr/>
          </p:nvSpPr>
          <p:spPr>
            <a:xfrm>
              <a:off x="9319727" y="1196269"/>
              <a:ext cx="780662" cy="7806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14" name="TextBox 13">
            <a:extLst>
              <a:ext uri="{FF2B5EF4-FFF2-40B4-BE49-F238E27FC236}">
                <a16:creationId xmlns:a16="http://schemas.microsoft.com/office/drawing/2014/main" id="{61A7AC39-B749-D421-2BF6-BF0ABFE3D051}"/>
              </a:ext>
            </a:extLst>
          </p:cNvPr>
          <p:cNvSpPr txBox="1"/>
          <p:nvPr/>
        </p:nvSpPr>
        <p:spPr>
          <a:xfrm>
            <a:off x="598715" y="2013141"/>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F5A7F9E-073C-DBC3-9118-65BD8490E29A}"/>
              </a:ext>
            </a:extLst>
          </p:cNvPr>
          <p:cNvSpPr txBox="1"/>
          <p:nvPr/>
        </p:nvSpPr>
        <p:spPr>
          <a:xfrm>
            <a:off x="2646005" y="4048522"/>
            <a:ext cx="7235889" cy="369332"/>
          </a:xfrm>
          <a:prstGeom prst="rect">
            <a:avLst/>
          </a:prstGeom>
          <a:noFill/>
        </p:spPr>
        <p:txBody>
          <a:bodyPr wrap="square" rtlCol="0">
            <a:spAutoFit/>
          </a:bodyPr>
          <a:lstStyle/>
          <a:p>
            <a:r>
              <a:rPr lang="en-US" dirty="0"/>
              <a:t>Useful shorthand:</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922ED7A-B526-F9B0-17D2-BE4C6D0EE8DA}"/>
                  </a:ext>
                </a:extLst>
              </p:cNvPr>
              <p:cNvSpPr txBox="1"/>
              <p:nvPr/>
            </p:nvSpPr>
            <p:spPr>
              <a:xfrm>
                <a:off x="2112452" y="4439431"/>
                <a:ext cx="7691948" cy="971163"/>
              </a:xfrm>
              <a:prstGeom prst="rect">
                <a:avLst/>
              </a:prstGeom>
              <a:noFill/>
              <a:ln>
                <a:solidFill>
                  <a:schemeClr val="tx1">
                    <a:lumMod val="95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1,1</m:t>
                          </m:r>
                        </m:sub>
                      </m:sSub>
                      <m:r>
                        <a:rPr lang="en-US" b="0" i="1" smtClean="0">
                          <a:latin typeface="Cambria Math" panose="02040503050406030204" pitchFamily="18" charset="0"/>
                        </a:rPr>
                        <m:t>=</m:t>
                      </m:r>
                      <m:d>
                        <m:dPr>
                          <m:ctrlPr>
                            <a:rPr lang="en-US" b="0" i="1" smtClean="0">
                              <a:solidFill>
                                <a:schemeClr val="tx1">
                                  <a:lumMod val="95000"/>
                                </a:schemeClr>
                              </a:solidFill>
                              <a:latin typeface="Cambria Math" panose="02040503050406030204" pitchFamily="18" charset="0"/>
                              <a:cs typeface="Arial" panose="020B0604020202020204" pitchFamily="34" charset="0"/>
                            </a:rPr>
                          </m:ctrlPr>
                        </m:dPr>
                        <m:e>
                          <m:sSub>
                            <m:sSubPr>
                              <m:ctrlPr>
                                <a:rPr lang="en-US" i="1" smtClean="0">
                                  <a:solidFill>
                                    <a:schemeClr val="accent1">
                                      <a:lumMod val="60000"/>
                                      <a:lumOff val="40000"/>
                                    </a:schemeClr>
                                  </a:solidFill>
                                  <a:latin typeface="Cambria Math" panose="02040503050406030204" pitchFamily="18" charset="0"/>
                                  <a:cs typeface="Arial" panose="020B0604020202020204" pitchFamily="34" charset="0"/>
                                </a:rPr>
                              </m:ctrlPr>
                            </m:sSubPr>
                            <m:e>
                              <m:r>
                                <a:rPr lang="en-US" i="1">
                                  <a:solidFill>
                                    <a:schemeClr val="accent1">
                                      <a:lumMod val="60000"/>
                                      <a:lumOff val="40000"/>
                                    </a:schemeClr>
                                  </a:solidFill>
                                  <a:latin typeface="Cambria Math" panose="02040503050406030204" pitchFamily="18" charset="0"/>
                                  <a:cs typeface="Arial" panose="020B0604020202020204" pitchFamily="34" charset="0"/>
                                </a:rPr>
                                <m:t>𝑆</m:t>
                              </m:r>
                              <m:r>
                                <a:rPr lang="en-US" b="0" i="1" smtClean="0">
                                  <a:solidFill>
                                    <a:schemeClr val="accent1">
                                      <a:lumMod val="60000"/>
                                      <a:lumOff val="40000"/>
                                    </a:schemeClr>
                                  </a:solidFill>
                                  <a:latin typeface="Cambria Math" panose="02040503050406030204" pitchFamily="18" charset="0"/>
                                  <a:cs typeface="Arial" panose="020B0604020202020204" pitchFamily="34" charset="0"/>
                                </a:rPr>
                                <m:t>𝑡</m:t>
                              </m:r>
                            </m:e>
                            <m:sub>
                              <m:r>
                                <a:rPr lang="en-US" i="1">
                                  <a:solidFill>
                                    <a:schemeClr val="accent1">
                                      <a:lumMod val="60000"/>
                                      <a:lumOff val="40000"/>
                                    </a:schemeClr>
                                  </a:solidFill>
                                  <a:latin typeface="Cambria Math" panose="02040503050406030204" pitchFamily="18" charset="0"/>
                                  <a:cs typeface="Arial" panose="020B0604020202020204" pitchFamily="34" charset="0"/>
                                </a:rPr>
                                <m:t>1,1</m:t>
                              </m:r>
                            </m:sub>
                          </m:sSub>
                          <m:r>
                            <a:rPr lang="en-US" b="0" i="1" smtClean="0">
                              <a:solidFill>
                                <a:schemeClr val="tx1">
                                  <a:lumMod val="95000"/>
                                </a:schemeClr>
                              </a:solidFill>
                              <a:latin typeface="Cambria Math" panose="02040503050406030204" pitchFamily="18" charset="0"/>
                              <a:cs typeface="Arial" panose="020B0604020202020204" pitchFamily="34" charset="0"/>
                            </a:rPr>
                            <m:t>∧</m:t>
                          </m:r>
                          <m:r>
                            <a:rPr lang="en-US" b="0" i="1" smtClean="0">
                              <a:solidFill>
                                <a:schemeClr val="accent4">
                                  <a:lumMod val="60000"/>
                                  <a:lumOff val="40000"/>
                                </a:schemeClr>
                              </a:solidFill>
                              <a:latin typeface="Cambria Math" panose="02040503050406030204" pitchFamily="18" charset="0"/>
                              <a:cs typeface="Arial" panose="020B0604020202020204" pitchFamily="34" charset="0"/>
                            </a:rPr>
                            <m:t>¬</m:t>
                          </m:r>
                          <m:sSub>
                            <m:sSubPr>
                              <m:ctrlPr>
                                <a:rPr lang="en-US" i="1">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𝑆</m:t>
                              </m:r>
                              <m:r>
                                <a:rPr lang="en-US" b="0" i="1" smtClean="0">
                                  <a:solidFill>
                                    <a:schemeClr val="accent4">
                                      <a:lumMod val="60000"/>
                                      <a:lumOff val="40000"/>
                                    </a:schemeClr>
                                  </a:solidFill>
                                  <a:latin typeface="Cambria Math" panose="02040503050406030204" pitchFamily="18" charset="0"/>
                                  <a:cs typeface="Arial" panose="020B0604020202020204" pitchFamily="34" charset="0"/>
                                </a:rPr>
                                <m:t>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2,1</m:t>
                              </m:r>
                            </m:sub>
                          </m:sSub>
                          <m:r>
                            <a:rPr lang="en-US" i="1" smtClean="0">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3,1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4,1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5,1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6,1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7,1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8,1</m:t>
                              </m:r>
                            </m:sub>
                          </m:sSub>
                        </m:e>
                      </m:d>
                    </m:oMath>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b="0" i="1" smtClean="0">
                              <a:latin typeface="Cambria Math" panose="02040503050406030204" pitchFamily="18" charset="0"/>
                            </a:rPr>
                            <m:t>2</m:t>
                          </m:r>
                          <m:r>
                            <a:rPr lang="en-US" i="1">
                              <a:latin typeface="Cambria Math" panose="02040503050406030204" pitchFamily="18" charset="0"/>
                            </a:rPr>
                            <m:t>,1</m:t>
                          </m:r>
                        </m:sub>
                      </m:sSub>
                      <m:r>
                        <a:rPr lang="en-US" i="1">
                          <a:latin typeface="Cambria Math" panose="02040503050406030204" pitchFamily="18"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1,1</m:t>
                          </m:r>
                        </m:sub>
                      </m:sSub>
                      <m:r>
                        <a:rPr lang="en-US" i="1">
                          <a:solidFill>
                            <a:schemeClr val="tx1">
                              <a:lumMod val="95000"/>
                            </a:schemeClr>
                          </a:solidFill>
                          <a:latin typeface="Cambria Math" panose="02040503050406030204" pitchFamily="18" charset="0"/>
                          <a:cs typeface="Arial" panose="020B0604020202020204" pitchFamily="34" charset="0"/>
                        </a:rPr>
                        <m:t>∧</m:t>
                      </m:r>
                      <m:r>
                        <a:rPr lang="en-US" i="1">
                          <a:solidFill>
                            <a:schemeClr val="accent1"/>
                          </a:solidFill>
                          <a:latin typeface="Cambria Math" panose="02040503050406030204" pitchFamily="18" charset="0"/>
                          <a:cs typeface="Arial" panose="020B0604020202020204" pitchFamily="34" charset="0"/>
                        </a:rPr>
                        <m:t> </m:t>
                      </m:r>
                      <m:sSub>
                        <m:sSubPr>
                          <m:ctrlPr>
                            <a:rPr lang="en-US" i="1" smtClean="0">
                              <a:solidFill>
                                <a:schemeClr val="accent1">
                                  <a:lumMod val="60000"/>
                                  <a:lumOff val="40000"/>
                                </a:schemeClr>
                              </a:solidFill>
                              <a:latin typeface="Cambria Math" panose="02040503050406030204" pitchFamily="18" charset="0"/>
                              <a:cs typeface="Arial" panose="020B0604020202020204" pitchFamily="34" charset="0"/>
                            </a:rPr>
                          </m:ctrlPr>
                        </m:sSubPr>
                        <m:e>
                          <m:r>
                            <a:rPr lang="en-US" i="1">
                              <a:solidFill>
                                <a:schemeClr val="accent1">
                                  <a:lumMod val="60000"/>
                                  <a:lumOff val="40000"/>
                                </a:schemeClr>
                              </a:solidFill>
                              <a:latin typeface="Cambria Math" panose="02040503050406030204" pitchFamily="18" charset="0"/>
                              <a:cs typeface="Arial" panose="020B0604020202020204" pitchFamily="34" charset="0"/>
                            </a:rPr>
                            <m:t>𝑆</m:t>
                          </m:r>
                          <m:r>
                            <a:rPr lang="en-US" b="0" i="1" smtClean="0">
                              <a:solidFill>
                                <a:schemeClr val="accent1">
                                  <a:lumMod val="60000"/>
                                  <a:lumOff val="40000"/>
                                </a:schemeClr>
                              </a:solidFill>
                              <a:latin typeface="Cambria Math" panose="02040503050406030204" pitchFamily="18" charset="0"/>
                              <a:cs typeface="Arial" panose="020B0604020202020204" pitchFamily="34" charset="0"/>
                            </a:rPr>
                            <m:t>𝑡</m:t>
                          </m:r>
                        </m:e>
                        <m:sub>
                          <m:r>
                            <a:rPr lang="en-US" i="1">
                              <a:solidFill>
                                <a:schemeClr val="accent1">
                                  <a:lumMod val="60000"/>
                                  <a:lumOff val="40000"/>
                                </a:schemeClr>
                              </a:solidFill>
                              <a:latin typeface="Cambria Math" panose="02040503050406030204" pitchFamily="18" charset="0"/>
                              <a:cs typeface="Arial" panose="020B0604020202020204" pitchFamily="34" charset="0"/>
                            </a:rPr>
                            <m:t>2,1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3,1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4,1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5,1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6,1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7,1</m:t>
                          </m:r>
                        </m:sub>
                      </m:sSub>
                      <m:r>
                        <a:rPr lang="en-US" i="1">
                          <a:solidFill>
                            <a:schemeClr val="tx1">
                              <a:lumMod val="95000"/>
                            </a:schemeClr>
                          </a:solidFill>
                          <a:latin typeface="Cambria Math" panose="02040503050406030204" pitchFamily="18" charset="0"/>
                          <a:cs typeface="Arial" panose="020B0604020202020204" pitchFamily="34" charset="0"/>
                        </a:rPr>
                        <m:t>∧</m:t>
                      </m:r>
                      <m:sSub>
                        <m:sSubPr>
                          <m:ctrlPr>
                            <a:rPr lang="en-US" i="1" smtClean="0">
                              <a:solidFill>
                                <a:schemeClr val="accent4">
                                  <a:lumMod val="60000"/>
                                  <a:lumOff val="40000"/>
                                </a:schemeClr>
                              </a:solidFill>
                              <a:latin typeface="Cambria Math" panose="02040503050406030204" pitchFamily="18" charset="0"/>
                              <a:cs typeface="Arial" panose="020B0604020202020204" pitchFamily="34" charset="0"/>
                            </a:rPr>
                          </m:ctrlPr>
                        </m:sSubPr>
                        <m:e>
                          <m:r>
                            <a:rPr lang="en-US" i="1">
                              <a:solidFill>
                                <a:schemeClr val="accent4">
                                  <a:lumMod val="60000"/>
                                  <a:lumOff val="40000"/>
                                </a:schemeClr>
                              </a:solidFill>
                              <a:latin typeface="Cambria Math" panose="02040503050406030204" pitchFamily="18" charset="0"/>
                              <a:cs typeface="Arial" panose="020B0604020202020204" pitchFamily="34" charset="0"/>
                            </a:rPr>
                            <m:t>¬</m:t>
                          </m:r>
                          <m:r>
                            <a:rPr lang="en-US" i="1">
                              <a:solidFill>
                                <a:schemeClr val="accent4">
                                  <a:lumMod val="60000"/>
                                  <a:lumOff val="40000"/>
                                </a:schemeClr>
                              </a:solidFill>
                              <a:latin typeface="Cambria Math" panose="02040503050406030204" pitchFamily="18" charset="0"/>
                              <a:cs typeface="Arial" panose="020B0604020202020204" pitchFamily="34" charset="0"/>
                            </a:rPr>
                            <m:t>𝑆𝑡</m:t>
                          </m:r>
                        </m:e>
                        <m:sub>
                          <m:r>
                            <a:rPr lang="en-US" i="1">
                              <a:solidFill>
                                <a:schemeClr val="accent4">
                                  <a:lumMod val="60000"/>
                                  <a:lumOff val="40000"/>
                                </a:schemeClr>
                              </a:solidFill>
                              <a:latin typeface="Cambria Math" panose="02040503050406030204" pitchFamily="18" charset="0"/>
                              <a:cs typeface="Arial" panose="020B0604020202020204" pitchFamily="34" charset="0"/>
                            </a:rPr>
                            <m:t>8,1</m:t>
                          </m:r>
                        </m:sub>
                      </m:sSub>
                      <m:r>
                        <a:rPr lang="en-US" i="1">
                          <a:latin typeface="Cambria Math" panose="02040503050406030204" pitchFamily="18" charset="0"/>
                        </a:rPr>
                        <m:t>)</m:t>
                      </m:r>
                    </m:oMath>
                  </m:oMathPara>
                </a14:m>
                <a:endParaRPr lang="en-US" dirty="0"/>
              </a:p>
              <a:p>
                <a:r>
                  <a:rPr lang="en-US" dirty="0"/>
                  <a:t>   …</a:t>
                </a:r>
              </a:p>
            </p:txBody>
          </p:sp>
        </mc:Choice>
        <mc:Fallback xmlns="">
          <p:sp>
            <p:nvSpPr>
              <p:cNvPr id="10" name="TextBox 9">
                <a:extLst>
                  <a:ext uri="{FF2B5EF4-FFF2-40B4-BE49-F238E27FC236}">
                    <a16:creationId xmlns:a16="http://schemas.microsoft.com/office/drawing/2014/main" id="{6922ED7A-B526-F9B0-17D2-BE4C6D0EE8DA}"/>
                  </a:ext>
                </a:extLst>
              </p:cNvPr>
              <p:cNvSpPr txBox="1">
                <a:spLocks noRot="1" noChangeAspect="1" noMove="1" noResize="1" noEditPoints="1" noAdjustHandles="1" noChangeArrowheads="1" noChangeShapeType="1" noTextEdit="1"/>
              </p:cNvSpPr>
              <p:nvPr/>
            </p:nvSpPr>
            <p:spPr>
              <a:xfrm>
                <a:off x="2112452" y="4439431"/>
                <a:ext cx="7691948" cy="971163"/>
              </a:xfrm>
              <a:prstGeom prst="rect">
                <a:avLst/>
              </a:prstGeom>
              <a:blipFill>
                <a:blip r:embed="rId2"/>
                <a:stretch>
                  <a:fillRect b="-8861"/>
                </a:stretch>
              </a:blipFill>
              <a:ln>
                <a:solidFill>
                  <a:schemeClr val="tx1">
                    <a:lumMod val="95000"/>
                  </a:schemeClr>
                </a:solidFill>
              </a:ln>
            </p:spPr>
            <p:txBody>
              <a:bodyPr/>
              <a:lstStyle/>
              <a:p>
                <a:r>
                  <a:rPr lang="en-US">
                    <a:noFill/>
                  </a:rPr>
                  <a:t> </a:t>
                </a:r>
              </a:p>
            </p:txBody>
          </p:sp>
        </mc:Fallback>
      </mc:AlternateContent>
      <p:sp>
        <p:nvSpPr>
          <p:cNvPr id="11" name="TextBox 10">
            <a:extLst>
              <a:ext uri="{FF2B5EF4-FFF2-40B4-BE49-F238E27FC236}">
                <a16:creationId xmlns:a16="http://schemas.microsoft.com/office/drawing/2014/main" id="{DF62A506-0E15-0942-9022-D4CC573FF01A}"/>
              </a:ext>
            </a:extLst>
          </p:cNvPr>
          <p:cNvSpPr txBox="1"/>
          <p:nvPr/>
        </p:nvSpPr>
        <p:spPr>
          <a:xfrm>
            <a:off x="2646005" y="5636647"/>
            <a:ext cx="7053172" cy="646331"/>
          </a:xfrm>
          <a:prstGeom prst="rect">
            <a:avLst/>
          </a:prstGeom>
          <a:noFill/>
        </p:spPr>
        <p:txBody>
          <a:bodyPr wrap="square" rtlCol="0">
            <a:spAutoFit/>
          </a:bodyPr>
          <a:lstStyle/>
          <a:p>
            <a:r>
              <a:rPr lang="en-US" dirty="0"/>
              <a:t>From now on, these SS variables tell us which state we are in at some step AND has terms for not being in all other states at the same time.</a:t>
            </a:r>
          </a:p>
        </p:txBody>
      </p:sp>
    </p:spTree>
    <p:extLst>
      <p:ext uri="{BB962C8B-B14F-4D97-AF65-F5344CB8AC3E}">
        <p14:creationId xmlns:p14="http://schemas.microsoft.com/office/powerpoint/2010/main" val="2102435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3656C-FF0B-5FFC-7FA8-0D09CCA970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979A00-A817-85B2-8C34-5A818AB0C24E}"/>
              </a:ext>
            </a:extLst>
          </p:cNvPr>
          <p:cNvSpPr>
            <a:spLocks noGrp="1"/>
          </p:cNvSpPr>
          <p:nvPr>
            <p:ph type="title"/>
          </p:nvPr>
        </p:nvSpPr>
        <p:spPr>
          <a:xfrm>
            <a:off x="1143001" y="58680"/>
            <a:ext cx="9905998" cy="448281"/>
          </a:xfrm>
        </p:spPr>
        <p:txBody>
          <a:bodyPr>
            <a:normAutofit fontScale="90000"/>
          </a:bodyPr>
          <a:lstStyle/>
          <a:p>
            <a:pPr algn="ctr"/>
            <a:r>
              <a:rPr lang="en-US" dirty="0"/>
              <a:t>Important Variables!</a:t>
            </a:r>
          </a:p>
        </p:txBody>
      </p:sp>
      <p:grpSp>
        <p:nvGrpSpPr>
          <p:cNvPr id="5" name="Group 4">
            <a:extLst>
              <a:ext uri="{FF2B5EF4-FFF2-40B4-BE49-F238E27FC236}">
                <a16:creationId xmlns:a16="http://schemas.microsoft.com/office/drawing/2014/main" id="{AE0CB801-C40B-1280-CDB7-CC0BCBC02265}"/>
              </a:ext>
            </a:extLst>
          </p:cNvPr>
          <p:cNvGrpSpPr/>
          <p:nvPr/>
        </p:nvGrpSpPr>
        <p:grpSpPr>
          <a:xfrm>
            <a:off x="1443136" y="666370"/>
            <a:ext cx="8941835" cy="3072883"/>
            <a:chOff x="1433806" y="1118514"/>
            <a:chExt cx="8941835" cy="3072883"/>
          </a:xfrm>
        </p:grpSpPr>
        <p:grpSp>
          <p:nvGrpSpPr>
            <p:cNvPr id="7" name="Group 6">
              <a:extLst>
                <a:ext uri="{FF2B5EF4-FFF2-40B4-BE49-F238E27FC236}">
                  <a16:creationId xmlns:a16="http://schemas.microsoft.com/office/drawing/2014/main" id="{3B5AA2BB-2349-F83B-2774-B8CCCFD8CDB4}"/>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4285E604-22E6-2154-2A2D-AF50FF8C64C3}"/>
                  </a:ext>
                </a:extLst>
              </p:cNvPr>
              <p:cNvSpPr/>
              <p:nvPr/>
            </p:nvSpPr>
            <p:spPr>
              <a:xfrm>
                <a:off x="225801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72F82EA7-843C-1A97-9158-CE1E95214556}"/>
                  </a:ext>
                </a:extLst>
              </p:cNvPr>
              <p:cNvSpPr/>
              <p:nvPr/>
            </p:nvSpPr>
            <p:spPr>
              <a:xfrm>
                <a:off x="432318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92CF9151-0B5A-62C8-2C22-5298F713C459}"/>
                  </a:ext>
                </a:extLst>
              </p:cNvPr>
              <p:cNvSpPr/>
              <p:nvPr/>
            </p:nvSpPr>
            <p:spPr>
              <a:xfrm>
                <a:off x="6388360"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CCBB26AD-6B87-CBD7-021F-655661525C06}"/>
                  </a:ext>
                </a:extLst>
              </p:cNvPr>
              <p:cNvSpPr/>
              <p:nvPr/>
            </p:nvSpPr>
            <p:spPr>
              <a:xfrm>
                <a:off x="8453535" y="2052736"/>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3DC3D8F5-665B-F897-74A4-1F287ABF8BBD}"/>
                  </a:ext>
                </a:extLst>
              </p:cNvPr>
              <p:cNvSpPr/>
              <p:nvPr/>
            </p:nvSpPr>
            <p:spPr>
              <a:xfrm>
                <a:off x="6388360"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BB7BDAF3-6586-1EB5-7324-1C18D78A6932}"/>
                  </a:ext>
                </a:extLst>
              </p:cNvPr>
              <p:cNvSpPr/>
              <p:nvPr/>
            </p:nvSpPr>
            <p:spPr>
              <a:xfrm>
                <a:off x="8453535" y="4192557"/>
                <a:ext cx="933062" cy="9330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8CAF6827-660E-465D-78EC-F6C39C5D363A}"/>
                  </a:ext>
                </a:extLst>
              </p:cNvPr>
              <p:cNvSpPr/>
              <p:nvPr/>
            </p:nvSpPr>
            <p:spPr>
              <a:xfrm>
                <a:off x="6466114" y="2130491"/>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284680A3-F6B1-A83C-B04C-37F13F37C9B4}"/>
                  </a:ext>
                </a:extLst>
              </p:cNvPr>
              <p:cNvSpPr/>
              <p:nvPr/>
            </p:nvSpPr>
            <p:spPr>
              <a:xfrm>
                <a:off x="6466114" y="4268757"/>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8ECD5914-1D33-DF04-11CA-DD716BEFB402}"/>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90B6808-45BD-11F5-3A32-5A5369DCBFFE}"/>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A007DF3-7F9F-2FB1-E304-2E6E8E9ACD6D}"/>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3D3084-9A13-180B-0430-162B350EC564}"/>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07E84B9-3ADD-EBEB-1576-93BC90C6295C}"/>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8762D38-5889-885F-90A9-A743E356D428}"/>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912FADA-8013-034B-52BD-958A25E5BBAB}"/>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C14AD01-5007-A274-40D5-DFA32E051867}"/>
                  </a:ext>
                </a:extLst>
              </p:cNvPr>
              <p:cNvSpPr txBox="1"/>
              <p:nvPr/>
            </p:nvSpPr>
            <p:spPr>
              <a:xfrm>
                <a:off x="3349694" y="2101336"/>
                <a:ext cx="765110" cy="369332"/>
              </a:xfrm>
              <a:prstGeom prst="rect">
                <a:avLst/>
              </a:prstGeom>
              <a:noFill/>
            </p:spPr>
            <p:txBody>
              <a:bodyPr wrap="square" rtlCol="0">
                <a:spAutoFit/>
              </a:bodyPr>
              <a:lstStyle/>
              <a:p>
                <a:pPr algn="ctr"/>
                <a:r>
                  <a:rPr lang="en-US" dirty="0"/>
                  <a:t>A-Z</a:t>
                </a:r>
              </a:p>
            </p:txBody>
          </p:sp>
          <p:sp>
            <p:nvSpPr>
              <p:cNvPr id="61" name="TextBox 60">
                <a:extLst>
                  <a:ext uri="{FF2B5EF4-FFF2-40B4-BE49-F238E27FC236}">
                    <a16:creationId xmlns:a16="http://schemas.microsoft.com/office/drawing/2014/main" id="{2CA01B08-D190-2CE0-7032-76A72F78EA2B}"/>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62" name="TextBox 61">
                <a:extLst>
                  <a:ext uri="{FF2B5EF4-FFF2-40B4-BE49-F238E27FC236}">
                    <a16:creationId xmlns:a16="http://schemas.microsoft.com/office/drawing/2014/main" id="{7A276989-5736-E003-E67F-9400A3B8F625}"/>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65" name="TextBox 64">
                <a:extLst>
                  <a:ext uri="{FF2B5EF4-FFF2-40B4-BE49-F238E27FC236}">
                    <a16:creationId xmlns:a16="http://schemas.microsoft.com/office/drawing/2014/main" id="{37639BD3-9716-9CBE-278C-B9F169F918D8}"/>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1B6DAFFA-4DE0-24AF-E61F-05D11D8A3199}"/>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7A048AD8-600C-DD29-4A85-835F40FAB68A}"/>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AC3131FA-2C51-8003-9F73-C7A58473C4B7}"/>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724708B9-4120-8D72-64DF-9B55FC8DBEEB}"/>
                </a:ext>
              </a:extLst>
            </p:cNvPr>
            <p:cNvSpPr/>
            <p:nvPr/>
          </p:nvSpPr>
          <p:spPr>
            <a:xfrm>
              <a:off x="9319727" y="1196269"/>
              <a:ext cx="780662" cy="780662"/>
            </a:xfrm>
            <a:prstGeom prst="ellipse">
              <a:avLst/>
            </a:prstGeom>
            <a:solidFill>
              <a:schemeClr val="tx1">
                <a:lumMod val="8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B1B05E8-51C6-AB37-645C-BB14428AAE92}"/>
                  </a:ext>
                </a:extLst>
              </p:cNvPr>
              <p:cNvSpPr txBox="1"/>
              <p:nvPr/>
            </p:nvSpPr>
            <p:spPr>
              <a:xfrm>
                <a:off x="2058443" y="4860847"/>
                <a:ext cx="2082281" cy="969946"/>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cs typeface="Arial" panose="020B0604020202020204" pitchFamily="34" charset="0"/>
                            </a:rPr>
                          </m:ctrlPr>
                        </m:sSubPr>
                        <m:e>
                          <m:r>
                            <a:rPr lang="en-US" b="0" i="1" smtClean="0">
                              <a:solidFill>
                                <a:schemeClr val="accent3"/>
                              </a:solidFill>
                              <a:latin typeface="Cambria Math" panose="02040503050406030204" pitchFamily="18" charset="0"/>
                              <a:cs typeface="Arial" panose="020B0604020202020204" pitchFamily="34" charset="0"/>
                            </a:rPr>
                            <m:t>𝐼</m:t>
                          </m:r>
                        </m:e>
                        <m:sub>
                          <m:r>
                            <a:rPr lang="en-US" b="0" i="1" smtClean="0">
                              <a:solidFill>
                                <a:schemeClr val="accent3"/>
                              </a:solidFill>
                              <a:latin typeface="Cambria Math" panose="02040503050406030204" pitchFamily="18" charset="0"/>
                              <a:cs typeface="Arial" panose="020B0604020202020204" pitchFamily="34" charset="0"/>
                            </a:rPr>
                            <m:t>1,</m:t>
                          </m:r>
                          <m:r>
                            <a:rPr lang="en-US" b="0" i="1" smtClean="0">
                              <a:solidFill>
                                <a:schemeClr val="accent3"/>
                              </a:solidFill>
                              <a:latin typeface="Cambria Math" panose="02040503050406030204" pitchFamily="18" charset="0"/>
                              <a:cs typeface="Arial" panose="020B0604020202020204" pitchFamily="34" charset="0"/>
                            </a:rPr>
                            <m:t>𝑎</m:t>
                          </m:r>
                        </m:sub>
                      </m:sSub>
                      <m:r>
                        <a:rPr lang="en-US" b="0" i="1" smtClean="0">
                          <a:solidFill>
                            <a:schemeClr val="accent3"/>
                          </a:solidFill>
                          <a:latin typeface="Cambria Math" panose="02040503050406030204" pitchFamily="18" charset="0"/>
                          <a:cs typeface="Arial" panose="020B0604020202020204" pitchFamily="34" charset="0"/>
                        </a:rPr>
                        <m:t> </m:t>
                      </m:r>
                      <m:sSub>
                        <m:sSubPr>
                          <m:ctrlPr>
                            <a:rPr lang="en-US" b="0" i="1" smtClean="0">
                              <a:solidFill>
                                <a:schemeClr val="accent3"/>
                              </a:solidFill>
                              <a:latin typeface="Cambria Math" panose="02040503050406030204" pitchFamily="18" charset="0"/>
                              <a:cs typeface="Arial" panose="020B0604020202020204" pitchFamily="34" charset="0"/>
                            </a:rPr>
                          </m:ctrlPr>
                        </m:sSubPr>
                        <m:e>
                          <m:r>
                            <a:rPr lang="en-US" b="0" i="1" smtClean="0">
                              <a:solidFill>
                                <a:schemeClr val="accent3"/>
                              </a:solidFill>
                              <a:latin typeface="Cambria Math" panose="02040503050406030204" pitchFamily="18" charset="0"/>
                              <a:cs typeface="Arial" panose="020B0604020202020204" pitchFamily="34" charset="0"/>
                            </a:rPr>
                            <m:t>𝐼</m:t>
                          </m:r>
                        </m:e>
                        <m:sub>
                          <m:r>
                            <a:rPr lang="en-US" b="0" i="1" smtClean="0">
                              <a:solidFill>
                                <a:schemeClr val="accent3"/>
                              </a:solidFill>
                              <a:latin typeface="Cambria Math" panose="02040503050406030204" pitchFamily="18" charset="0"/>
                              <a:cs typeface="Arial" panose="020B0604020202020204" pitchFamily="34" charset="0"/>
                            </a:rPr>
                            <m:t>1,</m:t>
                          </m:r>
                          <m:r>
                            <a:rPr lang="en-US" b="0" i="1" smtClean="0">
                              <a:solidFill>
                                <a:schemeClr val="accent3"/>
                              </a:solidFill>
                              <a:latin typeface="Cambria Math" panose="02040503050406030204" pitchFamily="18" charset="0"/>
                              <a:cs typeface="Arial" panose="020B0604020202020204" pitchFamily="34" charset="0"/>
                            </a:rPr>
                            <m:t>𝑛</m:t>
                          </m:r>
                        </m:sub>
                      </m:sSub>
                    </m:oMath>
                    <m:oMath xmlns:m="http://schemas.openxmlformats.org/officeDocument/2006/math">
                      <m:sSub>
                        <m:sSubPr>
                          <m:ctrlPr>
                            <a:rPr lang="en-US" b="0" i="1" smtClean="0">
                              <a:solidFill>
                                <a:schemeClr val="accent3"/>
                              </a:solidFill>
                              <a:latin typeface="Cambria Math" panose="02040503050406030204" pitchFamily="18" charset="0"/>
                              <a:cs typeface="Arial" panose="020B0604020202020204" pitchFamily="34" charset="0"/>
                            </a:rPr>
                          </m:ctrlPr>
                        </m:sSubPr>
                        <m:e>
                          <m:r>
                            <a:rPr lang="en-US" b="0" i="1" smtClean="0">
                              <a:solidFill>
                                <a:schemeClr val="accent3"/>
                              </a:solidFill>
                              <a:latin typeface="Cambria Math" panose="02040503050406030204" pitchFamily="18" charset="0"/>
                              <a:cs typeface="Arial" panose="020B0604020202020204" pitchFamily="34" charset="0"/>
                            </a:rPr>
                            <m:t>𝐼</m:t>
                          </m:r>
                        </m:e>
                        <m:sub>
                          <m:r>
                            <a:rPr lang="en-US" b="0" i="1" smtClean="0">
                              <a:solidFill>
                                <a:schemeClr val="accent3"/>
                              </a:solidFill>
                              <a:latin typeface="Cambria Math" panose="02040503050406030204" pitchFamily="18" charset="0"/>
                              <a:cs typeface="Arial" panose="020B0604020202020204" pitchFamily="34" charset="0"/>
                            </a:rPr>
                            <m:t>2,</m:t>
                          </m:r>
                          <m:r>
                            <a:rPr lang="en-US" b="0" i="1" smtClean="0">
                              <a:solidFill>
                                <a:schemeClr val="accent3"/>
                              </a:solidFill>
                              <a:latin typeface="Cambria Math" panose="02040503050406030204" pitchFamily="18" charset="0"/>
                              <a:cs typeface="Arial" panose="020B0604020202020204" pitchFamily="34" charset="0"/>
                            </a:rPr>
                            <m:t>𝑎</m:t>
                          </m:r>
                        </m:sub>
                      </m:sSub>
                      <m:r>
                        <a:rPr lang="en-US" b="0" i="1" smtClean="0">
                          <a:solidFill>
                            <a:schemeClr val="accent3"/>
                          </a:solidFill>
                          <a:latin typeface="Cambria Math" panose="02040503050406030204" pitchFamily="18" charset="0"/>
                          <a:cs typeface="Arial" panose="020B0604020202020204" pitchFamily="34" charset="0"/>
                        </a:rPr>
                        <m:t> </m:t>
                      </m:r>
                      <m:sSub>
                        <m:sSubPr>
                          <m:ctrlPr>
                            <a:rPr lang="en-US" b="0" i="1" smtClean="0">
                              <a:solidFill>
                                <a:schemeClr val="accent3"/>
                              </a:solidFill>
                              <a:latin typeface="Cambria Math" panose="02040503050406030204" pitchFamily="18" charset="0"/>
                              <a:cs typeface="Arial" panose="020B0604020202020204" pitchFamily="34" charset="0"/>
                            </a:rPr>
                          </m:ctrlPr>
                        </m:sSubPr>
                        <m:e>
                          <m:r>
                            <a:rPr lang="en-US" b="0" i="1" smtClean="0">
                              <a:solidFill>
                                <a:schemeClr val="accent3"/>
                              </a:solidFill>
                              <a:latin typeface="Cambria Math" panose="02040503050406030204" pitchFamily="18" charset="0"/>
                              <a:cs typeface="Arial" panose="020B0604020202020204" pitchFamily="34" charset="0"/>
                            </a:rPr>
                            <m:t>𝐼</m:t>
                          </m:r>
                        </m:e>
                        <m:sub>
                          <m:r>
                            <a:rPr lang="en-US" b="0" i="1" smtClean="0">
                              <a:solidFill>
                                <a:schemeClr val="accent3"/>
                              </a:solidFill>
                              <a:latin typeface="Cambria Math" panose="02040503050406030204" pitchFamily="18" charset="0"/>
                              <a:cs typeface="Arial" panose="020B0604020202020204" pitchFamily="34" charset="0"/>
                            </a:rPr>
                            <m:t>2,</m:t>
                          </m:r>
                          <m:r>
                            <a:rPr lang="en-US" b="0" i="1" smtClean="0">
                              <a:solidFill>
                                <a:schemeClr val="accent3"/>
                              </a:solidFill>
                              <a:latin typeface="Cambria Math" panose="02040503050406030204" pitchFamily="18" charset="0"/>
                              <a:cs typeface="Arial" panose="020B0604020202020204" pitchFamily="34" charset="0"/>
                            </a:rPr>
                            <m:t>𝑛</m:t>
                          </m:r>
                        </m:sub>
                      </m:sSub>
                    </m:oMath>
                    <m:oMath xmlns:m="http://schemas.openxmlformats.org/officeDocument/2006/math">
                      <m:sSub>
                        <m:sSubPr>
                          <m:ctrlPr>
                            <a:rPr lang="en-US" b="0" i="1" smtClean="0">
                              <a:solidFill>
                                <a:schemeClr val="accent3"/>
                              </a:solidFill>
                              <a:latin typeface="Cambria Math" panose="02040503050406030204" pitchFamily="18" charset="0"/>
                              <a:cs typeface="Arial" panose="020B0604020202020204" pitchFamily="34" charset="0"/>
                            </a:rPr>
                          </m:ctrlPr>
                        </m:sSubPr>
                        <m:e>
                          <m:r>
                            <a:rPr lang="en-US" b="0" i="1" smtClean="0">
                              <a:solidFill>
                                <a:schemeClr val="accent3"/>
                              </a:solidFill>
                              <a:latin typeface="Cambria Math" panose="02040503050406030204" pitchFamily="18" charset="0"/>
                              <a:cs typeface="Arial" panose="020B0604020202020204" pitchFamily="34" charset="0"/>
                            </a:rPr>
                            <m:t>𝐼</m:t>
                          </m:r>
                        </m:e>
                        <m:sub>
                          <m:r>
                            <a:rPr lang="en-US" b="0" i="1" smtClean="0">
                              <a:solidFill>
                                <a:schemeClr val="accent3"/>
                              </a:solidFill>
                              <a:latin typeface="Cambria Math" panose="02040503050406030204" pitchFamily="18" charset="0"/>
                              <a:cs typeface="Arial" panose="020B0604020202020204" pitchFamily="34" charset="0"/>
                            </a:rPr>
                            <m:t>3,</m:t>
                          </m:r>
                          <m:r>
                            <a:rPr lang="en-US" b="0" i="1" smtClean="0">
                              <a:solidFill>
                                <a:schemeClr val="accent3"/>
                              </a:solidFill>
                              <a:latin typeface="Cambria Math" panose="02040503050406030204" pitchFamily="18" charset="0"/>
                              <a:cs typeface="Arial" panose="020B0604020202020204" pitchFamily="34" charset="0"/>
                            </a:rPr>
                            <m:t>𝑎</m:t>
                          </m:r>
                        </m:sub>
                      </m:sSub>
                      <m:r>
                        <a:rPr lang="en-US" b="0" i="1" smtClean="0">
                          <a:solidFill>
                            <a:schemeClr val="accent3"/>
                          </a:solidFill>
                          <a:latin typeface="Cambria Math" panose="02040503050406030204" pitchFamily="18" charset="0"/>
                          <a:cs typeface="Arial" panose="020B0604020202020204" pitchFamily="34" charset="0"/>
                        </a:rPr>
                        <m:t> </m:t>
                      </m:r>
                      <m:sSub>
                        <m:sSubPr>
                          <m:ctrlPr>
                            <a:rPr lang="en-US" b="0" i="1" smtClean="0">
                              <a:solidFill>
                                <a:schemeClr val="accent3"/>
                              </a:solidFill>
                              <a:latin typeface="Cambria Math" panose="02040503050406030204" pitchFamily="18" charset="0"/>
                              <a:cs typeface="Arial" panose="020B0604020202020204" pitchFamily="34" charset="0"/>
                            </a:rPr>
                          </m:ctrlPr>
                        </m:sSubPr>
                        <m:e>
                          <m:r>
                            <a:rPr lang="en-US" b="0" i="1" smtClean="0">
                              <a:solidFill>
                                <a:schemeClr val="accent3"/>
                              </a:solidFill>
                              <a:latin typeface="Cambria Math" panose="02040503050406030204" pitchFamily="18" charset="0"/>
                              <a:cs typeface="Arial" panose="020B0604020202020204" pitchFamily="34" charset="0"/>
                            </a:rPr>
                            <m:t>𝐼</m:t>
                          </m:r>
                        </m:e>
                        <m:sub>
                          <m:r>
                            <a:rPr lang="en-US" b="0" i="1" smtClean="0">
                              <a:solidFill>
                                <a:schemeClr val="accent3"/>
                              </a:solidFill>
                              <a:latin typeface="Cambria Math" panose="02040503050406030204" pitchFamily="18" charset="0"/>
                              <a:cs typeface="Arial" panose="020B0604020202020204" pitchFamily="34" charset="0"/>
                            </a:rPr>
                            <m:t>3,</m:t>
                          </m:r>
                          <m:r>
                            <a:rPr lang="en-US" b="0" i="1" smtClean="0">
                              <a:solidFill>
                                <a:schemeClr val="accent3"/>
                              </a:solidFill>
                              <a:latin typeface="Cambria Math" panose="02040503050406030204" pitchFamily="18" charset="0"/>
                              <a:cs typeface="Arial" panose="020B0604020202020204" pitchFamily="34" charset="0"/>
                            </a:rPr>
                            <m:t>𝑛</m:t>
                          </m:r>
                        </m:sub>
                      </m:sSub>
                    </m:oMath>
                  </m:oMathPara>
                </a14:m>
                <a:endParaRPr lang="en-US" dirty="0">
                  <a:solidFill>
                    <a:schemeClr val="bg1"/>
                  </a:solidFill>
                  <a:latin typeface="Arial" panose="020B0604020202020204" pitchFamily="34" charset="0"/>
                  <a:cs typeface="Arial" panose="020B0604020202020204" pitchFamily="34" charset="0"/>
                </a:endParaRPr>
              </a:p>
            </p:txBody>
          </p:sp>
        </mc:Choice>
        <mc:Fallback xmlns="">
          <p:sp>
            <p:nvSpPr>
              <p:cNvPr id="6" name="TextBox 5">
                <a:extLst>
                  <a:ext uri="{FF2B5EF4-FFF2-40B4-BE49-F238E27FC236}">
                    <a16:creationId xmlns:a16="http://schemas.microsoft.com/office/drawing/2014/main" id="{DB1B05E8-51C6-AB37-645C-BB14428AAE92}"/>
                  </a:ext>
                </a:extLst>
              </p:cNvPr>
              <p:cNvSpPr txBox="1">
                <a:spLocks noRot="1" noChangeAspect="1" noMove="1" noResize="1" noEditPoints="1" noAdjustHandles="1" noChangeArrowheads="1" noChangeShapeType="1" noTextEdit="1"/>
              </p:cNvSpPr>
              <p:nvPr/>
            </p:nvSpPr>
            <p:spPr>
              <a:xfrm>
                <a:off x="2058443" y="4860847"/>
                <a:ext cx="2082281" cy="969946"/>
              </a:xfrm>
              <a:prstGeom prst="rect">
                <a:avLst/>
              </a:prstGeom>
              <a:blipFill>
                <a:blip r:embed="rId2"/>
                <a:stretch>
                  <a:fillRect b="-2564"/>
                </a:stretch>
              </a:blipFill>
              <a:ln>
                <a:solidFill>
                  <a:schemeClr val="bg1"/>
                </a:solidFill>
              </a:ln>
            </p:spPr>
            <p:txBody>
              <a:bodyPr/>
              <a:lstStyle/>
              <a:p>
                <a:r>
                  <a:rPr lang="en-US">
                    <a:noFill/>
                  </a:rPr>
                  <a:t> </a:t>
                </a:r>
              </a:p>
            </p:txBody>
          </p:sp>
        </mc:Fallback>
      </mc:AlternateContent>
      <p:sp>
        <p:nvSpPr>
          <p:cNvPr id="9" name="TextBox 8">
            <a:extLst>
              <a:ext uri="{FF2B5EF4-FFF2-40B4-BE49-F238E27FC236}">
                <a16:creationId xmlns:a16="http://schemas.microsoft.com/office/drawing/2014/main" id="{DDB306BC-6257-D4B9-0C46-EBC0F140E5E1}"/>
              </a:ext>
            </a:extLst>
          </p:cNvPr>
          <p:cNvSpPr txBox="1"/>
          <p:nvPr/>
        </p:nvSpPr>
        <p:spPr>
          <a:xfrm>
            <a:off x="1434844" y="4068332"/>
            <a:ext cx="348254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Variables representing the input being a letter (a) or number (n)</a:t>
            </a:r>
          </a:p>
        </p:txBody>
      </p:sp>
      <p:sp>
        <p:nvSpPr>
          <p:cNvPr id="10" name="TextBox 9">
            <a:extLst>
              <a:ext uri="{FF2B5EF4-FFF2-40B4-BE49-F238E27FC236}">
                <a16:creationId xmlns:a16="http://schemas.microsoft.com/office/drawing/2014/main" id="{D3D9945E-D161-DFA5-9FBF-1B27CF38651D}"/>
              </a:ext>
            </a:extLst>
          </p:cNvPr>
          <p:cNvSpPr txBox="1"/>
          <p:nvPr/>
        </p:nvSpPr>
        <p:spPr>
          <a:xfrm>
            <a:off x="6379469" y="4491515"/>
            <a:ext cx="3482548" cy="369332"/>
          </a:xfrm>
          <a:prstGeom prst="rect">
            <a:avLst/>
          </a:prstGeom>
          <a:noFill/>
        </p:spPr>
        <p:txBody>
          <a:bodyPr wrap="square" rtlCol="0">
            <a:spAutoFit/>
          </a:bodyPr>
          <a:lstStyle/>
          <a:p>
            <a:r>
              <a:rPr lang="en-US" dirty="0"/>
              <a:t>So, for our input (</a:t>
            </a:r>
            <a:r>
              <a:rPr lang="en-US" dirty="0" err="1">
                <a:solidFill>
                  <a:schemeClr val="accent3">
                    <a:lumMod val="60000"/>
                    <a:lumOff val="40000"/>
                  </a:schemeClr>
                </a:solidFill>
              </a:rPr>
              <a:t>mrf</a:t>
            </a:r>
            <a:r>
              <a:rPr lang="en-US" dirty="0"/>
              <a:t>) we want:</a:t>
            </a:r>
          </a:p>
        </p:txBody>
      </p:sp>
      <p:sp>
        <p:nvSpPr>
          <p:cNvPr id="11" name="TextBox 10">
            <a:extLst>
              <a:ext uri="{FF2B5EF4-FFF2-40B4-BE49-F238E27FC236}">
                <a16:creationId xmlns:a16="http://schemas.microsoft.com/office/drawing/2014/main" id="{E58355DC-889B-B01A-F8A4-0F092E8014BB}"/>
              </a:ext>
            </a:extLst>
          </p:cNvPr>
          <p:cNvSpPr txBox="1"/>
          <p:nvPr/>
        </p:nvSpPr>
        <p:spPr>
          <a:xfrm>
            <a:off x="598715" y="2013141"/>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B6DA772-9E3B-074D-DBE1-9965EAA42062}"/>
                  </a:ext>
                </a:extLst>
              </p:cNvPr>
              <p:cNvSpPr txBox="1"/>
              <p:nvPr/>
            </p:nvSpPr>
            <p:spPr>
              <a:xfrm>
                <a:off x="5549511" y="5105520"/>
                <a:ext cx="5142465" cy="404983"/>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b="0" i="1" smtClean="0">
                              <a:solidFill>
                                <a:schemeClr val="bg1"/>
                              </a:solidFill>
                              <a:latin typeface="Cambria Math" panose="02040503050406030204" pitchFamily="18" charset="0"/>
                              <a:cs typeface="Arial" panose="020B0604020202020204" pitchFamily="34" charset="0"/>
                            </a:rPr>
                          </m:ctrlPr>
                        </m:dPr>
                        <m:e>
                          <m:sSub>
                            <m:sSubPr>
                              <m:ctrlPr>
                                <a:rPr lang="en-US" b="0" i="1" smtClean="0">
                                  <a:solidFill>
                                    <a:schemeClr val="accent3"/>
                                  </a:solidFill>
                                  <a:latin typeface="Cambria Math" panose="02040503050406030204" pitchFamily="18" charset="0"/>
                                  <a:cs typeface="Arial" panose="020B0604020202020204" pitchFamily="34" charset="0"/>
                                </a:rPr>
                              </m:ctrlPr>
                            </m:sSubPr>
                            <m:e>
                              <m:r>
                                <a:rPr lang="en-US" b="0" i="1" smtClean="0">
                                  <a:solidFill>
                                    <a:schemeClr val="accent3"/>
                                  </a:solidFill>
                                  <a:latin typeface="Cambria Math" panose="02040503050406030204" pitchFamily="18" charset="0"/>
                                  <a:cs typeface="Arial" panose="020B0604020202020204" pitchFamily="34" charset="0"/>
                                </a:rPr>
                                <m:t>𝐼</m:t>
                              </m:r>
                            </m:e>
                            <m:sub>
                              <m:r>
                                <a:rPr lang="en-US" b="0" i="1" smtClean="0">
                                  <a:solidFill>
                                    <a:schemeClr val="accent3"/>
                                  </a:solidFill>
                                  <a:latin typeface="Cambria Math" panose="02040503050406030204" pitchFamily="18" charset="0"/>
                                  <a:cs typeface="Arial" panose="020B0604020202020204" pitchFamily="34" charset="0"/>
                                </a:rPr>
                                <m:t>1,</m:t>
                              </m:r>
                              <m:r>
                                <a:rPr lang="en-US" b="0" i="1" smtClean="0">
                                  <a:solidFill>
                                    <a:schemeClr val="accent3"/>
                                  </a:solidFill>
                                  <a:latin typeface="Cambria Math" panose="02040503050406030204" pitchFamily="18" charset="0"/>
                                  <a:cs typeface="Arial" panose="020B0604020202020204" pitchFamily="34" charset="0"/>
                                </a:rPr>
                                <m:t>𝑎</m:t>
                              </m:r>
                            </m:sub>
                          </m:sSub>
                          <m:r>
                            <a:rPr lang="en-US" b="0" i="1" smtClean="0">
                              <a:solidFill>
                                <a:schemeClr val="bg1"/>
                              </a:solidFill>
                              <a:latin typeface="Cambria Math" panose="02040503050406030204" pitchFamily="18" charset="0"/>
                              <a:cs typeface="Arial" panose="020B0604020202020204" pitchFamily="34" charset="0"/>
                            </a:rPr>
                            <m:t>∧</m:t>
                          </m:r>
                          <m:r>
                            <a:rPr lang="en-US" b="0" i="1" smtClean="0">
                              <a:solidFill>
                                <a:schemeClr val="accent4"/>
                              </a:solidFill>
                              <a:latin typeface="Cambria Math" panose="02040503050406030204" pitchFamily="18" charset="0"/>
                              <a:cs typeface="Arial" panose="020B0604020202020204" pitchFamily="34" charset="0"/>
                            </a:rPr>
                            <m:t>¬</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𝐼</m:t>
                              </m:r>
                            </m:e>
                            <m:sub>
                              <m:r>
                                <a:rPr lang="en-US" b="0" i="1" smtClean="0">
                                  <a:solidFill>
                                    <a:schemeClr val="accent4"/>
                                  </a:solidFill>
                                  <a:latin typeface="Cambria Math" panose="02040503050406030204" pitchFamily="18" charset="0"/>
                                  <a:cs typeface="Arial" panose="020B0604020202020204" pitchFamily="34" charset="0"/>
                                </a:rPr>
                                <m:t>1,</m:t>
                              </m:r>
                              <m:r>
                                <a:rPr lang="en-US" b="0" i="1" smtClean="0">
                                  <a:solidFill>
                                    <a:schemeClr val="accent4"/>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cs typeface="Arial" panose="020B0604020202020204" pitchFamily="34" charset="0"/>
                        </a:rPr>
                        <m:t>∧</m:t>
                      </m:r>
                      <m:d>
                        <m:dPr>
                          <m:ctrlPr>
                            <a:rPr lang="en-US" b="0" i="1" smtClean="0">
                              <a:solidFill>
                                <a:schemeClr val="bg1"/>
                              </a:solidFill>
                              <a:latin typeface="Cambria Math" panose="02040503050406030204" pitchFamily="18" charset="0"/>
                              <a:cs typeface="Arial" panose="020B0604020202020204" pitchFamily="34" charset="0"/>
                            </a:rPr>
                          </m:ctrlPr>
                        </m:dPr>
                        <m:e>
                          <m:sSub>
                            <m:sSubPr>
                              <m:ctrlPr>
                                <a:rPr lang="en-US" b="0" i="1" smtClean="0">
                                  <a:solidFill>
                                    <a:schemeClr val="accent3"/>
                                  </a:solidFill>
                                  <a:latin typeface="Cambria Math" panose="02040503050406030204" pitchFamily="18" charset="0"/>
                                  <a:cs typeface="Arial" panose="020B0604020202020204" pitchFamily="34" charset="0"/>
                                </a:rPr>
                              </m:ctrlPr>
                            </m:sSubPr>
                            <m:e>
                              <m:r>
                                <a:rPr lang="en-US" b="0" i="1" smtClean="0">
                                  <a:solidFill>
                                    <a:schemeClr val="accent3"/>
                                  </a:solidFill>
                                  <a:latin typeface="Cambria Math" panose="02040503050406030204" pitchFamily="18" charset="0"/>
                                  <a:cs typeface="Arial" panose="020B0604020202020204" pitchFamily="34" charset="0"/>
                                </a:rPr>
                                <m:t>𝐼</m:t>
                              </m:r>
                            </m:e>
                            <m:sub>
                              <m:r>
                                <a:rPr lang="en-US" b="0" i="1" smtClean="0">
                                  <a:solidFill>
                                    <a:schemeClr val="accent3"/>
                                  </a:solidFill>
                                  <a:latin typeface="Cambria Math" panose="02040503050406030204" pitchFamily="18" charset="0"/>
                                  <a:cs typeface="Arial" panose="020B0604020202020204" pitchFamily="34" charset="0"/>
                                </a:rPr>
                                <m:t>2,</m:t>
                              </m:r>
                              <m:r>
                                <a:rPr lang="en-US" b="0" i="1" smtClean="0">
                                  <a:solidFill>
                                    <a:schemeClr val="accent3"/>
                                  </a:solidFill>
                                  <a:latin typeface="Cambria Math" panose="02040503050406030204" pitchFamily="18" charset="0"/>
                                  <a:cs typeface="Arial" panose="020B0604020202020204" pitchFamily="34" charset="0"/>
                                </a:rPr>
                                <m:t>𝑎</m:t>
                              </m:r>
                            </m:sub>
                          </m:sSub>
                          <m:r>
                            <a:rPr lang="en-US" b="0" i="1" smtClean="0">
                              <a:solidFill>
                                <a:schemeClr val="bg1"/>
                              </a:solidFill>
                              <a:latin typeface="Cambria Math" panose="02040503050406030204" pitchFamily="18" charset="0"/>
                              <a:cs typeface="Arial" panose="020B0604020202020204" pitchFamily="34" charset="0"/>
                            </a:rPr>
                            <m:t>∧</m:t>
                          </m:r>
                          <m:r>
                            <a:rPr lang="en-US" b="0" i="1" smtClean="0">
                              <a:solidFill>
                                <a:schemeClr val="accent4"/>
                              </a:solidFill>
                              <a:latin typeface="Cambria Math" panose="02040503050406030204" pitchFamily="18" charset="0"/>
                              <a:cs typeface="Arial" panose="020B0604020202020204" pitchFamily="34" charset="0"/>
                            </a:rPr>
                            <m:t>¬</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𝐼</m:t>
                              </m:r>
                            </m:e>
                            <m:sub>
                              <m:r>
                                <a:rPr lang="en-US" b="0" i="1" smtClean="0">
                                  <a:solidFill>
                                    <a:schemeClr val="accent4"/>
                                  </a:solidFill>
                                  <a:latin typeface="Cambria Math" panose="02040503050406030204" pitchFamily="18" charset="0"/>
                                  <a:cs typeface="Arial" panose="020B0604020202020204" pitchFamily="34" charset="0"/>
                                </a:rPr>
                                <m:t>2,</m:t>
                              </m:r>
                              <m:r>
                                <a:rPr lang="en-US" b="0" i="1" smtClean="0">
                                  <a:solidFill>
                                    <a:schemeClr val="accent4"/>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cs typeface="Arial" panose="020B0604020202020204" pitchFamily="34" charset="0"/>
                        </a:rPr>
                        <m:t>∧(</m:t>
                      </m:r>
                      <m:sSub>
                        <m:sSubPr>
                          <m:ctrlPr>
                            <a:rPr lang="en-US" b="0" i="1" smtClean="0">
                              <a:solidFill>
                                <a:schemeClr val="accent3"/>
                              </a:solidFill>
                              <a:latin typeface="Cambria Math" panose="02040503050406030204" pitchFamily="18" charset="0"/>
                              <a:cs typeface="Arial" panose="020B0604020202020204" pitchFamily="34" charset="0"/>
                            </a:rPr>
                          </m:ctrlPr>
                        </m:sSubPr>
                        <m:e>
                          <m:r>
                            <a:rPr lang="en-US" b="0" i="1" smtClean="0">
                              <a:solidFill>
                                <a:schemeClr val="accent3"/>
                              </a:solidFill>
                              <a:latin typeface="Cambria Math" panose="02040503050406030204" pitchFamily="18" charset="0"/>
                              <a:cs typeface="Arial" panose="020B0604020202020204" pitchFamily="34" charset="0"/>
                            </a:rPr>
                            <m:t>𝐼</m:t>
                          </m:r>
                        </m:e>
                        <m:sub>
                          <m:r>
                            <a:rPr lang="en-US" b="0" i="1" smtClean="0">
                              <a:solidFill>
                                <a:schemeClr val="accent3"/>
                              </a:solidFill>
                              <a:latin typeface="Cambria Math" panose="02040503050406030204" pitchFamily="18" charset="0"/>
                              <a:cs typeface="Arial" panose="020B0604020202020204" pitchFamily="34" charset="0"/>
                            </a:rPr>
                            <m:t>3,</m:t>
                          </m:r>
                          <m:r>
                            <a:rPr lang="en-US" b="0" i="1" smtClean="0">
                              <a:solidFill>
                                <a:schemeClr val="accent3"/>
                              </a:solidFill>
                              <a:latin typeface="Cambria Math" panose="02040503050406030204" pitchFamily="18" charset="0"/>
                              <a:cs typeface="Arial" panose="020B0604020202020204" pitchFamily="34" charset="0"/>
                            </a:rPr>
                            <m:t>𝑎</m:t>
                          </m:r>
                        </m:sub>
                      </m:sSub>
                      <m:r>
                        <a:rPr lang="en-US" b="0" i="1" smtClean="0">
                          <a:solidFill>
                            <a:schemeClr val="bg1"/>
                          </a:solidFill>
                          <a:latin typeface="Cambria Math" panose="02040503050406030204" pitchFamily="18" charset="0"/>
                          <a:cs typeface="Arial" panose="020B0604020202020204" pitchFamily="34" charset="0"/>
                        </a:rPr>
                        <m:t>∧</m:t>
                      </m:r>
                      <m:sSub>
                        <m:sSubPr>
                          <m:ctrlPr>
                            <a:rPr lang="en-US" b="0" i="1" smtClean="0">
                              <a:solidFill>
                                <a:schemeClr val="accent4"/>
                              </a:solidFill>
                              <a:latin typeface="Cambria Math" panose="02040503050406030204" pitchFamily="18" charset="0"/>
                              <a:cs typeface="Arial" panose="020B0604020202020204" pitchFamily="34" charset="0"/>
                            </a:rPr>
                          </m:ctrlPr>
                        </m:sSubPr>
                        <m:e>
                          <m:r>
                            <a:rPr lang="en-US" b="0" i="1" smtClean="0">
                              <a:solidFill>
                                <a:schemeClr val="accent4"/>
                              </a:solidFill>
                              <a:latin typeface="Cambria Math" panose="02040503050406030204" pitchFamily="18" charset="0"/>
                              <a:cs typeface="Arial" panose="020B0604020202020204" pitchFamily="34" charset="0"/>
                            </a:rPr>
                            <m:t>¬</m:t>
                          </m:r>
                          <m:r>
                            <a:rPr lang="en-US" b="0" i="1" smtClean="0">
                              <a:solidFill>
                                <a:schemeClr val="accent4"/>
                              </a:solidFill>
                              <a:latin typeface="Cambria Math" panose="02040503050406030204" pitchFamily="18" charset="0"/>
                              <a:cs typeface="Arial" panose="020B0604020202020204" pitchFamily="34" charset="0"/>
                            </a:rPr>
                            <m:t>𝐼</m:t>
                          </m:r>
                        </m:e>
                        <m:sub>
                          <m:r>
                            <a:rPr lang="en-US" b="0" i="1" smtClean="0">
                              <a:solidFill>
                                <a:schemeClr val="accent4"/>
                              </a:solidFill>
                              <a:latin typeface="Cambria Math" panose="02040503050406030204" pitchFamily="18" charset="0"/>
                              <a:cs typeface="Arial" panose="020B0604020202020204" pitchFamily="34" charset="0"/>
                            </a:rPr>
                            <m:t>3,</m:t>
                          </m:r>
                          <m:r>
                            <a:rPr lang="en-US" b="0" i="1" smtClean="0">
                              <a:solidFill>
                                <a:schemeClr val="accent4"/>
                              </a:solidFill>
                              <a:latin typeface="Cambria Math" panose="02040503050406030204" pitchFamily="18" charset="0"/>
                              <a:cs typeface="Arial" panose="020B0604020202020204" pitchFamily="34" charset="0"/>
                            </a:rPr>
                            <m:t>𝑛</m:t>
                          </m:r>
                        </m:sub>
                      </m:sSub>
                      <m:r>
                        <a:rPr lang="en-US" b="0" i="1" smtClean="0">
                          <a:solidFill>
                            <a:schemeClr val="bg1"/>
                          </a:solidFill>
                          <a:latin typeface="Cambria Math" panose="02040503050406030204" pitchFamily="18" charset="0"/>
                          <a:cs typeface="Arial" panose="020B0604020202020204" pitchFamily="34" charset="0"/>
                        </a:rPr>
                        <m:t>)</m:t>
                      </m:r>
                    </m:oMath>
                  </m:oMathPara>
                </a14:m>
                <a:endParaRPr lang="en-US" dirty="0">
                  <a:solidFill>
                    <a:schemeClr val="bg1"/>
                  </a:solidFill>
                  <a:latin typeface="Arial" panose="020B0604020202020204" pitchFamily="34" charset="0"/>
                  <a:cs typeface="Arial" panose="020B0604020202020204" pitchFamily="34" charset="0"/>
                </a:endParaRPr>
              </a:p>
            </p:txBody>
          </p:sp>
        </mc:Choice>
        <mc:Fallback xmlns="">
          <p:sp>
            <p:nvSpPr>
              <p:cNvPr id="12" name="TextBox 11">
                <a:extLst>
                  <a:ext uri="{FF2B5EF4-FFF2-40B4-BE49-F238E27FC236}">
                    <a16:creationId xmlns:a16="http://schemas.microsoft.com/office/drawing/2014/main" id="{EB6DA772-9E3B-074D-DBE1-9965EAA42062}"/>
                  </a:ext>
                </a:extLst>
              </p:cNvPr>
              <p:cNvSpPr txBox="1">
                <a:spLocks noRot="1" noChangeAspect="1" noMove="1" noResize="1" noEditPoints="1" noAdjustHandles="1" noChangeArrowheads="1" noChangeShapeType="1" noTextEdit="1"/>
              </p:cNvSpPr>
              <p:nvPr/>
            </p:nvSpPr>
            <p:spPr>
              <a:xfrm>
                <a:off x="5549511" y="5105520"/>
                <a:ext cx="5142465" cy="404983"/>
              </a:xfrm>
              <a:prstGeom prst="rect">
                <a:avLst/>
              </a:prstGeom>
              <a:blipFill>
                <a:blip r:embed="rId3"/>
                <a:stretch>
                  <a:fillRect b="-8824"/>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35652683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716FE-C166-D57F-0BAF-74E0FC6808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369EB-09F8-E6C2-AD5F-0308C11AC407}"/>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ACA4AB3C-3D92-3393-FD2E-E8E07731382C}"/>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21761F06-A7C0-3492-0799-EC47CD7CFCF1}"/>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6718BE52-A1E8-0080-B95B-EC712ECC7B98}"/>
                  </a:ext>
                </a:extLst>
              </p:cNvPr>
              <p:cNvSpPr/>
              <p:nvPr/>
            </p:nvSpPr>
            <p:spPr>
              <a:xfrm>
                <a:off x="225801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B15226B5-9799-EC51-17FB-F4BD669F096C}"/>
                  </a:ext>
                </a:extLst>
              </p:cNvPr>
              <p:cNvSpPr/>
              <p:nvPr/>
            </p:nvSpPr>
            <p:spPr>
              <a:xfrm>
                <a:off x="432318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B9CC997B-6A51-ADBF-6444-C2B5C5E66F51}"/>
                  </a:ext>
                </a:extLst>
              </p:cNvPr>
              <p:cNvSpPr/>
              <p:nvPr/>
            </p:nvSpPr>
            <p:spPr>
              <a:xfrm>
                <a:off x="638836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70441669-1978-85A5-7D23-FCAE9DBEC47D}"/>
                  </a:ext>
                </a:extLst>
              </p:cNvPr>
              <p:cNvSpPr/>
              <p:nvPr/>
            </p:nvSpPr>
            <p:spPr>
              <a:xfrm>
                <a:off x="845353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AA842414-EDBC-A2BB-64CB-318A2A72FBA7}"/>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AB239BB0-3645-271D-F28D-CE532B03276A}"/>
                  </a:ext>
                </a:extLst>
              </p:cNvPr>
              <p:cNvSpPr/>
              <p:nvPr/>
            </p:nvSpPr>
            <p:spPr>
              <a:xfrm>
                <a:off x="8453535"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84E32286-8195-5C2F-B788-5A68955B5B7E}"/>
                  </a:ext>
                </a:extLst>
              </p:cNvPr>
              <p:cNvSpPr/>
              <p:nvPr/>
            </p:nvSpPr>
            <p:spPr>
              <a:xfrm>
                <a:off x="6466114" y="2130491"/>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7DB41A39-91EB-2C3E-D1B7-40DFE456E50D}"/>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4E0FC210-5943-F482-0BEC-FFA1B93B3C3F}"/>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ECEFCE0-A654-083D-C0BA-75FA4DD6DE1E}"/>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5E3CABA-78D6-203B-EE6A-C46B1C77A9F1}"/>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78F6FFE-20CE-98C1-A9F7-01C868100ADF}"/>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B4968AD-7C63-C65C-3E35-365B6973E8E5}"/>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00862E3-CC34-05FA-4D57-D0D978EB13A5}"/>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4DF36D7-DB4C-C051-8F30-BDF0CBEB09AA}"/>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30D72F8-FC81-2B1D-3EFD-6CC558F40E37}"/>
                  </a:ext>
                </a:extLst>
              </p:cNvPr>
              <p:cNvSpPr txBox="1"/>
              <p:nvPr/>
            </p:nvSpPr>
            <p:spPr>
              <a:xfrm>
                <a:off x="3349694" y="2101336"/>
                <a:ext cx="765110" cy="369332"/>
              </a:xfrm>
              <a:prstGeom prst="rect">
                <a:avLst/>
              </a:prstGeom>
              <a:noFill/>
            </p:spPr>
            <p:txBody>
              <a:bodyPr wrap="square" rtlCol="0">
                <a:spAutoFit/>
              </a:bodyPr>
              <a:lstStyle/>
              <a:p>
                <a:pPr algn="ctr"/>
                <a:r>
                  <a:rPr lang="en-US" dirty="0"/>
                  <a:t>A-Z</a:t>
                </a:r>
              </a:p>
            </p:txBody>
          </p:sp>
          <p:sp>
            <p:nvSpPr>
              <p:cNvPr id="61" name="TextBox 60">
                <a:extLst>
                  <a:ext uri="{FF2B5EF4-FFF2-40B4-BE49-F238E27FC236}">
                    <a16:creationId xmlns:a16="http://schemas.microsoft.com/office/drawing/2014/main" id="{1A2525CC-EDAA-A7FE-0C7F-079F5F3B9125}"/>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62" name="TextBox 61">
                <a:extLst>
                  <a:ext uri="{FF2B5EF4-FFF2-40B4-BE49-F238E27FC236}">
                    <a16:creationId xmlns:a16="http://schemas.microsoft.com/office/drawing/2014/main" id="{9ED82F1D-D096-A802-BA11-31E6CDBFF31D}"/>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65" name="TextBox 64">
                <a:extLst>
                  <a:ext uri="{FF2B5EF4-FFF2-40B4-BE49-F238E27FC236}">
                    <a16:creationId xmlns:a16="http://schemas.microsoft.com/office/drawing/2014/main" id="{553CC82A-0158-4CE6-E55F-41E6BDBF6626}"/>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ADE04946-0CED-A8B8-B622-CF92BC11AA34}"/>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D1806DB5-F54D-6FC2-06BD-C80C3DDEC421}"/>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4DB1500D-1DFB-0988-70E6-4F9740507F07}"/>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EACFB8FF-F913-1362-A932-61DA4A754B41}"/>
                </a:ext>
              </a:extLst>
            </p:cNvPr>
            <p:cNvSpPr/>
            <p:nvPr/>
          </p:nvSpPr>
          <p:spPr>
            <a:xfrm>
              <a:off x="9319727" y="1196269"/>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p:sp>
        <p:nvSpPr>
          <p:cNvPr id="12" name="TextBox 11">
            <a:extLst>
              <a:ext uri="{FF2B5EF4-FFF2-40B4-BE49-F238E27FC236}">
                <a16:creationId xmlns:a16="http://schemas.microsoft.com/office/drawing/2014/main" id="{DB9A60A6-7947-BD03-11D0-9F348C445790}"/>
              </a:ext>
            </a:extLst>
          </p:cNvPr>
          <p:cNvSpPr txBox="1"/>
          <p:nvPr/>
        </p:nvSpPr>
        <p:spPr>
          <a:xfrm>
            <a:off x="667139" y="201501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bg1"/>
                </a:solidFill>
                <a:latin typeface="Arial" panose="020B0604020202020204" pitchFamily="34" charset="0"/>
                <a:cs typeface="Arial" panose="020B0604020202020204" pitchFamily="34" charset="0"/>
              </a:rPr>
              <a:t>mrf</a:t>
            </a:r>
            <a:endParaRPr lang="en-US" sz="40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9C54CED-D410-53A0-5F82-FAB38AAEF051}"/>
              </a:ext>
            </a:extLst>
          </p:cNvPr>
          <p:cNvSpPr txBox="1"/>
          <p:nvPr/>
        </p:nvSpPr>
        <p:spPr>
          <a:xfrm>
            <a:off x="1817511" y="4544200"/>
            <a:ext cx="8474154" cy="1077218"/>
          </a:xfrm>
          <a:prstGeom prst="rect">
            <a:avLst/>
          </a:prstGeom>
          <a:noFill/>
        </p:spPr>
        <p:txBody>
          <a:bodyPr wrap="square" rtlCol="0">
            <a:spAutoFit/>
          </a:bodyPr>
          <a:lstStyle/>
          <a:p>
            <a:pPr algn="ctr"/>
            <a:r>
              <a:rPr lang="en-US" sz="3200" dirty="0"/>
              <a:t>Ok, we are finally ready to do the conversion of this DFA into a Boolean formula!</a:t>
            </a:r>
          </a:p>
        </p:txBody>
      </p:sp>
    </p:spTree>
    <p:extLst>
      <p:ext uri="{BB962C8B-B14F-4D97-AF65-F5344CB8AC3E}">
        <p14:creationId xmlns:p14="http://schemas.microsoft.com/office/powerpoint/2010/main" val="18068488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78F531-EF93-1CE0-1EBA-B7BEFE6149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97F31E-D95F-9DD0-FC32-171D0392F8DC}"/>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CB23169E-DD68-5D2B-33B2-90ACAC749A00}"/>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110DDF97-303E-580D-147C-C5D9A235CD31}"/>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5C91F6EC-F7C7-0595-7BA6-41892D7673C1}"/>
                  </a:ext>
                </a:extLst>
              </p:cNvPr>
              <p:cNvSpPr/>
              <p:nvPr/>
            </p:nvSpPr>
            <p:spPr>
              <a:xfrm>
                <a:off x="2258010" y="2052736"/>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C63AD143-440D-1386-22A9-0C8997D65F7A}"/>
                  </a:ext>
                </a:extLst>
              </p:cNvPr>
              <p:cNvSpPr/>
              <p:nvPr/>
            </p:nvSpPr>
            <p:spPr>
              <a:xfrm>
                <a:off x="432318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0A1541F5-6C49-CA17-3A63-83FD4E9F80DC}"/>
                  </a:ext>
                </a:extLst>
              </p:cNvPr>
              <p:cNvSpPr/>
              <p:nvPr/>
            </p:nvSpPr>
            <p:spPr>
              <a:xfrm>
                <a:off x="638836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41A4655A-7350-2396-9670-7567AF5765D0}"/>
                  </a:ext>
                </a:extLst>
              </p:cNvPr>
              <p:cNvSpPr/>
              <p:nvPr/>
            </p:nvSpPr>
            <p:spPr>
              <a:xfrm>
                <a:off x="845353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F1040A16-5209-40B3-4749-870A51CD6B56}"/>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9668F2E0-7704-9E57-D49B-0EBE01F7AC93}"/>
                  </a:ext>
                </a:extLst>
              </p:cNvPr>
              <p:cNvSpPr/>
              <p:nvPr/>
            </p:nvSpPr>
            <p:spPr>
              <a:xfrm>
                <a:off x="8453535"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ECF5E0DA-F606-CA2C-F04E-70E838D7E4D7}"/>
                  </a:ext>
                </a:extLst>
              </p:cNvPr>
              <p:cNvSpPr/>
              <p:nvPr/>
            </p:nvSpPr>
            <p:spPr>
              <a:xfrm>
                <a:off x="6466114" y="2130491"/>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E60A0A3F-FCD0-47F1-E5A8-B6974AC7F185}"/>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CC0B4187-EBF9-2FD4-02EC-6A2CD99FCE8E}"/>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B45F999-7400-E1E4-79D2-69D541E53AA0}"/>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2EF493B-A95C-BCA9-B7A8-6279C5F6D2EF}"/>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005607C-5D1A-FB0A-9484-A56260FF418B}"/>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27019FF-1405-6618-78EF-79DBB54BCFF5}"/>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63A551-75F1-82C1-9576-2BDCCEA493C3}"/>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98BED8F-9CD6-F4BD-DA5D-BB00A5944B04}"/>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529B078-2417-90E8-717D-F7158C38490B}"/>
                  </a:ext>
                </a:extLst>
              </p:cNvPr>
              <p:cNvSpPr txBox="1"/>
              <p:nvPr/>
            </p:nvSpPr>
            <p:spPr>
              <a:xfrm>
                <a:off x="3349694" y="2101336"/>
                <a:ext cx="765110" cy="369332"/>
              </a:xfrm>
              <a:prstGeom prst="rect">
                <a:avLst/>
              </a:prstGeom>
              <a:noFill/>
            </p:spPr>
            <p:txBody>
              <a:bodyPr wrap="square" rtlCol="0">
                <a:spAutoFit/>
              </a:bodyPr>
              <a:lstStyle/>
              <a:p>
                <a:pPr algn="ctr"/>
                <a:r>
                  <a:rPr lang="en-US" dirty="0"/>
                  <a:t>A-Z</a:t>
                </a:r>
              </a:p>
            </p:txBody>
          </p:sp>
          <p:sp>
            <p:nvSpPr>
              <p:cNvPr id="61" name="TextBox 60">
                <a:extLst>
                  <a:ext uri="{FF2B5EF4-FFF2-40B4-BE49-F238E27FC236}">
                    <a16:creationId xmlns:a16="http://schemas.microsoft.com/office/drawing/2014/main" id="{CFEAB4C3-8FF4-A2C7-AD93-6E2E50ED50CD}"/>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62" name="TextBox 61">
                <a:extLst>
                  <a:ext uri="{FF2B5EF4-FFF2-40B4-BE49-F238E27FC236}">
                    <a16:creationId xmlns:a16="http://schemas.microsoft.com/office/drawing/2014/main" id="{4C75F74E-6CEE-5B75-797A-9EAD33FA0002}"/>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65" name="TextBox 64">
                <a:extLst>
                  <a:ext uri="{FF2B5EF4-FFF2-40B4-BE49-F238E27FC236}">
                    <a16:creationId xmlns:a16="http://schemas.microsoft.com/office/drawing/2014/main" id="{7A48F340-DD59-0FE1-BA8E-593B50F8C828}"/>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1D2617F6-FF20-B742-6C65-71C8CE190148}"/>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86B09669-3547-2624-D561-F98312212CFA}"/>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89167836-611B-AAB8-42D6-FBB23FE7EE4A}"/>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B73270F3-4412-6F67-F711-B82080AE655D}"/>
                </a:ext>
              </a:extLst>
            </p:cNvPr>
            <p:cNvSpPr/>
            <p:nvPr/>
          </p:nvSpPr>
          <p:spPr>
            <a:xfrm>
              <a:off x="9319727" y="1196269"/>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C0D31DE-6F7A-8919-7E2D-1F1AB3C48D24}"/>
                  </a:ext>
                </a:extLst>
              </p:cNvPr>
              <p:cNvSpPr txBox="1"/>
              <p:nvPr/>
            </p:nvSpPr>
            <p:spPr>
              <a:xfrm>
                <a:off x="2995127" y="4513641"/>
                <a:ext cx="6799008" cy="381515"/>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1,1</m:t>
                          </m:r>
                        </m:sub>
                      </m:sSub>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0C0D31DE-6F7A-8919-7E2D-1F1AB3C48D24}"/>
                  </a:ext>
                </a:extLst>
              </p:cNvPr>
              <p:cNvSpPr txBox="1">
                <a:spLocks noRot="1" noChangeAspect="1" noMove="1" noResize="1" noEditPoints="1" noAdjustHandles="1" noChangeArrowheads="1" noChangeShapeType="1" noTextEdit="1"/>
              </p:cNvSpPr>
              <p:nvPr/>
            </p:nvSpPr>
            <p:spPr>
              <a:xfrm>
                <a:off x="2995127" y="4513641"/>
                <a:ext cx="6799008" cy="381515"/>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1B51F5AE-481A-32E0-2D89-5369E837C0F1}"/>
              </a:ext>
            </a:extLst>
          </p:cNvPr>
          <p:cNvSpPr txBox="1"/>
          <p:nvPr/>
        </p:nvSpPr>
        <p:spPr>
          <a:xfrm>
            <a:off x="667139" y="201501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bg1"/>
                </a:solidFill>
                <a:latin typeface="Arial" panose="020B0604020202020204" pitchFamily="34" charset="0"/>
                <a:cs typeface="Arial" panose="020B0604020202020204" pitchFamily="34" charset="0"/>
              </a:rPr>
              <a:t>mrf</a:t>
            </a:r>
            <a:endParaRPr lang="en-US" sz="4000" dirty="0">
              <a:solidFill>
                <a:schemeClr val="bg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F4D720C-9FD9-59E0-1DCB-C9C60391E6BE}"/>
              </a:ext>
            </a:extLst>
          </p:cNvPr>
          <p:cNvSpPr txBox="1"/>
          <p:nvPr/>
        </p:nvSpPr>
        <p:spPr>
          <a:xfrm>
            <a:off x="2705877" y="5300130"/>
            <a:ext cx="7778723" cy="369332"/>
          </a:xfrm>
          <a:prstGeom prst="rect">
            <a:avLst/>
          </a:prstGeom>
          <a:noFill/>
        </p:spPr>
        <p:txBody>
          <a:bodyPr wrap="square" rtlCol="0">
            <a:spAutoFit/>
          </a:bodyPr>
          <a:lstStyle/>
          <a:p>
            <a:pPr algn="ctr"/>
            <a:r>
              <a:rPr lang="en-US" dirty="0"/>
              <a:t>Must </a:t>
            </a:r>
            <a:r>
              <a:rPr lang="en-US" dirty="0">
                <a:solidFill>
                  <a:schemeClr val="accent5">
                    <a:lumMod val="60000"/>
                    <a:lumOff val="40000"/>
                  </a:schemeClr>
                </a:solidFill>
              </a:rPr>
              <a:t>start in state 1 on first step</a:t>
            </a:r>
            <a:endParaRPr lang="en-US" dirty="0"/>
          </a:p>
        </p:txBody>
      </p:sp>
    </p:spTree>
    <p:extLst>
      <p:ext uri="{BB962C8B-B14F-4D97-AF65-F5344CB8AC3E}">
        <p14:creationId xmlns:p14="http://schemas.microsoft.com/office/powerpoint/2010/main" val="32824177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7CCDF-5B64-D65A-5EBE-2F447BBB7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C1FF9-9D56-96E9-9700-B2A18627E750}"/>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E30ABD43-F335-B76D-3665-EC4D0229EB4F}"/>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FE86A373-7888-168F-399B-4F4CB12442FC}"/>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742F8935-7A19-E89B-AF43-C2A3621AB391}"/>
                  </a:ext>
                </a:extLst>
              </p:cNvPr>
              <p:cNvSpPr/>
              <p:nvPr/>
            </p:nvSpPr>
            <p:spPr>
              <a:xfrm>
                <a:off x="225801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A6ED7080-B38B-4F11-0083-58B201A6AAB4}"/>
                  </a:ext>
                </a:extLst>
              </p:cNvPr>
              <p:cNvSpPr/>
              <p:nvPr/>
            </p:nvSpPr>
            <p:spPr>
              <a:xfrm>
                <a:off x="432318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4B4DBA5D-7A17-0539-DB60-D4EA3099E595}"/>
                  </a:ext>
                </a:extLst>
              </p:cNvPr>
              <p:cNvSpPr/>
              <p:nvPr/>
            </p:nvSpPr>
            <p:spPr>
              <a:xfrm>
                <a:off x="638836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2581FBB5-1E67-4323-FDA6-69D137C479F9}"/>
                  </a:ext>
                </a:extLst>
              </p:cNvPr>
              <p:cNvSpPr/>
              <p:nvPr/>
            </p:nvSpPr>
            <p:spPr>
              <a:xfrm>
                <a:off x="845353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A4112543-8D3F-8B36-8531-388BD6215D5A}"/>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ED086F25-F6AD-3DE9-B196-644388305066}"/>
                  </a:ext>
                </a:extLst>
              </p:cNvPr>
              <p:cNvSpPr/>
              <p:nvPr/>
            </p:nvSpPr>
            <p:spPr>
              <a:xfrm>
                <a:off x="8453535"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710114E9-DBCB-7B5E-A056-433CB0F14294}"/>
                  </a:ext>
                </a:extLst>
              </p:cNvPr>
              <p:cNvSpPr/>
              <p:nvPr/>
            </p:nvSpPr>
            <p:spPr>
              <a:xfrm>
                <a:off x="6466114" y="2130491"/>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D926254B-6597-549F-AEAC-BD27876AD8E9}"/>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4932F73E-8766-4D3E-EAE6-5114FFF4DF5D}"/>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21FA205-904B-1C4D-1A4A-B17385E35534}"/>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F94BE8B-010F-B192-D05C-DD823E28FFB4}"/>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2886268-F4B4-5DFC-7F5E-A5772B449926}"/>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27B5C50-8E18-4258-DA6F-38A641D212CA}"/>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F919D57-7366-F5CE-DCA7-1D5BDEBC96D6}"/>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5B1E50D-BA5B-ED13-EE80-D7D18CFD80DE}"/>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AA14463-B3FE-0481-E665-36F014145EB6}"/>
                  </a:ext>
                </a:extLst>
              </p:cNvPr>
              <p:cNvSpPr txBox="1"/>
              <p:nvPr/>
            </p:nvSpPr>
            <p:spPr>
              <a:xfrm>
                <a:off x="3349694" y="2101336"/>
                <a:ext cx="765110" cy="369332"/>
              </a:xfrm>
              <a:prstGeom prst="rect">
                <a:avLst/>
              </a:prstGeom>
              <a:noFill/>
            </p:spPr>
            <p:txBody>
              <a:bodyPr wrap="square" rtlCol="0">
                <a:spAutoFit/>
              </a:bodyPr>
              <a:lstStyle/>
              <a:p>
                <a:pPr algn="ctr"/>
                <a:r>
                  <a:rPr lang="en-US" dirty="0"/>
                  <a:t>A-Z</a:t>
                </a:r>
              </a:p>
            </p:txBody>
          </p:sp>
          <p:sp>
            <p:nvSpPr>
              <p:cNvPr id="61" name="TextBox 60">
                <a:extLst>
                  <a:ext uri="{FF2B5EF4-FFF2-40B4-BE49-F238E27FC236}">
                    <a16:creationId xmlns:a16="http://schemas.microsoft.com/office/drawing/2014/main" id="{12964177-E3C6-25EE-B20C-136857B4030C}"/>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62" name="TextBox 61">
                <a:extLst>
                  <a:ext uri="{FF2B5EF4-FFF2-40B4-BE49-F238E27FC236}">
                    <a16:creationId xmlns:a16="http://schemas.microsoft.com/office/drawing/2014/main" id="{B5A607B7-718E-F06F-9163-8C2F12E7046D}"/>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65" name="TextBox 64">
                <a:extLst>
                  <a:ext uri="{FF2B5EF4-FFF2-40B4-BE49-F238E27FC236}">
                    <a16:creationId xmlns:a16="http://schemas.microsoft.com/office/drawing/2014/main" id="{583074FC-F56A-6BAE-5FCC-DA35BE6AEF50}"/>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5E29D296-64CB-5A4B-2584-AC56BCDB4AE9}"/>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FF3F7119-BF83-F63A-6340-722FE48A5BE3}"/>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2EB115E1-14CF-B4EE-B515-08AB9E19FEDC}"/>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57369886-FFB4-3495-7EE3-23ECA703A4AB}"/>
                </a:ext>
              </a:extLst>
            </p:cNvPr>
            <p:cNvSpPr/>
            <p:nvPr/>
          </p:nvSpPr>
          <p:spPr>
            <a:xfrm>
              <a:off x="9319727" y="1196269"/>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0341453-D158-AF06-982D-C95268502262}"/>
                  </a:ext>
                </a:extLst>
              </p:cNvPr>
              <p:cNvSpPr txBox="1"/>
              <p:nvPr/>
            </p:nvSpPr>
            <p:spPr>
              <a:xfrm>
                <a:off x="2995127" y="4513641"/>
                <a:ext cx="6799008" cy="404983"/>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accent3"/>
                                  </a:solidFill>
                                  <a:latin typeface="Cambria Math" panose="02040503050406030204" pitchFamily="18" charset="0"/>
                                  <a:cs typeface="Arial" panose="020B0604020202020204" pitchFamily="34" charset="0"/>
                                </a:rPr>
                              </m:ctrlPr>
                            </m:sSubPr>
                            <m:e>
                              <m:r>
                                <a:rPr lang="en-US" i="1">
                                  <a:solidFill>
                                    <a:schemeClr val="accent3"/>
                                  </a:solidFill>
                                  <a:latin typeface="Cambria Math" panose="02040503050406030204" pitchFamily="18" charset="0"/>
                                  <a:cs typeface="Arial" panose="020B0604020202020204" pitchFamily="34" charset="0"/>
                                </a:rPr>
                                <m:t>𝐼</m:t>
                              </m:r>
                            </m:e>
                            <m:sub>
                              <m:r>
                                <a:rPr lang="en-US" i="1">
                                  <a:solidFill>
                                    <a:schemeClr val="accent3"/>
                                  </a:solidFill>
                                  <a:latin typeface="Cambria Math" panose="02040503050406030204" pitchFamily="18" charset="0"/>
                                  <a:cs typeface="Arial" panose="020B0604020202020204" pitchFamily="34" charset="0"/>
                                </a:rPr>
                                <m:t>1,</m:t>
                              </m:r>
                              <m:r>
                                <a:rPr lang="en-US" i="1">
                                  <a:solidFill>
                                    <a:schemeClr val="accent3"/>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r>
                            <a:rPr lang="en-US" i="1">
                              <a:solidFill>
                                <a:schemeClr val="accent4"/>
                              </a:solidFill>
                              <a:latin typeface="Cambria Math" panose="02040503050406030204" pitchFamily="18" charset="0"/>
                              <a:cs typeface="Arial" panose="020B0604020202020204" pitchFamily="34" charset="0"/>
                            </a:rPr>
                            <m:t>¬</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𝐼</m:t>
                              </m:r>
                            </m:e>
                            <m:sub>
                              <m:r>
                                <a:rPr lang="en-US" i="1">
                                  <a:solidFill>
                                    <a:schemeClr val="accent4"/>
                                  </a:solidFill>
                                  <a:latin typeface="Cambria Math" panose="02040503050406030204" pitchFamily="18" charset="0"/>
                                  <a:cs typeface="Arial" panose="020B0604020202020204" pitchFamily="34" charset="0"/>
                                </a:rPr>
                                <m:t>1,</m:t>
                              </m:r>
                              <m:r>
                                <a:rPr lang="en-US" i="1">
                                  <a:solidFill>
                                    <a:schemeClr val="accent4"/>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accent3"/>
                                  </a:solidFill>
                                  <a:latin typeface="Cambria Math" panose="02040503050406030204" pitchFamily="18" charset="0"/>
                                  <a:cs typeface="Arial" panose="020B0604020202020204" pitchFamily="34" charset="0"/>
                                </a:rPr>
                              </m:ctrlPr>
                            </m:sSubPr>
                            <m:e>
                              <m:r>
                                <a:rPr lang="en-US" i="1">
                                  <a:solidFill>
                                    <a:schemeClr val="accent3"/>
                                  </a:solidFill>
                                  <a:latin typeface="Cambria Math" panose="02040503050406030204" pitchFamily="18" charset="0"/>
                                  <a:cs typeface="Arial" panose="020B0604020202020204" pitchFamily="34" charset="0"/>
                                </a:rPr>
                                <m:t>𝐼</m:t>
                              </m:r>
                            </m:e>
                            <m:sub>
                              <m:r>
                                <a:rPr lang="en-US" i="1">
                                  <a:solidFill>
                                    <a:schemeClr val="accent3"/>
                                  </a:solidFill>
                                  <a:latin typeface="Cambria Math" panose="02040503050406030204" pitchFamily="18" charset="0"/>
                                  <a:cs typeface="Arial" panose="020B0604020202020204" pitchFamily="34" charset="0"/>
                                </a:rPr>
                                <m:t>2,</m:t>
                              </m:r>
                              <m:r>
                                <a:rPr lang="en-US" i="1">
                                  <a:solidFill>
                                    <a:schemeClr val="accent3"/>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r>
                            <a:rPr lang="en-US" i="1">
                              <a:solidFill>
                                <a:schemeClr val="accent4"/>
                              </a:solidFill>
                              <a:latin typeface="Cambria Math" panose="02040503050406030204" pitchFamily="18" charset="0"/>
                              <a:cs typeface="Arial" panose="020B0604020202020204" pitchFamily="34" charset="0"/>
                            </a:rPr>
                            <m:t>¬</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𝐼</m:t>
                              </m:r>
                            </m:e>
                            <m:sub>
                              <m:r>
                                <a:rPr lang="en-US" i="1">
                                  <a:solidFill>
                                    <a:schemeClr val="accent4"/>
                                  </a:solidFill>
                                  <a:latin typeface="Cambria Math" panose="02040503050406030204" pitchFamily="18" charset="0"/>
                                  <a:cs typeface="Arial" panose="020B0604020202020204" pitchFamily="34" charset="0"/>
                                </a:rPr>
                                <m:t>2,</m:t>
                              </m:r>
                              <m:r>
                                <a:rPr lang="en-US" i="1">
                                  <a:solidFill>
                                    <a:schemeClr val="accent4"/>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accent3"/>
                              </a:solidFill>
                              <a:latin typeface="Cambria Math" panose="02040503050406030204" pitchFamily="18" charset="0"/>
                              <a:cs typeface="Arial" panose="020B0604020202020204" pitchFamily="34" charset="0"/>
                            </a:rPr>
                          </m:ctrlPr>
                        </m:sSubPr>
                        <m:e>
                          <m:r>
                            <a:rPr lang="en-US" i="1">
                              <a:solidFill>
                                <a:schemeClr val="accent3"/>
                              </a:solidFill>
                              <a:latin typeface="Cambria Math" panose="02040503050406030204" pitchFamily="18" charset="0"/>
                              <a:cs typeface="Arial" panose="020B0604020202020204" pitchFamily="34" charset="0"/>
                            </a:rPr>
                            <m:t>𝐼</m:t>
                          </m:r>
                        </m:e>
                        <m:sub>
                          <m:r>
                            <a:rPr lang="en-US" i="1">
                              <a:solidFill>
                                <a:schemeClr val="accent3"/>
                              </a:solidFill>
                              <a:latin typeface="Cambria Math" panose="02040503050406030204" pitchFamily="18" charset="0"/>
                              <a:cs typeface="Arial" panose="020B0604020202020204" pitchFamily="34" charset="0"/>
                            </a:rPr>
                            <m:t>3,</m:t>
                          </m:r>
                          <m:r>
                            <a:rPr lang="en-US" i="1">
                              <a:solidFill>
                                <a:schemeClr val="accent3"/>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m:t>
                          </m:r>
                          <m:r>
                            <a:rPr lang="en-US" i="1">
                              <a:solidFill>
                                <a:schemeClr val="accent4"/>
                              </a:solidFill>
                              <a:latin typeface="Cambria Math" panose="02040503050406030204" pitchFamily="18" charset="0"/>
                              <a:cs typeface="Arial" panose="020B0604020202020204" pitchFamily="34" charset="0"/>
                            </a:rPr>
                            <m:t>𝐼</m:t>
                          </m:r>
                        </m:e>
                        <m:sub>
                          <m:r>
                            <a:rPr lang="en-US" i="1">
                              <a:solidFill>
                                <a:schemeClr val="accent4"/>
                              </a:solidFill>
                              <a:latin typeface="Cambria Math" panose="02040503050406030204" pitchFamily="18" charset="0"/>
                              <a:cs typeface="Arial" panose="020B0604020202020204" pitchFamily="34" charset="0"/>
                            </a:rPr>
                            <m:t>3,</m:t>
                          </m:r>
                          <m:r>
                            <a:rPr lang="en-US" i="1">
                              <a:solidFill>
                                <a:schemeClr val="accent4"/>
                              </a:solidFill>
                              <a:latin typeface="Cambria Math" panose="02040503050406030204" pitchFamily="18" charset="0"/>
                              <a:cs typeface="Arial" panose="020B0604020202020204" pitchFamily="34" charset="0"/>
                            </a:rPr>
                            <m:t>𝑛</m:t>
                          </m:r>
                        </m:sub>
                      </m:sSub>
                      <m:r>
                        <a:rPr lang="en-US" i="1">
                          <a:solidFill>
                            <a:schemeClr val="bg1"/>
                          </a:solidFill>
                          <a:latin typeface="Cambria Math" panose="02040503050406030204" pitchFamily="18" charset="0"/>
                          <a:cs typeface="Arial" panose="020B0604020202020204" pitchFamily="34" charset="0"/>
                        </a:rPr>
                        <m:t>)</m:t>
                      </m:r>
                      <m:r>
                        <a:rPr lang="en-US" b="0" i="1" smtClean="0">
                          <a:solidFill>
                            <a:schemeClr val="bg1"/>
                          </a:solidFill>
                          <a:latin typeface="Cambria Math" panose="02040503050406030204" pitchFamily="18" charset="0"/>
                        </a:rPr>
                        <m:t>∧ …</m:t>
                      </m:r>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F0341453-D158-AF06-982D-C95268502262}"/>
                  </a:ext>
                </a:extLst>
              </p:cNvPr>
              <p:cNvSpPr txBox="1">
                <a:spLocks noRot="1" noChangeAspect="1" noMove="1" noResize="1" noEditPoints="1" noAdjustHandles="1" noChangeArrowheads="1" noChangeShapeType="1" noTextEdit="1"/>
              </p:cNvSpPr>
              <p:nvPr/>
            </p:nvSpPr>
            <p:spPr>
              <a:xfrm>
                <a:off x="2995127" y="4513641"/>
                <a:ext cx="6799008" cy="404983"/>
              </a:xfrm>
              <a:prstGeom prst="rect">
                <a:avLst/>
              </a:prstGeom>
              <a:blipFill>
                <a:blip r:embed="rId2"/>
                <a:stretch>
                  <a:fillRect b="-11765"/>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E19D6572-DB5F-597E-E086-E0077B9785E3}"/>
              </a:ext>
            </a:extLst>
          </p:cNvPr>
          <p:cNvSpPr txBox="1"/>
          <p:nvPr/>
        </p:nvSpPr>
        <p:spPr>
          <a:xfrm>
            <a:off x="667139" y="201501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4D974CCF-B894-D868-F47D-CFFAD475F38F}"/>
              </a:ext>
            </a:extLst>
          </p:cNvPr>
          <p:cNvSpPr txBox="1"/>
          <p:nvPr/>
        </p:nvSpPr>
        <p:spPr>
          <a:xfrm>
            <a:off x="2495951" y="5301905"/>
            <a:ext cx="7778723" cy="369332"/>
          </a:xfrm>
          <a:prstGeom prst="rect">
            <a:avLst/>
          </a:prstGeom>
          <a:noFill/>
        </p:spPr>
        <p:txBody>
          <a:bodyPr wrap="square" rtlCol="0">
            <a:spAutoFit/>
          </a:bodyPr>
          <a:lstStyle/>
          <a:p>
            <a:pPr algn="ctr"/>
            <a:r>
              <a:rPr lang="en-US" dirty="0">
                <a:solidFill>
                  <a:schemeClr val="accent3">
                    <a:lumMod val="60000"/>
                    <a:lumOff val="40000"/>
                  </a:schemeClr>
                </a:solidFill>
              </a:rPr>
              <a:t>input string (“</a:t>
            </a:r>
            <a:r>
              <a:rPr lang="en-US" dirty="0" err="1">
                <a:solidFill>
                  <a:schemeClr val="accent3">
                    <a:lumMod val="60000"/>
                    <a:lumOff val="40000"/>
                  </a:schemeClr>
                </a:solidFill>
              </a:rPr>
              <a:t>mrf</a:t>
            </a:r>
            <a:r>
              <a:rPr lang="en-US" dirty="0">
                <a:solidFill>
                  <a:schemeClr val="accent3">
                    <a:lumMod val="60000"/>
                    <a:lumOff val="40000"/>
                  </a:schemeClr>
                </a:solidFill>
              </a:rPr>
              <a:t>”) has all three characters being letters (a) and NOT numbers (n)</a:t>
            </a:r>
            <a:endParaRPr lang="en-US" dirty="0"/>
          </a:p>
        </p:txBody>
      </p:sp>
    </p:spTree>
    <p:extLst>
      <p:ext uri="{BB962C8B-B14F-4D97-AF65-F5344CB8AC3E}">
        <p14:creationId xmlns:p14="http://schemas.microsoft.com/office/powerpoint/2010/main" val="3623887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Review: Time Complexity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028823" y="1875616"/>
                <a:ext cx="3574521" cy="584854"/>
              </a:xfrm>
              <a:solidFill>
                <a:schemeClr val="tx1">
                  <a:lumMod val="95000"/>
                </a:schemeClr>
              </a:solidFill>
            </p:spPr>
            <p:txBody>
              <a:bodyPr/>
              <a:lstStyle/>
              <a:p>
                <a:pPr marL="0" indent="0" algn="ctr">
                  <a:buNone/>
                </a:pPr>
                <a14:m>
                  <m:oMath xmlns:m="http://schemas.openxmlformats.org/officeDocument/2006/math">
                    <m:r>
                      <a:rPr lang="en-US" b="0" i="1" smtClean="0">
                        <a:solidFill>
                          <a:schemeClr val="bg1"/>
                        </a:solidFill>
                        <a:latin typeface="Cambria Math" panose="02040503050406030204" pitchFamily="18" charset="0"/>
                      </a:rPr>
                      <m:t>𝑂</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e>
                    </m:d>
                    <m:r>
                      <a:rPr lang="en-US" b="0" i="1" smtClean="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𝑜</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e>
                    </m:d>
                    <m:r>
                      <a:rPr lang="en-US" b="0"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3" name="Content Placeholder 2">
                <a:extLst>
                  <a:ext uri="{FF2B5EF4-FFF2-40B4-BE49-F238E27FC236}">
                    <a16:creationId xmlns:a16="http://schemas.microsoft.com/office/drawing/2014/main" id="{14278F5F-F936-6145-9FF8-704886F1A386}"/>
                  </a:ext>
                </a:extLst>
              </p:cNvPr>
              <p:cNvSpPr>
                <a:spLocks noGrp="1" noRot="1" noChangeAspect="1" noMove="1" noResize="1" noEditPoints="1" noAdjustHandles="1" noChangeArrowheads="1" noChangeShapeType="1" noTextEdit="1"/>
              </p:cNvSpPr>
              <p:nvPr>
                <p:ph idx="1"/>
              </p:nvPr>
            </p:nvSpPr>
            <p:spPr>
              <a:xfrm>
                <a:off x="2028823" y="1875616"/>
                <a:ext cx="3574521" cy="584854"/>
              </a:xfrm>
              <a:blipFill>
                <a:blip r:embed="rId2"/>
                <a:stretch>
                  <a:fillRect t="-2128" b="-8511"/>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D1AB4AE0-9143-C34D-B965-4033C921D6B5}"/>
              </a:ext>
            </a:extLst>
          </p:cNvPr>
          <p:cNvSpPr txBox="1">
            <a:spLocks/>
          </p:cNvSpPr>
          <p:nvPr/>
        </p:nvSpPr>
        <p:spPr>
          <a:xfrm>
            <a:off x="5874277" y="1867150"/>
            <a:ext cx="4859867" cy="59332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i="1" dirty="0">
                <a:solidFill>
                  <a:schemeClr val="tx1">
                    <a:lumMod val="95000"/>
                  </a:schemeClr>
                </a:solidFill>
              </a:rPr>
              <a:t>Asymptotic </a:t>
            </a:r>
            <a:r>
              <a:rPr lang="en-US" sz="1800" b="1" i="1" u="sng" dirty="0">
                <a:solidFill>
                  <a:schemeClr val="tx1">
                    <a:lumMod val="95000"/>
                  </a:schemeClr>
                </a:solidFill>
              </a:rPr>
              <a:t>upper</a:t>
            </a:r>
            <a:r>
              <a:rPr lang="en-US" sz="1800" i="1" dirty="0">
                <a:solidFill>
                  <a:schemeClr val="tx1">
                    <a:lumMod val="95000"/>
                  </a:schemeClr>
                </a:solidFill>
              </a:rPr>
              <a:t> bounds</a:t>
            </a:r>
          </a:p>
        </p:txBody>
      </p:sp>
      <p:sp>
        <p:nvSpPr>
          <p:cNvPr id="8" name="Content Placeholder 2">
            <a:extLst>
              <a:ext uri="{FF2B5EF4-FFF2-40B4-BE49-F238E27FC236}">
                <a16:creationId xmlns:a16="http://schemas.microsoft.com/office/drawing/2014/main" id="{F52BF077-980A-5B40-8E38-8210765FE5A8}"/>
              </a:ext>
            </a:extLst>
          </p:cNvPr>
          <p:cNvSpPr txBox="1">
            <a:spLocks/>
          </p:cNvSpPr>
          <p:nvPr/>
        </p:nvSpPr>
        <p:spPr>
          <a:xfrm>
            <a:off x="2028823" y="1193722"/>
            <a:ext cx="6299201" cy="44026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i="1" dirty="0">
                <a:solidFill>
                  <a:schemeClr val="tx1">
                    <a:lumMod val="95000"/>
                  </a:schemeClr>
                </a:solidFill>
              </a:rPr>
              <a:t>The following items, you should already know from previous courses.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7C63542D-0AD0-4F44-9C74-C58D247DBAF1}"/>
                  </a:ext>
                </a:extLst>
              </p:cNvPr>
              <p:cNvSpPr txBox="1">
                <a:spLocks/>
              </p:cNvSpPr>
              <p:nvPr/>
            </p:nvSpPr>
            <p:spPr>
              <a:xfrm>
                <a:off x="2028823" y="2702098"/>
                <a:ext cx="3574521" cy="584854"/>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 xmlns:m="http://schemas.openxmlformats.org/officeDocument/2006/math">
                    <m:r>
                      <m:rPr>
                        <m:sty m:val="p"/>
                      </m:rPr>
                      <a:rPr lang="en-US" b="0" i="0" smtClean="0">
                        <a:solidFill>
                          <a:schemeClr val="bg1"/>
                        </a:solidFill>
                        <a:latin typeface="Cambria Math" panose="02040503050406030204" pitchFamily="18" charset="0"/>
                      </a:rPr>
                      <m:t>Ω</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𝑓</m:t>
                    </m:r>
                    <m:d>
                      <m:dPr>
                        <m:ctrlPr>
                          <a:rPr lang="en-US" i="1" smtClean="0">
                            <a:solidFill>
                              <a:schemeClr val="bg1"/>
                            </a:solidFill>
                            <a:latin typeface="Cambria Math" panose="02040503050406030204" pitchFamily="18" charset="0"/>
                          </a:rPr>
                        </m:ctrlPr>
                      </m:dPr>
                      <m:e>
                        <m:r>
                          <a:rPr lang="en-US" i="1" smtClean="0">
                            <a:solidFill>
                              <a:schemeClr val="bg1"/>
                            </a:solidFill>
                            <a:latin typeface="Cambria Math" panose="02040503050406030204" pitchFamily="18" charset="0"/>
                          </a:rPr>
                          <m:t>𝑛</m:t>
                        </m:r>
                      </m:e>
                    </m:d>
                    <m:r>
                      <a:rPr lang="en-US" i="1" smtClean="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r>
                      <a:rPr lang="en-US" b="0" i="1" smtClean="0">
                        <a:solidFill>
                          <a:schemeClr val="bg1"/>
                        </a:solidFill>
                        <a:latin typeface="Cambria Math" panose="02040503050406030204" pitchFamily="18" charset="0"/>
                      </a:rPr>
                      <m:t>𝜔</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𝑓</m:t>
                    </m:r>
                    <m:d>
                      <m:dPr>
                        <m:ctrlPr>
                          <a:rPr lang="en-US" i="1" smtClean="0">
                            <a:solidFill>
                              <a:schemeClr val="bg1"/>
                            </a:solidFill>
                            <a:latin typeface="Cambria Math" panose="02040503050406030204" pitchFamily="18" charset="0"/>
                          </a:rPr>
                        </m:ctrlPr>
                      </m:dPr>
                      <m:e>
                        <m:r>
                          <a:rPr lang="en-US" i="1" smtClean="0">
                            <a:solidFill>
                              <a:schemeClr val="bg1"/>
                            </a:solidFill>
                            <a:latin typeface="Cambria Math" panose="02040503050406030204" pitchFamily="18" charset="0"/>
                          </a:rPr>
                          <m:t>𝑛</m:t>
                        </m:r>
                      </m:e>
                    </m:d>
                    <m:r>
                      <a:rPr lang="en-US" i="1" smtClean="0">
                        <a:solidFill>
                          <a:schemeClr val="bg1"/>
                        </a:solidFill>
                        <a:latin typeface="Cambria Math" panose="02040503050406030204" pitchFamily="18" charset="0"/>
                      </a:rPr>
                      <m:t>)</m:t>
                    </m:r>
                  </m:oMath>
                </a14:m>
                <a:endParaRPr lang="en-US" dirty="0">
                  <a:solidFill>
                    <a:schemeClr val="bg1"/>
                  </a:solidFill>
                </a:endParaRPr>
              </a:p>
            </p:txBody>
          </p:sp>
        </mc:Choice>
        <mc:Fallback xmlns="">
          <p:sp>
            <p:nvSpPr>
              <p:cNvPr id="10" name="Content Placeholder 2">
                <a:extLst>
                  <a:ext uri="{FF2B5EF4-FFF2-40B4-BE49-F238E27FC236}">
                    <a16:creationId xmlns:a16="http://schemas.microsoft.com/office/drawing/2014/main" id="{7C63542D-0AD0-4F44-9C74-C58D247DBAF1}"/>
                  </a:ext>
                </a:extLst>
              </p:cNvPr>
              <p:cNvSpPr txBox="1">
                <a:spLocks noRot="1" noChangeAspect="1" noMove="1" noResize="1" noEditPoints="1" noAdjustHandles="1" noChangeArrowheads="1" noChangeShapeType="1" noTextEdit="1"/>
              </p:cNvSpPr>
              <p:nvPr/>
            </p:nvSpPr>
            <p:spPr>
              <a:xfrm>
                <a:off x="2028823" y="2702098"/>
                <a:ext cx="3574521" cy="584854"/>
              </a:xfrm>
              <a:prstGeom prst="rect">
                <a:avLst/>
              </a:prstGeom>
              <a:blipFill>
                <a:blip r:embed="rId3"/>
                <a:stretch>
                  <a:fillRect t="-2128" b="-8511"/>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776C178B-2404-354F-86DD-4767D59704A9}"/>
              </a:ext>
            </a:extLst>
          </p:cNvPr>
          <p:cNvSpPr txBox="1">
            <a:spLocks/>
          </p:cNvSpPr>
          <p:nvPr/>
        </p:nvSpPr>
        <p:spPr>
          <a:xfrm>
            <a:off x="5874277" y="2693632"/>
            <a:ext cx="4859867" cy="59332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i="1" dirty="0">
                <a:solidFill>
                  <a:schemeClr val="tx1">
                    <a:lumMod val="95000"/>
                  </a:schemeClr>
                </a:solidFill>
              </a:rPr>
              <a:t>Asymptotic </a:t>
            </a:r>
            <a:r>
              <a:rPr lang="en-US" sz="1800" b="1" i="1" u="sng" dirty="0">
                <a:solidFill>
                  <a:schemeClr val="tx1">
                    <a:lumMod val="95000"/>
                  </a:schemeClr>
                </a:solidFill>
              </a:rPr>
              <a:t>lower</a:t>
            </a:r>
            <a:r>
              <a:rPr lang="en-US" sz="1800" i="1" dirty="0">
                <a:solidFill>
                  <a:schemeClr val="tx1">
                    <a:lumMod val="95000"/>
                  </a:schemeClr>
                </a:solidFill>
              </a:rPr>
              <a:t> bounds</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ABDF5C1-180B-6B41-B0E5-0B2C824CC903}"/>
                  </a:ext>
                </a:extLst>
              </p:cNvPr>
              <p:cNvSpPr txBox="1">
                <a:spLocks/>
              </p:cNvSpPr>
              <p:nvPr/>
            </p:nvSpPr>
            <p:spPr>
              <a:xfrm>
                <a:off x="2028823" y="3537046"/>
                <a:ext cx="3574521" cy="584854"/>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Θ</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𝑓</m:t>
                      </m:r>
                      <m:d>
                        <m:dPr>
                          <m:ctrlPr>
                            <a:rPr lang="en-US" i="1" smtClean="0">
                              <a:solidFill>
                                <a:schemeClr val="bg1"/>
                              </a:solidFill>
                              <a:latin typeface="Cambria Math" panose="02040503050406030204" pitchFamily="18" charset="0"/>
                            </a:rPr>
                          </m:ctrlPr>
                        </m:dPr>
                        <m:e>
                          <m:r>
                            <a:rPr lang="en-US" i="1" smtClean="0">
                              <a:solidFill>
                                <a:schemeClr val="bg1"/>
                              </a:solidFill>
                              <a:latin typeface="Cambria Math" panose="02040503050406030204" pitchFamily="18" charset="0"/>
                            </a:rPr>
                            <m:t>𝑛</m:t>
                          </m:r>
                        </m:e>
                      </m:d>
                      <m:r>
                        <a:rPr lang="en-US"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9ABDF5C1-180B-6B41-B0E5-0B2C824CC903}"/>
                  </a:ext>
                </a:extLst>
              </p:cNvPr>
              <p:cNvSpPr txBox="1">
                <a:spLocks noRot="1" noChangeAspect="1" noMove="1" noResize="1" noEditPoints="1" noAdjustHandles="1" noChangeArrowheads="1" noChangeShapeType="1" noTextEdit="1"/>
              </p:cNvSpPr>
              <p:nvPr/>
            </p:nvSpPr>
            <p:spPr>
              <a:xfrm>
                <a:off x="2028823" y="3537046"/>
                <a:ext cx="3574521" cy="584854"/>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16AA9C3F-465F-C64E-BAA9-FDA8541EAAE8}"/>
              </a:ext>
            </a:extLst>
          </p:cNvPr>
          <p:cNvSpPr txBox="1">
            <a:spLocks/>
          </p:cNvSpPr>
          <p:nvPr/>
        </p:nvSpPr>
        <p:spPr>
          <a:xfrm>
            <a:off x="5874277" y="3528580"/>
            <a:ext cx="4859867" cy="59332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i="1" dirty="0">
                <a:solidFill>
                  <a:schemeClr val="tx1">
                    <a:lumMod val="95000"/>
                  </a:schemeClr>
                </a:solidFill>
              </a:rPr>
              <a:t>Asymptotic </a:t>
            </a:r>
            <a:r>
              <a:rPr lang="en-US" sz="1800" b="1" i="1" u="sng" dirty="0">
                <a:solidFill>
                  <a:schemeClr val="tx1">
                    <a:lumMod val="95000"/>
                  </a:schemeClr>
                </a:solidFill>
              </a:rPr>
              <a:t>tight</a:t>
            </a:r>
            <a:r>
              <a:rPr lang="en-US" sz="1800" i="1" dirty="0">
                <a:solidFill>
                  <a:schemeClr val="tx1">
                    <a:lumMod val="95000"/>
                  </a:schemeClr>
                </a:solidFill>
              </a:rPr>
              <a:t> bound</a:t>
            </a:r>
          </a:p>
        </p:txBody>
      </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6D06924B-AE9F-1446-B6AF-CEB5F3B76D37}"/>
                  </a:ext>
                </a:extLst>
              </p:cNvPr>
              <p:cNvSpPr txBox="1">
                <a:spLocks/>
              </p:cNvSpPr>
              <p:nvPr/>
            </p:nvSpPr>
            <p:spPr>
              <a:xfrm>
                <a:off x="2028823" y="4371994"/>
                <a:ext cx="3574521" cy="584854"/>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1,</m:t>
                      </m:r>
                      <m:func>
                        <m:funcPr>
                          <m:ctrlPr>
                            <a:rPr lang="en-US" b="0" i="1" smtClean="0">
                              <a:solidFill>
                                <a:schemeClr val="bg1"/>
                              </a:solidFill>
                              <a:latin typeface="Cambria Math" panose="02040503050406030204" pitchFamily="18" charset="0"/>
                            </a:rPr>
                          </m:ctrlPr>
                        </m:funcPr>
                        <m:fName>
                          <m:r>
                            <m:rPr>
                              <m:sty m:val="p"/>
                            </m:rPr>
                            <a:rPr lang="en-US" b="0" i="0" smtClean="0">
                              <a:solidFill>
                                <a:schemeClr val="bg1"/>
                              </a:solidFill>
                              <a:latin typeface="Cambria Math" panose="02040503050406030204" pitchFamily="18" charset="0"/>
                            </a:rPr>
                            <m:t>log</m:t>
                          </m:r>
                        </m:fName>
                        <m:e>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e>
                          </m:d>
                        </m:e>
                      </m:func>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𝑛𝑙𝑜𝑔</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e>
                      </m:d>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𝑛</m:t>
                          </m:r>
                        </m:e>
                        <m:sup>
                          <m:r>
                            <a:rPr lang="en-US" b="0" i="1" smtClean="0">
                              <a:solidFill>
                                <a:schemeClr val="bg1"/>
                              </a:solidFill>
                              <a:latin typeface="Cambria Math" panose="02040503050406030204" pitchFamily="18" charset="0"/>
                            </a:rPr>
                            <m:t>2</m:t>
                          </m:r>
                        </m:sup>
                      </m:sSup>
                      <m:r>
                        <a:rPr lang="en-US" b="0" i="1" smtClean="0">
                          <a:solidFill>
                            <a:schemeClr val="bg1"/>
                          </a:solidFill>
                          <a:latin typeface="Cambria Math" panose="02040503050406030204" pitchFamily="18" charset="0"/>
                        </a:rPr>
                        <m:t>, </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𝑛</m:t>
                          </m:r>
                        </m:e>
                        <m:sup>
                          <m:r>
                            <a:rPr lang="en-US" b="0" i="1" smtClean="0">
                              <a:solidFill>
                                <a:schemeClr val="bg1"/>
                              </a:solidFill>
                              <a:latin typeface="Cambria Math" panose="02040503050406030204" pitchFamily="18" charset="0"/>
                            </a:rPr>
                            <m:t>3</m:t>
                          </m:r>
                        </m:sup>
                      </m:sSup>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6D06924B-AE9F-1446-B6AF-CEB5F3B76D37}"/>
                  </a:ext>
                </a:extLst>
              </p:cNvPr>
              <p:cNvSpPr txBox="1">
                <a:spLocks noRot="1" noChangeAspect="1" noMove="1" noResize="1" noEditPoints="1" noAdjustHandles="1" noChangeArrowheads="1" noChangeShapeType="1" noTextEdit="1"/>
              </p:cNvSpPr>
              <p:nvPr/>
            </p:nvSpPr>
            <p:spPr>
              <a:xfrm>
                <a:off x="2028823" y="4371994"/>
                <a:ext cx="3574521" cy="584854"/>
              </a:xfrm>
              <a:prstGeom prst="rect">
                <a:avLst/>
              </a:prstGeom>
              <a:blipFill>
                <a:blip r:embed="rId5"/>
                <a:stretch>
                  <a:fillRect l="-2837"/>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01FD3C08-0EFA-584D-AD0C-6A0257651829}"/>
              </a:ext>
            </a:extLst>
          </p:cNvPr>
          <p:cNvSpPr txBox="1">
            <a:spLocks/>
          </p:cNvSpPr>
          <p:nvPr/>
        </p:nvSpPr>
        <p:spPr>
          <a:xfrm>
            <a:off x="5874277" y="4363528"/>
            <a:ext cx="4859867" cy="59332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i="1" dirty="0">
                <a:solidFill>
                  <a:schemeClr val="tx1">
                    <a:lumMod val="95000"/>
                  </a:schemeClr>
                </a:solidFill>
              </a:rPr>
              <a:t>Some common complexity classes</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A579BB98-AFDB-1547-8494-7FDB1CABF15D}"/>
                  </a:ext>
                </a:extLst>
              </p:cNvPr>
              <p:cNvSpPr txBox="1">
                <a:spLocks/>
              </p:cNvSpPr>
              <p:nvPr/>
            </p:nvSpPr>
            <p:spPr>
              <a:xfrm>
                <a:off x="2028823" y="5206942"/>
                <a:ext cx="3574521" cy="584854"/>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b="0" i="1" smtClean="0">
                              <a:solidFill>
                                <a:schemeClr val="bg1"/>
                              </a:solidFill>
                              <a:latin typeface="Cambria Math" panose="02040503050406030204" pitchFamily="18" charset="0"/>
                            </a:rPr>
                          </m:ctrlPr>
                        </m:funcPr>
                        <m:fName>
                          <m:sSub>
                            <m:sSubPr>
                              <m:ctrlPr>
                                <a:rPr lang="en-US" b="0" i="1"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rPr>
                                <m:t>log</m:t>
                              </m:r>
                            </m:e>
                            <m:sub>
                              <m:r>
                                <a:rPr lang="en-US" b="0" i="1" smtClean="0">
                                  <a:solidFill>
                                    <a:schemeClr val="bg1"/>
                                  </a:solidFill>
                                  <a:latin typeface="Cambria Math" panose="02040503050406030204" pitchFamily="18" charset="0"/>
                                </a:rPr>
                                <m:t>𝑎</m:t>
                              </m:r>
                            </m:sub>
                          </m:sSub>
                        </m:fName>
                        <m:e>
                          <m:r>
                            <a:rPr lang="en-US" b="0" i="1" smtClean="0">
                              <a:solidFill>
                                <a:schemeClr val="bg1"/>
                              </a:solidFill>
                              <a:latin typeface="Cambria Math" panose="02040503050406030204" pitchFamily="18" charset="0"/>
                            </a:rPr>
                            <m:t>𝑛</m:t>
                          </m:r>
                        </m:e>
                      </m:func>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𝑜</m:t>
                      </m:r>
                      <m:d>
                        <m:dPr>
                          <m:ctrlPr>
                            <a:rPr lang="en-US" b="0" i="1" smtClean="0">
                              <a:solidFill>
                                <a:schemeClr val="bg1"/>
                              </a:solidFill>
                              <a:latin typeface="Cambria Math" panose="02040503050406030204" pitchFamily="18" charset="0"/>
                            </a:rPr>
                          </m:ctrlPr>
                        </m:dPr>
                        <m:e>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𝑛</m:t>
                              </m:r>
                            </m:e>
                            <m:sup>
                              <m:r>
                                <a:rPr lang="en-US" b="0" i="1" smtClean="0">
                                  <a:solidFill>
                                    <a:schemeClr val="bg1"/>
                                  </a:solidFill>
                                  <a:latin typeface="Cambria Math" panose="02040503050406030204" pitchFamily="18" charset="0"/>
                                </a:rPr>
                                <m:t>𝑏</m:t>
                              </m:r>
                            </m:sup>
                          </m:sSup>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𝑜</m:t>
                      </m:r>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𝑐</m:t>
                          </m:r>
                        </m:e>
                        <m:sup>
                          <m:r>
                            <a:rPr lang="en-US" b="0" i="1" smtClean="0">
                              <a:solidFill>
                                <a:schemeClr val="bg1"/>
                              </a:solidFill>
                              <a:latin typeface="Cambria Math" panose="02040503050406030204" pitchFamily="18" charset="0"/>
                            </a:rPr>
                            <m:t>𝑛</m:t>
                          </m:r>
                        </m:sup>
                      </m:sSup>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6" name="Content Placeholder 2">
                <a:extLst>
                  <a:ext uri="{FF2B5EF4-FFF2-40B4-BE49-F238E27FC236}">
                    <a16:creationId xmlns:a16="http://schemas.microsoft.com/office/drawing/2014/main" id="{A579BB98-AFDB-1547-8494-7FDB1CABF15D}"/>
                  </a:ext>
                </a:extLst>
              </p:cNvPr>
              <p:cNvSpPr txBox="1">
                <a:spLocks noRot="1" noChangeAspect="1" noMove="1" noResize="1" noEditPoints="1" noAdjustHandles="1" noChangeArrowheads="1" noChangeShapeType="1" noTextEdit="1"/>
              </p:cNvSpPr>
              <p:nvPr/>
            </p:nvSpPr>
            <p:spPr>
              <a:xfrm>
                <a:off x="2028823" y="5206942"/>
                <a:ext cx="3574521" cy="584854"/>
              </a:xfrm>
              <a:prstGeom prst="rect">
                <a:avLst/>
              </a:prstGeom>
              <a:blipFill>
                <a:blip r:embed="rId6"/>
                <a:stretch>
                  <a:fillRect/>
                </a:stretch>
              </a:blipFill>
            </p:spPr>
            <p:txBody>
              <a:bodyPr/>
              <a:lstStyle/>
              <a:p>
                <a:r>
                  <a:rPr lang="en-US">
                    <a:noFill/>
                  </a:rPr>
                  <a:t> </a:t>
                </a:r>
              </a:p>
            </p:txBody>
          </p:sp>
        </mc:Fallback>
      </mc:AlternateContent>
      <p:sp>
        <p:nvSpPr>
          <p:cNvPr id="17" name="Content Placeholder 2">
            <a:extLst>
              <a:ext uri="{FF2B5EF4-FFF2-40B4-BE49-F238E27FC236}">
                <a16:creationId xmlns:a16="http://schemas.microsoft.com/office/drawing/2014/main" id="{0E9BE2CB-9653-5743-B399-B27896BE48B6}"/>
              </a:ext>
            </a:extLst>
          </p:cNvPr>
          <p:cNvSpPr txBox="1">
            <a:spLocks/>
          </p:cNvSpPr>
          <p:nvPr/>
        </p:nvSpPr>
        <p:spPr>
          <a:xfrm>
            <a:off x="5874277" y="5198476"/>
            <a:ext cx="4859867" cy="593320"/>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1800" i="1" dirty="0">
                <a:solidFill>
                  <a:schemeClr val="tx1">
                    <a:lumMod val="95000"/>
                  </a:schemeClr>
                </a:solidFill>
              </a:rPr>
              <a:t>Every log is bounded by any polynomial is bounded by any exponential</a:t>
            </a:r>
          </a:p>
        </p:txBody>
      </p:sp>
    </p:spTree>
    <p:extLst>
      <p:ext uri="{BB962C8B-B14F-4D97-AF65-F5344CB8AC3E}">
        <p14:creationId xmlns:p14="http://schemas.microsoft.com/office/powerpoint/2010/main" val="6889140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BA218-C3AF-D199-AB6B-ADDF43FD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C22697-21E5-8C00-8260-F4E2AED5DA27}"/>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313BF6CD-1A63-AE6C-BF9E-BAF93136FE42}"/>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165D1E8D-4872-3BC4-2943-B369F3DF85F5}"/>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9CF0D13C-0E12-B949-6CBF-07CC29E81F5D}"/>
                  </a:ext>
                </a:extLst>
              </p:cNvPr>
              <p:cNvSpPr/>
              <p:nvPr/>
            </p:nvSpPr>
            <p:spPr>
              <a:xfrm>
                <a:off x="2258010" y="2052736"/>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7E62B1EA-2883-FFD7-21A3-C367F3DFDDE8}"/>
                  </a:ext>
                </a:extLst>
              </p:cNvPr>
              <p:cNvSpPr/>
              <p:nvPr/>
            </p:nvSpPr>
            <p:spPr>
              <a:xfrm>
                <a:off x="4323185" y="2052736"/>
                <a:ext cx="933062" cy="933062"/>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9F607C62-2FCD-150C-2108-A7F28D48142A}"/>
                  </a:ext>
                </a:extLst>
              </p:cNvPr>
              <p:cNvSpPr/>
              <p:nvPr/>
            </p:nvSpPr>
            <p:spPr>
              <a:xfrm>
                <a:off x="638836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431B534D-76B1-9E18-EE7A-00276382945C}"/>
                  </a:ext>
                </a:extLst>
              </p:cNvPr>
              <p:cNvSpPr/>
              <p:nvPr/>
            </p:nvSpPr>
            <p:spPr>
              <a:xfrm>
                <a:off x="845353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5EBC588E-AD82-AFFA-CC0C-75EA4B071CD3}"/>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1F0F2A01-7163-F662-3268-398C943B6000}"/>
                  </a:ext>
                </a:extLst>
              </p:cNvPr>
              <p:cNvSpPr/>
              <p:nvPr/>
            </p:nvSpPr>
            <p:spPr>
              <a:xfrm>
                <a:off x="8453535"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84E04DCE-8F9D-1FF5-7201-30C57F6A2238}"/>
                  </a:ext>
                </a:extLst>
              </p:cNvPr>
              <p:cNvSpPr/>
              <p:nvPr/>
            </p:nvSpPr>
            <p:spPr>
              <a:xfrm>
                <a:off x="6466114" y="2130491"/>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24F6F4CA-361B-517D-1605-13AD3B650BD8}"/>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F8B0FDB8-2F23-17BA-6F06-36926D6D3581}"/>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024CE91-DFC0-C0E7-1D0C-DDEE6C381ED1}"/>
                  </a:ext>
                </a:extLst>
              </p:cNvPr>
              <p:cNvCxnSpPr>
                <a:cxnSpLocks/>
                <a:stCxn id="18" idx="6"/>
                <a:endCxn id="20" idx="2"/>
              </p:cNvCxnSpPr>
              <p:nvPr/>
            </p:nvCxnSpPr>
            <p:spPr>
              <a:xfrm>
                <a:off x="3191072" y="2519267"/>
                <a:ext cx="1132113"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FB5C4F8-D2A0-3EEA-F3D7-9A9039059068}"/>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29A7057-38F2-C8EF-1638-601A541271F6}"/>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02BBAE2-A188-9C9B-9C21-1211698937B8}"/>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FF17F80-158D-5DC9-7A9A-FA4310988419}"/>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2B258C4-8853-0DAB-168D-0A6A3BF5349D}"/>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49DCF69-B964-4FBB-EB5B-F8FA1A9AA8E8}"/>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A-Z</a:t>
                </a:r>
              </a:p>
            </p:txBody>
          </p:sp>
          <p:sp>
            <p:nvSpPr>
              <p:cNvPr id="61" name="TextBox 60">
                <a:extLst>
                  <a:ext uri="{FF2B5EF4-FFF2-40B4-BE49-F238E27FC236}">
                    <a16:creationId xmlns:a16="http://schemas.microsoft.com/office/drawing/2014/main" id="{C22A526B-8A56-12EA-E09C-67657FD3EB95}"/>
                  </a:ext>
                </a:extLst>
              </p:cNvPr>
              <p:cNvSpPr txBox="1"/>
              <p:nvPr/>
            </p:nvSpPr>
            <p:spPr>
              <a:xfrm>
                <a:off x="5464628" y="2060900"/>
                <a:ext cx="765110" cy="369332"/>
              </a:xfrm>
              <a:prstGeom prst="rect">
                <a:avLst/>
              </a:prstGeom>
              <a:noFill/>
            </p:spPr>
            <p:txBody>
              <a:bodyPr wrap="square" rtlCol="0">
                <a:spAutoFit/>
              </a:bodyPr>
              <a:lstStyle/>
              <a:p>
                <a:pPr algn="ctr"/>
                <a:r>
                  <a:rPr lang="en-US" dirty="0"/>
                  <a:t>A-Z</a:t>
                </a:r>
              </a:p>
            </p:txBody>
          </p:sp>
          <p:sp>
            <p:nvSpPr>
              <p:cNvPr id="62" name="TextBox 61">
                <a:extLst>
                  <a:ext uri="{FF2B5EF4-FFF2-40B4-BE49-F238E27FC236}">
                    <a16:creationId xmlns:a16="http://schemas.microsoft.com/office/drawing/2014/main" id="{CFF2977C-CEEA-3280-1F7C-2AF623B15D69}"/>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65" name="TextBox 64">
                <a:extLst>
                  <a:ext uri="{FF2B5EF4-FFF2-40B4-BE49-F238E27FC236}">
                    <a16:creationId xmlns:a16="http://schemas.microsoft.com/office/drawing/2014/main" id="{606A2EC2-C371-3997-C955-B0E198CC0EE5}"/>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E6C1B875-2915-4C3C-A758-0F67F9C4B100}"/>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0AC51645-1FA9-5DC2-C51E-9B9D80A88B6D}"/>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166BAA0A-A4EF-767A-568B-7F0C9C72546A}"/>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67825A4C-48E6-69FA-C816-C168D1AA3D2C}"/>
                </a:ext>
              </a:extLst>
            </p:cNvPr>
            <p:cNvSpPr/>
            <p:nvPr/>
          </p:nvSpPr>
          <p:spPr>
            <a:xfrm>
              <a:off x="9319727" y="1196269"/>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CE163C0-4239-E027-94FB-6E88EB4D451E}"/>
                  </a:ext>
                </a:extLst>
              </p:cNvPr>
              <p:cNvSpPr txBox="1"/>
              <p:nvPr/>
            </p:nvSpPr>
            <p:spPr>
              <a:xfrm>
                <a:off x="2995127" y="4513641"/>
                <a:ext cx="6799008" cy="819520"/>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1,</m:t>
                                  </m:r>
                                  <m:r>
                                    <a:rPr lang="en-US" b="0" i="1" smtClean="0">
                                      <a:solidFill>
                                        <a:schemeClr val="accent3"/>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i="1">
                                  <a:solidFill>
                                    <a:schemeClr val="accent2"/>
                                  </a:solidFill>
                                  <a:latin typeface="Cambria Math" panose="02040503050406030204" pitchFamily="18" charset="0"/>
                                </a:rPr>
                                <m:t>2,</m:t>
                              </m:r>
                              <m:r>
                                <a:rPr lang="en-US" b="0" i="1" smtClean="0">
                                  <a:solidFill>
                                    <a:schemeClr val="accent2"/>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i="1">
                                      <a:solidFill>
                                        <a:schemeClr val="accent5"/>
                                      </a:solidFill>
                                      <a:latin typeface="Cambria Math" panose="02040503050406030204" pitchFamily="18" charset="0"/>
                                    </a:rPr>
                                    <m:t>1,</m:t>
                                  </m:r>
                                  <m:r>
                                    <a:rPr lang="en-US" b="0" i="1" smtClean="0">
                                      <a:solidFill>
                                        <a:schemeClr val="accent5"/>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2</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i="1">
                                  <a:solidFill>
                                    <a:schemeClr val="accent2"/>
                                  </a:solidFill>
                                  <a:latin typeface="Cambria Math" panose="02040503050406030204" pitchFamily="18" charset="0"/>
                                </a:rPr>
                                <m:t>2,</m:t>
                              </m:r>
                              <m:r>
                                <a:rPr lang="en-US" b="0" i="1" smtClean="0">
                                  <a:solidFill>
                                    <a:schemeClr val="accent2"/>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i="1">
                                      <a:solidFill>
                                        <a:schemeClr val="accent5"/>
                                      </a:solidFill>
                                      <a:latin typeface="Cambria Math" panose="02040503050406030204" pitchFamily="18" charset="0"/>
                                    </a:rPr>
                                    <m:t>1,</m:t>
                                  </m:r>
                                  <m:r>
                                    <a:rPr lang="en-US" b="0" i="1" smtClean="0">
                                      <a:solidFill>
                                        <a:schemeClr val="accent5"/>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3</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BCE163C0-4239-E027-94FB-6E88EB4D451E}"/>
                  </a:ext>
                </a:extLst>
              </p:cNvPr>
              <p:cNvSpPr txBox="1">
                <a:spLocks noRot="1" noChangeAspect="1" noMove="1" noResize="1" noEditPoints="1" noAdjustHandles="1" noChangeArrowheads="1" noChangeShapeType="1" noTextEdit="1"/>
              </p:cNvSpPr>
              <p:nvPr/>
            </p:nvSpPr>
            <p:spPr>
              <a:xfrm>
                <a:off x="2995127" y="4513641"/>
                <a:ext cx="6799008" cy="819520"/>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2C3199E-0852-248C-357D-653F62476D3B}"/>
              </a:ext>
            </a:extLst>
          </p:cNvPr>
          <p:cNvSpPr txBox="1"/>
          <p:nvPr/>
        </p:nvSpPr>
        <p:spPr>
          <a:xfrm>
            <a:off x="667139" y="201501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8897A62-B15F-01EC-99D5-0DEE68B0A5B8}"/>
              </a:ext>
            </a:extLst>
          </p:cNvPr>
          <p:cNvSpPr txBox="1"/>
          <p:nvPr/>
        </p:nvSpPr>
        <p:spPr>
          <a:xfrm>
            <a:off x="2605725" y="5457250"/>
            <a:ext cx="7778723" cy="646331"/>
          </a:xfrm>
          <a:prstGeom prst="rect">
            <a:avLst/>
          </a:prstGeom>
          <a:noFill/>
        </p:spPr>
        <p:txBody>
          <a:bodyPr wrap="square" rtlCol="0">
            <a:spAutoFit/>
          </a:bodyPr>
          <a:lstStyle/>
          <a:p>
            <a:r>
              <a:rPr lang="en-US" dirty="0"/>
              <a:t>Since input has exactly three characters, there are three different times we can go from state 1 to state 2.</a:t>
            </a:r>
          </a:p>
        </p:txBody>
      </p:sp>
    </p:spTree>
    <p:extLst>
      <p:ext uri="{BB962C8B-B14F-4D97-AF65-F5344CB8AC3E}">
        <p14:creationId xmlns:p14="http://schemas.microsoft.com/office/powerpoint/2010/main" val="22429114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B79D4-AADB-48B4-03A4-3EB4955370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D9F340-DE1B-E795-8891-057A387B2991}"/>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8EEFBD3F-B793-26D8-E4C2-2783D2B136ED}"/>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CE2FBDCB-1A34-1A21-2D65-83C66FF518BB}"/>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0C52947F-6B97-308D-6114-7835425EB5A8}"/>
                  </a:ext>
                </a:extLst>
              </p:cNvPr>
              <p:cNvSpPr/>
              <p:nvPr/>
            </p:nvSpPr>
            <p:spPr>
              <a:xfrm>
                <a:off x="225801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3FBC11E4-CFFD-EE69-34BD-5D512CAD0DA0}"/>
                  </a:ext>
                </a:extLst>
              </p:cNvPr>
              <p:cNvSpPr/>
              <p:nvPr/>
            </p:nvSpPr>
            <p:spPr>
              <a:xfrm>
                <a:off x="4323185" y="2052736"/>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0BB98160-FB64-E1EB-9809-6DE600FE488D}"/>
                  </a:ext>
                </a:extLst>
              </p:cNvPr>
              <p:cNvSpPr/>
              <p:nvPr/>
            </p:nvSpPr>
            <p:spPr>
              <a:xfrm>
                <a:off x="6388360" y="2052736"/>
                <a:ext cx="933062" cy="933062"/>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D027EC6B-2A81-E433-3BE8-68C3E9578412}"/>
                  </a:ext>
                </a:extLst>
              </p:cNvPr>
              <p:cNvSpPr/>
              <p:nvPr/>
            </p:nvSpPr>
            <p:spPr>
              <a:xfrm>
                <a:off x="845353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AC5C41AA-A717-C5E9-F31F-6178CC2CB910}"/>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8DDADDBE-3EC3-CD6F-D530-33074928C63F}"/>
                  </a:ext>
                </a:extLst>
              </p:cNvPr>
              <p:cNvSpPr/>
              <p:nvPr/>
            </p:nvSpPr>
            <p:spPr>
              <a:xfrm>
                <a:off x="8453535"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80CF5787-D547-7CF4-FABC-8D8F01838218}"/>
                  </a:ext>
                </a:extLst>
              </p:cNvPr>
              <p:cNvSpPr/>
              <p:nvPr/>
            </p:nvSpPr>
            <p:spPr>
              <a:xfrm>
                <a:off x="6466114" y="2130491"/>
                <a:ext cx="780662" cy="780662"/>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9F1E7478-4607-FEFF-EAF1-3D5AEC841F09}"/>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C2BB6188-2F66-A24C-36DE-F4E4C0B9B5DD}"/>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8D47725-DA09-3B64-210E-3823B45E6CED}"/>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CC91BD-14FD-3B8C-BE91-1590AAF2A6C2}"/>
                  </a:ext>
                </a:extLst>
              </p:cNvPr>
              <p:cNvCxnSpPr>
                <a:cxnSpLocks/>
                <a:stCxn id="20" idx="6"/>
                <a:endCxn id="22" idx="2"/>
              </p:cNvCxnSpPr>
              <p:nvPr/>
            </p:nvCxnSpPr>
            <p:spPr>
              <a:xfrm>
                <a:off x="5256247" y="2519267"/>
                <a:ext cx="1132113"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9F52D15-BFD2-7550-A975-2E3876BA9ABE}"/>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20CC64D-F086-08A9-5DA9-BBC7C4B00EFF}"/>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8242E53-8E2D-A83B-FCD0-EB111910C0DE}"/>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476AFF2C-1440-404B-EE4E-B22461CB96B6}"/>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F4B8034-A4DF-8439-0CA1-F7B30B776929}"/>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1" name="TextBox 60">
                <a:extLst>
                  <a:ext uri="{FF2B5EF4-FFF2-40B4-BE49-F238E27FC236}">
                    <a16:creationId xmlns:a16="http://schemas.microsoft.com/office/drawing/2014/main" id="{96279FF8-C492-C86F-28CC-909F8AA15952}"/>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A-Z</a:t>
                </a:r>
              </a:p>
            </p:txBody>
          </p:sp>
          <p:sp>
            <p:nvSpPr>
              <p:cNvPr id="62" name="TextBox 61">
                <a:extLst>
                  <a:ext uri="{FF2B5EF4-FFF2-40B4-BE49-F238E27FC236}">
                    <a16:creationId xmlns:a16="http://schemas.microsoft.com/office/drawing/2014/main" id="{FA4A4123-E8DF-319F-7A84-9DABC7837F28}"/>
                  </a:ext>
                </a:extLst>
              </p:cNvPr>
              <p:cNvSpPr txBox="1"/>
              <p:nvPr/>
            </p:nvSpPr>
            <p:spPr>
              <a:xfrm>
                <a:off x="7504923" y="2060900"/>
                <a:ext cx="765110" cy="369332"/>
              </a:xfrm>
              <a:prstGeom prst="rect">
                <a:avLst/>
              </a:prstGeom>
              <a:noFill/>
            </p:spPr>
            <p:txBody>
              <a:bodyPr wrap="square" rtlCol="0">
                <a:spAutoFit/>
              </a:bodyPr>
              <a:lstStyle/>
              <a:p>
                <a:pPr algn="ctr"/>
                <a:r>
                  <a:rPr lang="en-US" dirty="0"/>
                  <a:t>A-Z</a:t>
                </a:r>
              </a:p>
            </p:txBody>
          </p:sp>
          <p:sp>
            <p:nvSpPr>
              <p:cNvPr id="65" name="TextBox 64">
                <a:extLst>
                  <a:ext uri="{FF2B5EF4-FFF2-40B4-BE49-F238E27FC236}">
                    <a16:creationId xmlns:a16="http://schemas.microsoft.com/office/drawing/2014/main" id="{7A9B655A-2BC3-0D38-CB5F-39D3E7958456}"/>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2419BA55-20A0-A71F-F6AF-C8802F840E36}"/>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E1266A20-AA88-94C9-B6BA-96232515A394}"/>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5FD0A751-A3C6-D1E2-B031-7ABEAF27D700}"/>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F1E66759-4669-F41A-D64A-38E080580755}"/>
                </a:ext>
              </a:extLst>
            </p:cNvPr>
            <p:cNvSpPr/>
            <p:nvPr/>
          </p:nvSpPr>
          <p:spPr>
            <a:xfrm>
              <a:off x="9319727" y="1196269"/>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4324E97-7372-2545-AE42-0C58EC8CA686}"/>
                  </a:ext>
                </a:extLst>
              </p:cNvPr>
              <p:cNvSpPr txBox="1"/>
              <p:nvPr/>
            </p:nvSpPr>
            <p:spPr>
              <a:xfrm>
                <a:off x="2995126" y="4513641"/>
                <a:ext cx="6906207" cy="1234056"/>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3</m:t>
                              </m:r>
                              <m:r>
                                <a:rPr lang="en-US" i="1">
                                  <a:solidFill>
                                    <a:schemeClr val="accent2"/>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2</m:t>
                                  </m:r>
                                  <m:r>
                                    <a:rPr lang="en-US" i="1">
                                      <a:solidFill>
                                        <a:schemeClr val="accent5"/>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1</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3</m:t>
                              </m:r>
                              <m:r>
                                <a:rPr lang="en-US" i="1">
                                  <a:solidFill>
                                    <a:schemeClr val="accent2"/>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2</m:t>
                                  </m:r>
                                  <m:r>
                                    <a:rPr lang="en-US" i="1">
                                      <a:solidFill>
                                        <a:schemeClr val="accent5"/>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2</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3</m:t>
                              </m:r>
                              <m:r>
                                <a:rPr lang="en-US" i="1">
                                  <a:solidFill>
                                    <a:schemeClr val="accent2"/>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2</m:t>
                                  </m:r>
                                  <m:r>
                                    <a:rPr lang="en-US" i="1">
                                      <a:solidFill>
                                        <a:schemeClr val="accent5"/>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3</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D4324E97-7372-2545-AE42-0C58EC8CA686}"/>
                  </a:ext>
                </a:extLst>
              </p:cNvPr>
              <p:cNvSpPr txBox="1">
                <a:spLocks noRot="1" noChangeAspect="1" noMove="1" noResize="1" noEditPoints="1" noAdjustHandles="1" noChangeArrowheads="1" noChangeShapeType="1" noTextEdit="1"/>
              </p:cNvSpPr>
              <p:nvPr/>
            </p:nvSpPr>
            <p:spPr>
              <a:xfrm>
                <a:off x="2995126" y="4513641"/>
                <a:ext cx="6906207" cy="1234056"/>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4798BA6B-712F-B95A-C468-83427DFFF874}"/>
              </a:ext>
            </a:extLst>
          </p:cNvPr>
          <p:cNvSpPr txBox="1"/>
          <p:nvPr/>
        </p:nvSpPr>
        <p:spPr>
          <a:xfrm>
            <a:off x="667139" y="201501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1A6DA8F-145E-0D74-398F-6CD6CB12D7BB}"/>
              </a:ext>
            </a:extLst>
          </p:cNvPr>
          <p:cNvSpPr txBox="1"/>
          <p:nvPr/>
        </p:nvSpPr>
        <p:spPr>
          <a:xfrm>
            <a:off x="6188314" y="5953666"/>
            <a:ext cx="3605821" cy="369332"/>
          </a:xfrm>
          <a:prstGeom prst="rect">
            <a:avLst/>
          </a:prstGeom>
          <a:noFill/>
        </p:spPr>
        <p:txBody>
          <a:bodyPr wrap="square" rtlCol="0">
            <a:spAutoFit/>
          </a:bodyPr>
          <a:lstStyle/>
          <a:p>
            <a:r>
              <a:rPr lang="en-US" dirty="0"/>
              <a:t>Similar, but for the next transition!</a:t>
            </a:r>
          </a:p>
        </p:txBody>
      </p:sp>
    </p:spTree>
    <p:extLst>
      <p:ext uri="{BB962C8B-B14F-4D97-AF65-F5344CB8AC3E}">
        <p14:creationId xmlns:p14="http://schemas.microsoft.com/office/powerpoint/2010/main" val="3192111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8C8577-2DE3-1F35-417E-762E4DCBE5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5AFDA-3692-6021-B7AF-6B80F047AC00}"/>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E1BA6032-D1EE-7485-F0D1-24BB26DE5062}"/>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58905A21-068A-780F-6B0A-B66C88BE8D77}"/>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3E7CE19A-86E8-F326-DAE9-28FBAF512C43}"/>
                  </a:ext>
                </a:extLst>
              </p:cNvPr>
              <p:cNvSpPr/>
              <p:nvPr/>
            </p:nvSpPr>
            <p:spPr>
              <a:xfrm>
                <a:off x="225801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BDAE0FA0-98FF-0884-9607-CD0E152BE1C6}"/>
                  </a:ext>
                </a:extLst>
              </p:cNvPr>
              <p:cNvSpPr/>
              <p:nvPr/>
            </p:nvSpPr>
            <p:spPr>
              <a:xfrm>
                <a:off x="432318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695E1996-8E62-E891-309E-4554B40B9C10}"/>
                  </a:ext>
                </a:extLst>
              </p:cNvPr>
              <p:cNvSpPr/>
              <p:nvPr/>
            </p:nvSpPr>
            <p:spPr>
              <a:xfrm>
                <a:off x="6388360" y="2052736"/>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91048160-B4FB-9CB2-5D28-41ED83A8A388}"/>
                  </a:ext>
                </a:extLst>
              </p:cNvPr>
              <p:cNvSpPr/>
              <p:nvPr/>
            </p:nvSpPr>
            <p:spPr>
              <a:xfrm>
                <a:off x="8453535" y="2052736"/>
                <a:ext cx="933062" cy="933062"/>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1E5AEE42-B30A-653A-47E5-46E8ADEE40EC}"/>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54701ADC-2479-1632-11AC-B889C30FF323}"/>
                  </a:ext>
                </a:extLst>
              </p:cNvPr>
              <p:cNvSpPr/>
              <p:nvPr/>
            </p:nvSpPr>
            <p:spPr>
              <a:xfrm>
                <a:off x="8453535"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6330F751-F7CA-891B-59F4-7822E8380A2E}"/>
                  </a:ext>
                </a:extLst>
              </p:cNvPr>
              <p:cNvSpPr/>
              <p:nvPr/>
            </p:nvSpPr>
            <p:spPr>
              <a:xfrm>
                <a:off x="6466114" y="2130491"/>
                <a:ext cx="780662" cy="7806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2408E525-8D66-BAFD-A9C3-65955DA04666}"/>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64FA2B1C-A3A0-1838-5B7D-28A76AFD906E}"/>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4C4130C-3EE8-F849-EA7B-999B42196483}"/>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FB9282A-2903-2168-78C5-C0244233F541}"/>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42C033C-E230-950E-B8B1-2484E5CF2574}"/>
                  </a:ext>
                </a:extLst>
              </p:cNvPr>
              <p:cNvCxnSpPr>
                <a:cxnSpLocks/>
                <a:stCxn id="22" idx="6"/>
                <a:endCxn id="23" idx="2"/>
              </p:cNvCxnSpPr>
              <p:nvPr/>
            </p:nvCxnSpPr>
            <p:spPr>
              <a:xfrm>
                <a:off x="7321422" y="2519267"/>
                <a:ext cx="1132113"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2070061-1D66-2908-6322-8F54B875AF83}"/>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6C0BF71-FE89-18D6-63CD-4A085059D474}"/>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E09F410-E6BE-E0F0-C098-997FDEB77478}"/>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91A9EE8-A1F7-9A98-25F9-43FD28DC3BDC}"/>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1" name="TextBox 60">
                <a:extLst>
                  <a:ext uri="{FF2B5EF4-FFF2-40B4-BE49-F238E27FC236}">
                    <a16:creationId xmlns:a16="http://schemas.microsoft.com/office/drawing/2014/main" id="{51646310-37B6-97B3-74D2-BD23CDFE9E36}"/>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2" name="TextBox 61">
                <a:extLst>
                  <a:ext uri="{FF2B5EF4-FFF2-40B4-BE49-F238E27FC236}">
                    <a16:creationId xmlns:a16="http://schemas.microsoft.com/office/drawing/2014/main" id="{FC51E4BF-74BD-F0D3-2B78-AD894176A6ED}"/>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A-Z</a:t>
                </a:r>
              </a:p>
            </p:txBody>
          </p:sp>
          <p:sp>
            <p:nvSpPr>
              <p:cNvPr id="65" name="TextBox 64">
                <a:extLst>
                  <a:ext uri="{FF2B5EF4-FFF2-40B4-BE49-F238E27FC236}">
                    <a16:creationId xmlns:a16="http://schemas.microsoft.com/office/drawing/2014/main" id="{D856F36A-8B4B-828C-2D65-64D4050912F6}"/>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D15A7A7D-6759-A294-D9BE-69B83E66C154}"/>
                  </a:ext>
                </a:extLst>
              </p:cNvPr>
              <p:cNvSpPr txBox="1"/>
              <p:nvPr/>
            </p:nvSpPr>
            <p:spPr>
              <a:xfrm>
                <a:off x="7607458" y="3123412"/>
                <a:ext cx="765110" cy="369332"/>
              </a:xfrm>
              <a:prstGeom prst="rect">
                <a:avLst/>
              </a:prstGeom>
              <a:noFill/>
            </p:spPr>
            <p:txBody>
              <a:bodyPr wrap="square" rtlCol="0">
                <a:spAutoFit/>
              </a:bodyPr>
              <a:lstStyle/>
              <a:p>
                <a:pPr algn="ctr"/>
                <a:r>
                  <a:rPr lang="en-US" dirty="0"/>
                  <a:t>1-9</a:t>
                </a:r>
              </a:p>
            </p:txBody>
          </p:sp>
          <p:sp>
            <p:nvSpPr>
              <p:cNvPr id="67" name="TextBox 66">
                <a:extLst>
                  <a:ext uri="{FF2B5EF4-FFF2-40B4-BE49-F238E27FC236}">
                    <a16:creationId xmlns:a16="http://schemas.microsoft.com/office/drawing/2014/main" id="{6629AC01-E704-92EB-71BD-F2CB15F64E79}"/>
                  </a:ext>
                </a:extLst>
              </p:cNvPr>
              <p:cNvSpPr txBox="1"/>
              <p:nvPr/>
            </p:nvSpPr>
            <p:spPr>
              <a:xfrm>
                <a:off x="8820539" y="3356694"/>
                <a:ext cx="765110" cy="369332"/>
              </a:xfrm>
              <a:prstGeom prst="rect">
                <a:avLst/>
              </a:prstGeom>
              <a:noFill/>
            </p:spPr>
            <p:txBody>
              <a:bodyPr wrap="square" rtlCol="0">
                <a:spAutoFit/>
              </a:bodyPr>
              <a:lstStyle/>
              <a:p>
                <a:pPr algn="ctr"/>
                <a:r>
                  <a:rPr lang="en-US" dirty="0"/>
                  <a:t>1-9</a:t>
                </a:r>
              </a:p>
            </p:txBody>
          </p:sp>
          <p:sp>
            <p:nvSpPr>
              <p:cNvPr id="68" name="TextBox 67">
                <a:extLst>
                  <a:ext uri="{FF2B5EF4-FFF2-40B4-BE49-F238E27FC236}">
                    <a16:creationId xmlns:a16="http://schemas.microsoft.com/office/drawing/2014/main" id="{790768AA-FD45-2431-DD02-C06A3AC36E16}"/>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ABC57BFF-C2F7-F211-A0D2-50AA9C1F588C}"/>
                </a:ext>
              </a:extLst>
            </p:cNvPr>
            <p:cNvSpPr/>
            <p:nvPr/>
          </p:nvSpPr>
          <p:spPr>
            <a:xfrm>
              <a:off x="9319727" y="1196269"/>
              <a:ext cx="780662" cy="780662"/>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5477A86-333B-51CC-240D-BDB9F2EF23F8}"/>
                  </a:ext>
                </a:extLst>
              </p:cNvPr>
              <p:cNvSpPr txBox="1"/>
              <p:nvPr/>
            </p:nvSpPr>
            <p:spPr>
              <a:xfrm>
                <a:off x="2995126" y="4513641"/>
                <a:ext cx="6999106" cy="1648593"/>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4</m:t>
                              </m:r>
                              <m:r>
                                <a:rPr lang="en-US" i="1">
                                  <a:solidFill>
                                    <a:schemeClr val="accent2"/>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3</m:t>
                                  </m:r>
                                  <m:r>
                                    <a:rPr lang="en-US" i="1">
                                      <a:solidFill>
                                        <a:schemeClr val="accent5"/>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1</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4</m:t>
                              </m:r>
                              <m:r>
                                <a:rPr lang="en-US" i="1">
                                  <a:solidFill>
                                    <a:schemeClr val="accent2"/>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3</m:t>
                                  </m:r>
                                  <m:r>
                                    <a:rPr lang="en-US" i="1">
                                      <a:solidFill>
                                        <a:schemeClr val="accent5"/>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2</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4</m:t>
                              </m:r>
                              <m:r>
                                <a:rPr lang="en-US" i="1">
                                  <a:solidFill>
                                    <a:schemeClr val="accent2"/>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3</m:t>
                                  </m:r>
                                  <m:r>
                                    <a:rPr lang="en-US" i="1">
                                      <a:solidFill>
                                        <a:schemeClr val="accent5"/>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3</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35477A86-333B-51CC-240D-BDB9F2EF23F8}"/>
                  </a:ext>
                </a:extLst>
              </p:cNvPr>
              <p:cNvSpPr txBox="1">
                <a:spLocks noRot="1" noChangeAspect="1" noMove="1" noResize="1" noEditPoints="1" noAdjustHandles="1" noChangeArrowheads="1" noChangeShapeType="1" noTextEdit="1"/>
              </p:cNvSpPr>
              <p:nvPr/>
            </p:nvSpPr>
            <p:spPr>
              <a:xfrm>
                <a:off x="2995126" y="4513641"/>
                <a:ext cx="6999106" cy="1648593"/>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30335567-EDDC-9010-D207-87DB6F0C71E1}"/>
              </a:ext>
            </a:extLst>
          </p:cNvPr>
          <p:cNvSpPr txBox="1"/>
          <p:nvPr/>
        </p:nvSpPr>
        <p:spPr>
          <a:xfrm>
            <a:off x="667139" y="201501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94689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390FC-6957-E18D-C339-B006F89D8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E02970-1301-7C2C-BB54-4C913024BA5B}"/>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18EC72F4-8B21-F5F0-846F-53DA63036F09}"/>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4FCF196B-32DB-20EB-E691-4C22F0295298}"/>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608658A7-0D3C-C14F-5536-9F215B6CB1F4}"/>
                  </a:ext>
                </a:extLst>
              </p:cNvPr>
              <p:cNvSpPr/>
              <p:nvPr/>
            </p:nvSpPr>
            <p:spPr>
              <a:xfrm>
                <a:off x="225801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E33E450B-D9A6-415B-D2CB-C131BAD1EA06}"/>
                  </a:ext>
                </a:extLst>
              </p:cNvPr>
              <p:cNvSpPr/>
              <p:nvPr/>
            </p:nvSpPr>
            <p:spPr>
              <a:xfrm>
                <a:off x="432318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1707D491-362E-1ADA-0A04-28DC43E811A3}"/>
                  </a:ext>
                </a:extLst>
              </p:cNvPr>
              <p:cNvSpPr/>
              <p:nvPr/>
            </p:nvSpPr>
            <p:spPr>
              <a:xfrm>
                <a:off x="6388360" y="2052736"/>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E3D3E194-80E9-8003-DCED-53D692A8AE47}"/>
                  </a:ext>
                </a:extLst>
              </p:cNvPr>
              <p:cNvSpPr/>
              <p:nvPr/>
            </p:nvSpPr>
            <p:spPr>
              <a:xfrm>
                <a:off x="8453535" y="2052736"/>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A528641B-E9DB-9377-6814-1BA1EB4EF089}"/>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2C3D52B2-7A92-9CCE-82F1-46135ECCEF2A}"/>
                  </a:ext>
                </a:extLst>
              </p:cNvPr>
              <p:cNvSpPr/>
              <p:nvPr/>
            </p:nvSpPr>
            <p:spPr>
              <a:xfrm>
                <a:off x="8453535" y="4192557"/>
                <a:ext cx="933062" cy="933062"/>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43EF1FB9-54FA-2399-82EB-085620C32597}"/>
                  </a:ext>
                </a:extLst>
              </p:cNvPr>
              <p:cNvSpPr/>
              <p:nvPr/>
            </p:nvSpPr>
            <p:spPr>
              <a:xfrm>
                <a:off x="6466114" y="2130491"/>
                <a:ext cx="780662" cy="7806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8463E6F0-F07F-2303-57D6-E0EC179DD653}"/>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99CC99E3-6607-E21E-87A4-24B0BC30F9EE}"/>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FD1343F-1709-5FA6-7582-F0B82F9240AC}"/>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4A6B547-368D-7861-233B-6BCFDACB0A6C}"/>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897ACC0A-BA2F-4661-BA57-987DD4C9DCCB}"/>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ED51454-7C94-4B84-044D-7E2829B20E90}"/>
                  </a:ext>
                </a:extLst>
              </p:cNvPr>
              <p:cNvCxnSpPr>
                <a:cxnSpLocks/>
                <a:stCxn id="22" idx="5"/>
                <a:endCxn id="29" idx="1"/>
              </p:cNvCxnSpPr>
              <p:nvPr/>
            </p:nvCxnSpPr>
            <p:spPr>
              <a:xfrm>
                <a:off x="7184778" y="2849154"/>
                <a:ext cx="1405401" cy="1480047"/>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A015783-E0E2-8469-6C75-497CBE25C3B9}"/>
                  </a:ext>
                </a:extLst>
              </p:cNvPr>
              <p:cNvCxnSpPr>
                <a:cxnSpLocks/>
                <a:stCxn id="23" idx="4"/>
                <a:endCxn id="29" idx="0"/>
              </p:cNvCxnSpPr>
              <p:nvPr/>
            </p:nvCxnSpPr>
            <p:spPr>
              <a:xfrm>
                <a:off x="8920066" y="2985798"/>
                <a:ext cx="0" cy="1206759"/>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9A77C1F-128E-C696-042C-816F06887A0B}"/>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63A3EC2-0D7D-9D94-741B-DC40EE5DAEB6}"/>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1" name="TextBox 60">
                <a:extLst>
                  <a:ext uri="{FF2B5EF4-FFF2-40B4-BE49-F238E27FC236}">
                    <a16:creationId xmlns:a16="http://schemas.microsoft.com/office/drawing/2014/main" id="{CCC1BCA6-8F0A-E317-DADA-3A834EB004F9}"/>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2" name="TextBox 61">
                <a:extLst>
                  <a:ext uri="{FF2B5EF4-FFF2-40B4-BE49-F238E27FC236}">
                    <a16:creationId xmlns:a16="http://schemas.microsoft.com/office/drawing/2014/main" id="{0397CDA2-FD01-7195-4859-181928BBCB22}"/>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5" name="TextBox 64">
                <a:extLst>
                  <a:ext uri="{FF2B5EF4-FFF2-40B4-BE49-F238E27FC236}">
                    <a16:creationId xmlns:a16="http://schemas.microsoft.com/office/drawing/2014/main" id="{9DA4E021-0B89-2B69-E7CE-B7245B0C10EB}"/>
                  </a:ext>
                </a:extLst>
              </p:cNvPr>
              <p:cNvSpPr txBox="1"/>
              <p:nvPr/>
            </p:nvSpPr>
            <p:spPr>
              <a:xfrm>
                <a:off x="7504923" y="4241157"/>
                <a:ext cx="765110" cy="369332"/>
              </a:xfrm>
              <a:prstGeom prst="rect">
                <a:avLst/>
              </a:prstGeom>
              <a:noFill/>
            </p:spPr>
            <p:txBody>
              <a:bodyPr wrap="square" rtlCol="0">
                <a:spAutoFit/>
              </a:bodyPr>
              <a:lstStyle/>
              <a:p>
                <a:pPr algn="ctr"/>
                <a:r>
                  <a:rPr lang="en-US" dirty="0"/>
                  <a:t>A-Z</a:t>
                </a:r>
              </a:p>
            </p:txBody>
          </p:sp>
          <p:sp>
            <p:nvSpPr>
              <p:cNvPr id="66" name="TextBox 65">
                <a:extLst>
                  <a:ext uri="{FF2B5EF4-FFF2-40B4-BE49-F238E27FC236}">
                    <a16:creationId xmlns:a16="http://schemas.microsoft.com/office/drawing/2014/main" id="{2DDDA981-366B-88FA-C79B-26E06FB7F399}"/>
                  </a:ext>
                </a:extLst>
              </p:cNvPr>
              <p:cNvSpPr txBox="1"/>
              <p:nvPr/>
            </p:nvSpPr>
            <p:spPr>
              <a:xfrm>
                <a:off x="7607458" y="3123412"/>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1-9</a:t>
                </a:r>
              </a:p>
            </p:txBody>
          </p:sp>
          <p:sp>
            <p:nvSpPr>
              <p:cNvPr id="67" name="TextBox 66">
                <a:extLst>
                  <a:ext uri="{FF2B5EF4-FFF2-40B4-BE49-F238E27FC236}">
                    <a16:creationId xmlns:a16="http://schemas.microsoft.com/office/drawing/2014/main" id="{8D1E496F-803D-EF01-873C-E1C041436DB5}"/>
                  </a:ext>
                </a:extLst>
              </p:cNvPr>
              <p:cNvSpPr txBox="1"/>
              <p:nvPr/>
            </p:nvSpPr>
            <p:spPr>
              <a:xfrm>
                <a:off x="8820539" y="3356694"/>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1-9</a:t>
                </a:r>
              </a:p>
            </p:txBody>
          </p:sp>
          <p:sp>
            <p:nvSpPr>
              <p:cNvPr id="68" name="TextBox 67">
                <a:extLst>
                  <a:ext uri="{FF2B5EF4-FFF2-40B4-BE49-F238E27FC236}">
                    <a16:creationId xmlns:a16="http://schemas.microsoft.com/office/drawing/2014/main" id="{D76A08E4-A39F-B2A0-8514-84298C1D68F4}"/>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8AF5B4CE-80FD-8360-C0E3-CAD277A3AEAD}"/>
                </a:ext>
              </a:extLst>
            </p:cNvPr>
            <p:cNvSpPr/>
            <p:nvPr/>
          </p:nvSpPr>
          <p:spPr>
            <a:xfrm>
              <a:off x="9319727" y="1196269"/>
              <a:ext cx="780662" cy="7806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1AC33D-A288-6909-DA18-8CA18A3A9F4D}"/>
                  </a:ext>
                </a:extLst>
              </p:cNvPr>
              <p:cNvSpPr txBox="1"/>
              <p:nvPr/>
            </p:nvSpPr>
            <p:spPr>
              <a:xfrm>
                <a:off x="1253068" y="4174971"/>
                <a:ext cx="10080976" cy="2138406"/>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5</m:t>
                              </m:r>
                              <m:r>
                                <a:rPr lang="en-US" i="1">
                                  <a:solidFill>
                                    <a:schemeClr val="accent2"/>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3,1</m:t>
                                  </m:r>
                                </m:sub>
                              </m:sSub>
                              <m:r>
                                <a:rPr lang="en-US" b="0" i="1" smtClean="0">
                                  <a:solidFill>
                                    <a:schemeClr val="bg1"/>
                                  </a:solidFill>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4,1</m:t>
                                  </m:r>
                                </m:sub>
                              </m:sSub>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i="1">
                                      <a:solidFill>
                                        <a:schemeClr val="accent3"/>
                                      </a:solidFill>
                                      <a:latin typeface="Cambria Math" panose="02040503050406030204" pitchFamily="18" charset="0"/>
                                    </a:rPr>
                                    <m:t>1,</m:t>
                                  </m:r>
                                  <m:r>
                                    <a:rPr lang="en-US" b="0" i="1" smtClean="0">
                                      <a:solidFill>
                                        <a:schemeClr val="accent3"/>
                                      </a:solidFill>
                                      <a:latin typeface="Cambria Math" panose="02040503050406030204" pitchFamily="18" charset="0"/>
                                    </a:rPr>
                                    <m:t>𝑛</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i="1">
                                  <a:solidFill>
                                    <a:schemeClr val="accent2"/>
                                  </a:solidFill>
                                  <a:latin typeface="Cambria Math" panose="02040503050406030204" pitchFamily="18" charset="0"/>
                                </a:rPr>
                                <m:t>5,</m:t>
                              </m:r>
                              <m:r>
                                <a:rPr lang="en-US" b="0" i="1" smtClean="0">
                                  <a:solidFill>
                                    <a:schemeClr val="accent2"/>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i="1">
                                          <a:solidFill>
                                            <a:schemeClr val="accent5"/>
                                          </a:solidFill>
                                          <a:latin typeface="Cambria Math" panose="02040503050406030204" pitchFamily="18" charset="0"/>
                                        </a:rPr>
                                        <m:t>3,</m:t>
                                      </m:r>
                                      <m:r>
                                        <a:rPr lang="en-US" b="0" i="1" smtClean="0">
                                          <a:solidFill>
                                            <a:schemeClr val="accent5"/>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i="1">
                                          <a:solidFill>
                                            <a:schemeClr val="accent5"/>
                                          </a:solidFill>
                                          <a:latin typeface="Cambria Math" panose="02040503050406030204" pitchFamily="18" charset="0"/>
                                        </a:rPr>
                                        <m:t>4,</m:t>
                                      </m:r>
                                      <m:r>
                                        <a:rPr lang="en-US" b="0" i="1" smtClean="0">
                                          <a:solidFill>
                                            <a:schemeClr val="accent5"/>
                                          </a:solidFill>
                                          <a:latin typeface="Cambria Math" panose="02040503050406030204" pitchFamily="18" charset="0"/>
                                        </a:rPr>
                                        <m:t>2</m:t>
                                      </m:r>
                                    </m:sub>
                                  </m:sSub>
                                </m:e>
                              </m:d>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2</m:t>
                                  </m:r>
                                  <m:r>
                                    <a:rPr lang="en-US" i="1">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i="1">
                                  <a:solidFill>
                                    <a:schemeClr val="accent2"/>
                                  </a:solidFill>
                                  <a:latin typeface="Cambria Math" panose="02040503050406030204" pitchFamily="18" charset="0"/>
                                </a:rPr>
                                <m:t>5,</m:t>
                              </m:r>
                              <m:r>
                                <a:rPr lang="en-US" b="0" i="1" smtClean="0">
                                  <a:solidFill>
                                    <a:schemeClr val="accent2"/>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m:t>
                              </m:r>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i="1">
                                      <a:solidFill>
                                        <a:schemeClr val="accent5"/>
                                      </a:solidFill>
                                      <a:latin typeface="Cambria Math" panose="02040503050406030204" pitchFamily="18" charset="0"/>
                                    </a:rPr>
                                    <m:t>3,</m:t>
                                  </m:r>
                                  <m:r>
                                    <a:rPr lang="en-US" b="0" i="1" smtClean="0">
                                      <a:solidFill>
                                        <a:schemeClr val="accent5"/>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i="1">
                                      <a:solidFill>
                                        <a:schemeClr val="accent5"/>
                                      </a:solidFill>
                                      <a:latin typeface="Cambria Math" panose="02040503050406030204" pitchFamily="18" charset="0"/>
                                    </a:rPr>
                                    <m:t>4,</m:t>
                                  </m:r>
                                  <m:r>
                                    <a:rPr lang="en-US" b="0" i="1" smtClean="0">
                                      <a:solidFill>
                                        <a:schemeClr val="accent5"/>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3</m:t>
                                  </m:r>
                                  <m:r>
                                    <a:rPr lang="en-US" i="1">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𝑛</m:t>
                                  </m:r>
                                </m:sub>
                              </m:sSub>
                            </m:e>
                          </m:d>
                        </m:e>
                      </m:d>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B01AC33D-A288-6909-DA18-8CA18A3A9F4D}"/>
                  </a:ext>
                </a:extLst>
              </p:cNvPr>
              <p:cNvSpPr txBox="1">
                <a:spLocks noRot="1" noChangeAspect="1" noMove="1" noResize="1" noEditPoints="1" noAdjustHandles="1" noChangeArrowheads="1" noChangeShapeType="1" noTextEdit="1"/>
              </p:cNvSpPr>
              <p:nvPr/>
            </p:nvSpPr>
            <p:spPr>
              <a:xfrm>
                <a:off x="1253068" y="4174971"/>
                <a:ext cx="10080976" cy="2138406"/>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EC9429EB-812B-08D7-C375-065D5F7F0E14}"/>
              </a:ext>
            </a:extLst>
          </p:cNvPr>
          <p:cNvSpPr txBox="1"/>
          <p:nvPr/>
        </p:nvSpPr>
        <p:spPr>
          <a:xfrm>
            <a:off x="667139" y="201501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15041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04645-707A-673D-83E5-4CA387DEF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B65A22-A848-D7AD-5E72-F034C98AF5DD}"/>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4E850CA1-104C-CE73-5A88-D4AFB58359DA}"/>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913C6881-96AE-FABF-BACC-FFBD106DD3A0}"/>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31AE6A34-276B-989F-B80F-0360F53FBEB4}"/>
                  </a:ext>
                </a:extLst>
              </p:cNvPr>
              <p:cNvSpPr/>
              <p:nvPr/>
            </p:nvSpPr>
            <p:spPr>
              <a:xfrm>
                <a:off x="225801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07AA81D3-51A9-B52E-F732-C81A3990B09F}"/>
                  </a:ext>
                </a:extLst>
              </p:cNvPr>
              <p:cNvSpPr/>
              <p:nvPr/>
            </p:nvSpPr>
            <p:spPr>
              <a:xfrm>
                <a:off x="432318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19C4C609-5FED-6A1D-2816-36284917114E}"/>
                  </a:ext>
                </a:extLst>
              </p:cNvPr>
              <p:cNvSpPr/>
              <p:nvPr/>
            </p:nvSpPr>
            <p:spPr>
              <a:xfrm>
                <a:off x="638836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F6F78C02-EC97-5C8C-864E-D59C9FADBB3E}"/>
                  </a:ext>
                </a:extLst>
              </p:cNvPr>
              <p:cNvSpPr/>
              <p:nvPr/>
            </p:nvSpPr>
            <p:spPr>
              <a:xfrm>
                <a:off x="845353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140FF056-63A3-9644-2307-F8390B161EEA}"/>
                  </a:ext>
                </a:extLst>
              </p:cNvPr>
              <p:cNvSpPr/>
              <p:nvPr/>
            </p:nvSpPr>
            <p:spPr>
              <a:xfrm>
                <a:off x="6388360" y="4192557"/>
                <a:ext cx="933062" cy="933062"/>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E6E8DEA1-96E7-9761-E3F1-801DA3568F59}"/>
                  </a:ext>
                </a:extLst>
              </p:cNvPr>
              <p:cNvSpPr/>
              <p:nvPr/>
            </p:nvSpPr>
            <p:spPr>
              <a:xfrm>
                <a:off x="8453535" y="4192557"/>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23618ACC-BDC5-0498-031B-65112BC75888}"/>
                  </a:ext>
                </a:extLst>
              </p:cNvPr>
              <p:cNvSpPr/>
              <p:nvPr/>
            </p:nvSpPr>
            <p:spPr>
              <a:xfrm>
                <a:off x="6466114" y="2130491"/>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280DDB45-054F-F03B-53A4-1D9ECD5FD27C}"/>
                  </a:ext>
                </a:extLst>
              </p:cNvPr>
              <p:cNvSpPr/>
              <p:nvPr/>
            </p:nvSpPr>
            <p:spPr>
              <a:xfrm>
                <a:off x="6466114" y="4268757"/>
                <a:ext cx="780662" cy="780662"/>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A7B65AB7-AB95-216A-9005-4DF8820C663F}"/>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7D88332-1808-372D-5855-77B9F8E57692}"/>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87714C6-C96B-AC67-F468-7E23DC15277F}"/>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EF1D65E-C6D2-6061-3B49-05C84A7B94AE}"/>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DAD1A6A-D949-DAF9-E75D-C42DD3978D89}"/>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F5874F2-F91A-BAA7-8169-F1B9213BBD37}"/>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57BB463-0941-B0E1-C4BC-1621BC222619}"/>
                  </a:ext>
                </a:extLst>
              </p:cNvPr>
              <p:cNvCxnSpPr>
                <a:cxnSpLocks/>
                <a:stCxn id="29" idx="2"/>
                <a:endCxn id="28" idx="6"/>
              </p:cNvCxnSpPr>
              <p:nvPr/>
            </p:nvCxnSpPr>
            <p:spPr>
              <a:xfrm flipH="1">
                <a:off x="7321422" y="4659088"/>
                <a:ext cx="1132113" cy="0"/>
              </a:xfrm>
              <a:prstGeom prst="straightConnector1">
                <a:avLst/>
              </a:prstGeom>
              <a:ln w="317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2BD20B5F-48F2-EAB6-5D96-BB8B60B9D281}"/>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1" name="TextBox 60">
                <a:extLst>
                  <a:ext uri="{FF2B5EF4-FFF2-40B4-BE49-F238E27FC236}">
                    <a16:creationId xmlns:a16="http://schemas.microsoft.com/office/drawing/2014/main" id="{7FA6F624-1F4D-36E5-C6CD-3B421082B5D6}"/>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2" name="TextBox 61">
                <a:extLst>
                  <a:ext uri="{FF2B5EF4-FFF2-40B4-BE49-F238E27FC236}">
                    <a16:creationId xmlns:a16="http://schemas.microsoft.com/office/drawing/2014/main" id="{891521C7-0AA8-6ECE-253F-492566C562A2}"/>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5" name="TextBox 64">
                <a:extLst>
                  <a:ext uri="{FF2B5EF4-FFF2-40B4-BE49-F238E27FC236}">
                    <a16:creationId xmlns:a16="http://schemas.microsoft.com/office/drawing/2014/main" id="{11E57936-4723-F64A-B2CA-6F41FCF7BC23}"/>
                  </a:ext>
                </a:extLst>
              </p:cNvPr>
              <p:cNvSpPr txBox="1"/>
              <p:nvPr/>
            </p:nvSpPr>
            <p:spPr>
              <a:xfrm>
                <a:off x="7504923" y="4241157"/>
                <a:ext cx="765110" cy="369332"/>
              </a:xfrm>
              <a:prstGeom prst="rect">
                <a:avLst/>
              </a:prstGeom>
              <a:noFill/>
            </p:spPr>
            <p:txBody>
              <a:bodyPr wrap="square" rtlCol="0">
                <a:spAutoFit/>
              </a:bodyPr>
              <a:lstStyle/>
              <a:p>
                <a:pPr algn="ctr"/>
                <a:r>
                  <a:rPr lang="en-US" dirty="0">
                    <a:solidFill>
                      <a:schemeClr val="accent3">
                        <a:lumMod val="60000"/>
                        <a:lumOff val="40000"/>
                      </a:schemeClr>
                    </a:solidFill>
                  </a:rPr>
                  <a:t>A-Z</a:t>
                </a:r>
              </a:p>
            </p:txBody>
          </p:sp>
          <p:sp>
            <p:nvSpPr>
              <p:cNvPr id="66" name="TextBox 65">
                <a:extLst>
                  <a:ext uri="{FF2B5EF4-FFF2-40B4-BE49-F238E27FC236}">
                    <a16:creationId xmlns:a16="http://schemas.microsoft.com/office/drawing/2014/main" id="{86D1CF1C-2E7C-97EA-9DF7-A67DFC763472}"/>
                  </a:ext>
                </a:extLst>
              </p:cNvPr>
              <p:cNvSpPr txBox="1"/>
              <p:nvPr/>
            </p:nvSpPr>
            <p:spPr>
              <a:xfrm>
                <a:off x="7607458" y="3123412"/>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7" name="TextBox 66">
                <a:extLst>
                  <a:ext uri="{FF2B5EF4-FFF2-40B4-BE49-F238E27FC236}">
                    <a16:creationId xmlns:a16="http://schemas.microsoft.com/office/drawing/2014/main" id="{0536B7C0-B0A8-32BD-3168-07088C809D3E}"/>
                  </a:ext>
                </a:extLst>
              </p:cNvPr>
              <p:cNvSpPr txBox="1"/>
              <p:nvPr/>
            </p:nvSpPr>
            <p:spPr>
              <a:xfrm>
                <a:off x="8820539" y="3356694"/>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8" name="TextBox 67">
                <a:extLst>
                  <a:ext uri="{FF2B5EF4-FFF2-40B4-BE49-F238E27FC236}">
                    <a16:creationId xmlns:a16="http://schemas.microsoft.com/office/drawing/2014/main" id="{C3E04D38-FD63-827C-70D0-9FB60C417CC7}"/>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87B6A384-C2FC-0012-CC13-AFFE87B72CB9}"/>
                </a:ext>
              </a:extLst>
            </p:cNvPr>
            <p:cNvSpPr/>
            <p:nvPr/>
          </p:nvSpPr>
          <p:spPr>
            <a:xfrm>
              <a:off x="9319727" y="1196269"/>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CB75EDD-8CCE-DE51-B204-3D9DA94D2966}"/>
                  </a:ext>
                </a:extLst>
              </p:cNvPr>
              <p:cNvSpPr txBox="1"/>
              <p:nvPr/>
            </p:nvSpPr>
            <p:spPr>
              <a:xfrm>
                <a:off x="1253068" y="4174971"/>
                <a:ext cx="10080976" cy="2552943"/>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4,1</m:t>
                                  </m:r>
                                </m:sub>
                              </m:sSub>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2</m:t>
                                      </m:r>
                                    </m:sub>
                                  </m:sSub>
                                </m:e>
                              </m:d>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3</m:t>
                                      </m:r>
                                    </m:sub>
                                  </m:sSub>
                                </m:e>
                              </m:d>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6</m:t>
                              </m:r>
                              <m:r>
                                <a:rPr lang="en-US" i="1">
                                  <a:solidFill>
                                    <a:schemeClr val="accent2"/>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5</m:t>
                                  </m:r>
                                  <m:r>
                                    <a:rPr lang="en-US" i="1">
                                      <a:solidFill>
                                        <a:schemeClr val="accent5"/>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i="1">
                                      <a:solidFill>
                                        <a:schemeClr val="accent3"/>
                                      </a:solidFill>
                                      <a:latin typeface="Cambria Math" panose="02040503050406030204" pitchFamily="18" charset="0"/>
                                    </a:rPr>
                                    <m:t>1,</m:t>
                                  </m:r>
                                  <m:r>
                                    <a:rPr lang="en-US" i="1">
                                      <a:solidFill>
                                        <a:schemeClr val="accent3"/>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6</m:t>
                              </m:r>
                              <m:r>
                                <a:rPr lang="en-US" i="1">
                                  <a:solidFill>
                                    <a:schemeClr val="accent2"/>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5</m:t>
                                  </m:r>
                                  <m:r>
                                    <a:rPr lang="en-US" i="1">
                                      <a:solidFill>
                                        <a:schemeClr val="accent5"/>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2</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𝑆</m:t>
                              </m:r>
                            </m:e>
                            <m:sub>
                              <m:r>
                                <a:rPr lang="en-US" b="0" i="1" smtClean="0">
                                  <a:solidFill>
                                    <a:schemeClr val="accent2"/>
                                  </a:solidFill>
                                  <a:latin typeface="Cambria Math" panose="02040503050406030204" pitchFamily="18" charset="0"/>
                                </a:rPr>
                                <m:t>6</m:t>
                              </m:r>
                              <m:r>
                                <a:rPr lang="en-US" i="1">
                                  <a:solidFill>
                                    <a:schemeClr val="accent2"/>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accent5"/>
                                      </a:solidFill>
                                      <a:latin typeface="Cambria Math" panose="02040503050406030204" pitchFamily="18" charset="0"/>
                                    </a:rPr>
                                  </m:ctrlPr>
                                </m:sSubPr>
                                <m:e>
                                  <m:r>
                                    <a:rPr lang="en-US" i="1">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5</m:t>
                                  </m:r>
                                  <m:r>
                                    <a:rPr lang="en-US" i="1">
                                      <a:solidFill>
                                        <a:schemeClr val="accent5"/>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𝐼</m:t>
                                  </m:r>
                                </m:e>
                                <m:sub>
                                  <m:r>
                                    <a:rPr lang="en-US" b="0" i="1" smtClean="0">
                                      <a:solidFill>
                                        <a:schemeClr val="accent3"/>
                                      </a:solidFill>
                                      <a:latin typeface="Cambria Math" panose="02040503050406030204" pitchFamily="18" charset="0"/>
                                    </a:rPr>
                                    <m:t>3</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𝑎</m:t>
                                  </m:r>
                                </m:sub>
                              </m:sSub>
                            </m:e>
                          </m:d>
                        </m:e>
                      </m:d>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7CB75EDD-8CCE-DE51-B204-3D9DA94D2966}"/>
                  </a:ext>
                </a:extLst>
              </p:cNvPr>
              <p:cNvSpPr txBox="1">
                <a:spLocks noRot="1" noChangeAspect="1" noMove="1" noResize="1" noEditPoints="1" noAdjustHandles="1" noChangeArrowheads="1" noChangeShapeType="1" noTextEdit="1"/>
              </p:cNvSpPr>
              <p:nvPr/>
            </p:nvSpPr>
            <p:spPr>
              <a:xfrm>
                <a:off x="1253068" y="4174971"/>
                <a:ext cx="10080976" cy="2552943"/>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7AA2843F-1946-BF47-6998-8BC1FABB770F}"/>
              </a:ext>
            </a:extLst>
          </p:cNvPr>
          <p:cNvSpPr txBox="1"/>
          <p:nvPr/>
        </p:nvSpPr>
        <p:spPr>
          <a:xfrm>
            <a:off x="667139" y="201501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5035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739C2-7F29-4B74-2FC4-ADF6B4F380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60EA7-C3EE-DF50-AB1B-3E14DB6E69D3}"/>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ABFC7DD2-2271-76C3-FD49-FB1061847FE7}"/>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AC8D8DA6-76B7-3C59-3ACE-C7E60822309D}"/>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D6251394-930C-0114-575D-D0D08A275DBD}"/>
                  </a:ext>
                </a:extLst>
              </p:cNvPr>
              <p:cNvSpPr/>
              <p:nvPr/>
            </p:nvSpPr>
            <p:spPr>
              <a:xfrm>
                <a:off x="225801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98F18221-DCC8-FA7A-5DF0-1FF8901BB123}"/>
                  </a:ext>
                </a:extLst>
              </p:cNvPr>
              <p:cNvSpPr/>
              <p:nvPr/>
            </p:nvSpPr>
            <p:spPr>
              <a:xfrm>
                <a:off x="432318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43A6B886-DD4A-C2A6-0052-D7E1872525D1}"/>
                  </a:ext>
                </a:extLst>
              </p:cNvPr>
              <p:cNvSpPr/>
              <p:nvPr/>
            </p:nvSpPr>
            <p:spPr>
              <a:xfrm>
                <a:off x="6388360" y="2052736"/>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6EE6E86D-8B9D-111F-E8EC-BB637D24E67A}"/>
                  </a:ext>
                </a:extLst>
              </p:cNvPr>
              <p:cNvSpPr/>
              <p:nvPr/>
            </p:nvSpPr>
            <p:spPr>
              <a:xfrm>
                <a:off x="8453535" y="2052736"/>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A65D9648-19C0-4908-C0BF-708B1EA64EC1}"/>
                  </a:ext>
                </a:extLst>
              </p:cNvPr>
              <p:cNvSpPr/>
              <p:nvPr/>
            </p:nvSpPr>
            <p:spPr>
              <a:xfrm>
                <a:off x="6388360" y="4192557"/>
                <a:ext cx="933062" cy="9330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C885A41E-72B9-C4EA-88E4-117E263088DA}"/>
                  </a:ext>
                </a:extLst>
              </p:cNvPr>
              <p:cNvSpPr/>
              <p:nvPr/>
            </p:nvSpPr>
            <p:spPr>
              <a:xfrm>
                <a:off x="8453535"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055948E4-5600-0B8F-8631-5EDCE39AE44F}"/>
                  </a:ext>
                </a:extLst>
              </p:cNvPr>
              <p:cNvSpPr/>
              <p:nvPr/>
            </p:nvSpPr>
            <p:spPr>
              <a:xfrm>
                <a:off x="6466114" y="2130491"/>
                <a:ext cx="780662" cy="7806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1EEA3337-B13C-8E45-0131-F745B87D81D5}"/>
                  </a:ext>
                </a:extLst>
              </p:cNvPr>
              <p:cNvSpPr/>
              <p:nvPr/>
            </p:nvSpPr>
            <p:spPr>
              <a:xfrm>
                <a:off x="6466114" y="4268757"/>
                <a:ext cx="780662" cy="7806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435D6FF9-C88C-16A5-7B47-7FBE74A11DC3}"/>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4EDD12F-775B-8118-FD58-0A55E83E1FAC}"/>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D593D7B-A149-DF07-FD6C-2EF366104E59}"/>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DB6898-C441-5E94-ED53-C7EDDB171982}"/>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B55363E-DC9B-B0D3-4571-AB8B550EFF0D}"/>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C5186F-5EB8-1EED-3358-69C78B27E462}"/>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EB08C11-2760-A88D-C9E6-B5D8935F921E}"/>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4CC55E8-9006-DC1D-AFAD-1B03A0C6C11B}"/>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1" name="TextBox 60">
                <a:extLst>
                  <a:ext uri="{FF2B5EF4-FFF2-40B4-BE49-F238E27FC236}">
                    <a16:creationId xmlns:a16="http://schemas.microsoft.com/office/drawing/2014/main" id="{799D2BB8-60A2-06D6-CF94-7A986F35B26A}"/>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2" name="TextBox 61">
                <a:extLst>
                  <a:ext uri="{FF2B5EF4-FFF2-40B4-BE49-F238E27FC236}">
                    <a16:creationId xmlns:a16="http://schemas.microsoft.com/office/drawing/2014/main" id="{5BAD4D6D-4F23-83BB-2BCC-FAD7F2271CF9}"/>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5" name="TextBox 64">
                <a:extLst>
                  <a:ext uri="{FF2B5EF4-FFF2-40B4-BE49-F238E27FC236}">
                    <a16:creationId xmlns:a16="http://schemas.microsoft.com/office/drawing/2014/main" id="{497F7BF3-FC47-A27E-38DF-2982CA3BA846}"/>
                  </a:ext>
                </a:extLst>
              </p:cNvPr>
              <p:cNvSpPr txBox="1"/>
              <p:nvPr/>
            </p:nvSpPr>
            <p:spPr>
              <a:xfrm>
                <a:off x="7504923" y="4241157"/>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6" name="TextBox 65">
                <a:extLst>
                  <a:ext uri="{FF2B5EF4-FFF2-40B4-BE49-F238E27FC236}">
                    <a16:creationId xmlns:a16="http://schemas.microsoft.com/office/drawing/2014/main" id="{2AA7CD6F-6AAD-3B4B-B039-B005CEBE0471}"/>
                  </a:ext>
                </a:extLst>
              </p:cNvPr>
              <p:cNvSpPr txBox="1"/>
              <p:nvPr/>
            </p:nvSpPr>
            <p:spPr>
              <a:xfrm>
                <a:off x="7607458" y="3123412"/>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7" name="TextBox 66">
                <a:extLst>
                  <a:ext uri="{FF2B5EF4-FFF2-40B4-BE49-F238E27FC236}">
                    <a16:creationId xmlns:a16="http://schemas.microsoft.com/office/drawing/2014/main" id="{73BCCA63-2C5E-E4DB-A451-26E7905C7A60}"/>
                  </a:ext>
                </a:extLst>
              </p:cNvPr>
              <p:cNvSpPr txBox="1"/>
              <p:nvPr/>
            </p:nvSpPr>
            <p:spPr>
              <a:xfrm>
                <a:off x="8820539" y="3356694"/>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8" name="TextBox 67">
                <a:extLst>
                  <a:ext uri="{FF2B5EF4-FFF2-40B4-BE49-F238E27FC236}">
                    <a16:creationId xmlns:a16="http://schemas.microsoft.com/office/drawing/2014/main" id="{17C36684-2C4A-2803-6226-21BC99AAD6B8}"/>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9DECC32B-45EB-5D07-BF7D-275B00E12678}"/>
                </a:ext>
              </a:extLst>
            </p:cNvPr>
            <p:cNvSpPr/>
            <p:nvPr/>
          </p:nvSpPr>
          <p:spPr>
            <a:xfrm>
              <a:off x="9319727" y="1196269"/>
              <a:ext cx="780662" cy="780662"/>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BE625D-BBC9-4ECE-42F9-83EC232395E1}"/>
                  </a:ext>
                </a:extLst>
              </p:cNvPr>
              <p:cNvSpPr txBox="1"/>
              <p:nvPr/>
            </p:nvSpPr>
            <p:spPr>
              <a:xfrm>
                <a:off x="1253068" y="3899549"/>
                <a:ext cx="10080976" cy="2829942"/>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4,1</m:t>
                                  </m:r>
                                </m:sub>
                              </m:sSub>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2</m:t>
                                      </m:r>
                                    </m:sub>
                                  </m:sSub>
                                </m:e>
                              </m:d>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3</m:t>
                                      </m:r>
                                    </m:sub>
                                  </m:sSub>
                                </m:e>
                              </m:d>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3,4</m:t>
                          </m:r>
                        </m:sub>
                      </m:sSub>
                      <m:r>
                        <a:rPr lang="en-US" b="0" i="1" smtClean="0">
                          <a:solidFill>
                            <a:schemeClr val="bg1"/>
                          </a:solidFill>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4,4</m:t>
                          </m:r>
                        </m:sub>
                      </m:sSub>
                      <m:r>
                        <a:rPr lang="en-US" b="0" i="1" smtClean="0">
                          <a:solidFill>
                            <a:schemeClr val="bg1"/>
                          </a:solidFill>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𝑆</m:t>
                          </m:r>
                        </m:e>
                        <m:sub>
                          <m:r>
                            <a:rPr lang="en-US" b="0" i="1" smtClean="0">
                              <a:solidFill>
                                <a:schemeClr val="accent5"/>
                              </a:solidFill>
                              <a:latin typeface="Cambria Math" panose="02040503050406030204" pitchFamily="18" charset="0"/>
                            </a:rPr>
                            <m:t>6,4</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C6BE625D-BBC9-4ECE-42F9-83EC232395E1}"/>
                  </a:ext>
                </a:extLst>
              </p:cNvPr>
              <p:cNvSpPr txBox="1">
                <a:spLocks noRot="1" noChangeAspect="1" noMove="1" noResize="1" noEditPoints="1" noAdjustHandles="1" noChangeArrowheads="1" noChangeShapeType="1" noTextEdit="1"/>
              </p:cNvSpPr>
              <p:nvPr/>
            </p:nvSpPr>
            <p:spPr>
              <a:xfrm>
                <a:off x="1253068" y="3899549"/>
                <a:ext cx="10080976" cy="2829942"/>
              </a:xfrm>
              <a:prstGeom prst="rect">
                <a:avLst/>
              </a:prstGeom>
              <a:blipFill>
                <a:blip r:embed="rId2"/>
                <a:stretch>
                  <a:fillRect b="-889"/>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7B6EDC75-1A3C-2B74-4854-50E5DADDC891}"/>
              </a:ext>
            </a:extLst>
          </p:cNvPr>
          <p:cNvSpPr txBox="1"/>
          <p:nvPr/>
        </p:nvSpPr>
        <p:spPr>
          <a:xfrm>
            <a:off x="667139" y="201501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bg1"/>
                </a:solidFill>
                <a:latin typeface="Arial" panose="020B0604020202020204" pitchFamily="34" charset="0"/>
                <a:cs typeface="Arial" panose="020B0604020202020204" pitchFamily="34" charset="0"/>
              </a:rPr>
              <a:t>mrf</a:t>
            </a:r>
            <a:endParaRPr lang="en-US" sz="40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C1B95F8-7764-4E04-C268-92BEB2B842EC}"/>
              </a:ext>
            </a:extLst>
          </p:cNvPr>
          <p:cNvSpPr txBox="1"/>
          <p:nvPr/>
        </p:nvSpPr>
        <p:spPr>
          <a:xfrm>
            <a:off x="1773716" y="3146312"/>
            <a:ext cx="3723701" cy="646331"/>
          </a:xfrm>
          <a:prstGeom prst="rect">
            <a:avLst/>
          </a:prstGeom>
          <a:noFill/>
        </p:spPr>
        <p:txBody>
          <a:bodyPr wrap="square" rtlCol="0">
            <a:spAutoFit/>
          </a:bodyPr>
          <a:lstStyle/>
          <a:p>
            <a:r>
              <a:rPr lang="en-US" dirty="0"/>
              <a:t>Need to be in a </a:t>
            </a:r>
            <a:r>
              <a:rPr lang="en-US" dirty="0">
                <a:solidFill>
                  <a:schemeClr val="accent5">
                    <a:lumMod val="60000"/>
                    <a:lumOff val="40000"/>
                  </a:schemeClr>
                </a:solidFill>
              </a:rPr>
              <a:t>final state </a:t>
            </a:r>
            <a:r>
              <a:rPr lang="en-US" dirty="0"/>
              <a:t>at the last step (in this case, step 4!</a:t>
            </a:r>
          </a:p>
        </p:txBody>
      </p:sp>
    </p:spTree>
    <p:extLst>
      <p:ext uri="{BB962C8B-B14F-4D97-AF65-F5344CB8AC3E}">
        <p14:creationId xmlns:p14="http://schemas.microsoft.com/office/powerpoint/2010/main" val="16409088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98051-C915-E984-D382-CA51CD5469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2A6E9-B8D3-4D94-2A90-F7A456C0DB85}"/>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0E0FB237-ED8D-5F47-02A3-BC54A0733D32}"/>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1CFA92F8-572F-9A12-DAF6-6128669F4037}"/>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9661BC91-1DA5-A6AF-65DD-16FFB4F4CB79}"/>
                  </a:ext>
                </a:extLst>
              </p:cNvPr>
              <p:cNvSpPr/>
              <p:nvPr/>
            </p:nvSpPr>
            <p:spPr>
              <a:xfrm>
                <a:off x="225801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512A69CE-8954-100D-4AB1-AD7B34699C03}"/>
                  </a:ext>
                </a:extLst>
              </p:cNvPr>
              <p:cNvSpPr/>
              <p:nvPr/>
            </p:nvSpPr>
            <p:spPr>
              <a:xfrm>
                <a:off x="432318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033614FA-EB27-F9C2-788D-D0650E1608B1}"/>
                  </a:ext>
                </a:extLst>
              </p:cNvPr>
              <p:cNvSpPr/>
              <p:nvPr/>
            </p:nvSpPr>
            <p:spPr>
              <a:xfrm>
                <a:off x="6388360"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73F6E75E-D7D7-3E88-342C-AF5EA8216660}"/>
                  </a:ext>
                </a:extLst>
              </p:cNvPr>
              <p:cNvSpPr/>
              <p:nvPr/>
            </p:nvSpPr>
            <p:spPr>
              <a:xfrm>
                <a:off x="845353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6B408794-07FD-5792-0C0F-CEF1F5327074}"/>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BE5ACB09-4BFC-F8FE-187A-CE8415B2D7F1}"/>
                  </a:ext>
                </a:extLst>
              </p:cNvPr>
              <p:cNvSpPr/>
              <p:nvPr/>
            </p:nvSpPr>
            <p:spPr>
              <a:xfrm>
                <a:off x="8453535"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C01A5B0A-A857-788B-E6BC-BCF4D3170E43}"/>
                  </a:ext>
                </a:extLst>
              </p:cNvPr>
              <p:cNvSpPr/>
              <p:nvPr/>
            </p:nvSpPr>
            <p:spPr>
              <a:xfrm>
                <a:off x="6466114" y="2130491"/>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0E154257-9665-EF3F-3F75-AF5ED681F9F4}"/>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1F7E67B1-C0B0-51FD-EEDE-08BAE7792837}"/>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05E7E3C-9EF3-9D2E-3745-6EEA1D73CD94}"/>
                  </a:ext>
                </a:extLst>
              </p:cNvPr>
              <p:cNvCxnSpPr>
                <a:cxnSpLocks/>
                <a:stCxn id="18" idx="6"/>
                <a:endCxn id="20" idx="2"/>
              </p:cNvCxnSpPr>
              <p:nvPr/>
            </p:nvCxnSpPr>
            <p:spPr>
              <a:xfrm>
                <a:off x="319107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B93B83E-DD16-91E7-B821-6867A6350B67}"/>
                  </a:ext>
                </a:extLst>
              </p:cNvPr>
              <p:cNvCxnSpPr>
                <a:cxnSpLocks/>
                <a:stCxn id="20" idx="6"/>
                <a:endCxn id="22" idx="2"/>
              </p:cNvCxnSpPr>
              <p:nvPr/>
            </p:nvCxnSpPr>
            <p:spPr>
              <a:xfrm>
                <a:off x="5256247"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EFD572A-41B8-070D-684A-482C59CD026B}"/>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DD87177-1919-8C62-9E83-F31F3129F746}"/>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3475CC2-CB58-18BB-7B9E-E17DF6C054D0}"/>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AEB44A8-9D01-C4C6-4446-09BDD62151BC}"/>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0711B833-FEC3-C3CE-086A-40CCCB5C420C}"/>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1" name="TextBox 60">
                <a:extLst>
                  <a:ext uri="{FF2B5EF4-FFF2-40B4-BE49-F238E27FC236}">
                    <a16:creationId xmlns:a16="http://schemas.microsoft.com/office/drawing/2014/main" id="{0A7B4B0D-3DFE-FECB-5540-D8458CF81C78}"/>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2" name="TextBox 61">
                <a:extLst>
                  <a:ext uri="{FF2B5EF4-FFF2-40B4-BE49-F238E27FC236}">
                    <a16:creationId xmlns:a16="http://schemas.microsoft.com/office/drawing/2014/main" id="{806CBBBF-1CCB-C6FE-7F3D-0AC3C111421E}"/>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5" name="TextBox 64">
                <a:extLst>
                  <a:ext uri="{FF2B5EF4-FFF2-40B4-BE49-F238E27FC236}">
                    <a16:creationId xmlns:a16="http://schemas.microsoft.com/office/drawing/2014/main" id="{C17CBC2E-B946-D19B-2B8C-C59DC57B3FFF}"/>
                  </a:ext>
                </a:extLst>
              </p:cNvPr>
              <p:cNvSpPr txBox="1"/>
              <p:nvPr/>
            </p:nvSpPr>
            <p:spPr>
              <a:xfrm>
                <a:off x="7504923" y="4241157"/>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6" name="TextBox 65">
                <a:extLst>
                  <a:ext uri="{FF2B5EF4-FFF2-40B4-BE49-F238E27FC236}">
                    <a16:creationId xmlns:a16="http://schemas.microsoft.com/office/drawing/2014/main" id="{42ED0245-1778-6435-FB57-000B0E8FF087}"/>
                  </a:ext>
                </a:extLst>
              </p:cNvPr>
              <p:cNvSpPr txBox="1"/>
              <p:nvPr/>
            </p:nvSpPr>
            <p:spPr>
              <a:xfrm>
                <a:off x="7607458" y="3123412"/>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7" name="TextBox 66">
                <a:extLst>
                  <a:ext uri="{FF2B5EF4-FFF2-40B4-BE49-F238E27FC236}">
                    <a16:creationId xmlns:a16="http://schemas.microsoft.com/office/drawing/2014/main" id="{9947BDC6-66BD-6EFE-6B4D-0F6B92C0FD24}"/>
                  </a:ext>
                </a:extLst>
              </p:cNvPr>
              <p:cNvSpPr txBox="1"/>
              <p:nvPr/>
            </p:nvSpPr>
            <p:spPr>
              <a:xfrm>
                <a:off x="8820539" y="3356694"/>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8" name="TextBox 67">
                <a:extLst>
                  <a:ext uri="{FF2B5EF4-FFF2-40B4-BE49-F238E27FC236}">
                    <a16:creationId xmlns:a16="http://schemas.microsoft.com/office/drawing/2014/main" id="{C35D928D-D324-1984-0494-64ABBC909B8C}"/>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853B1FA0-FE63-B780-3310-E681DBFEA278}"/>
                </a:ext>
              </a:extLst>
            </p:cNvPr>
            <p:cNvSpPr/>
            <p:nvPr/>
          </p:nvSpPr>
          <p:spPr>
            <a:xfrm>
              <a:off x="9319727" y="1196269"/>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CB2FEAB-9C20-AA9F-1387-D16CE25D204C}"/>
                  </a:ext>
                </a:extLst>
              </p:cNvPr>
              <p:cNvSpPr txBox="1"/>
              <p:nvPr/>
            </p:nvSpPr>
            <p:spPr>
              <a:xfrm>
                <a:off x="1253068" y="3932600"/>
                <a:ext cx="10080976" cy="2829942"/>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4,1</m:t>
                                  </m:r>
                                </m:sub>
                              </m:sSub>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2</m:t>
                                      </m:r>
                                    </m:sub>
                                  </m:sSub>
                                </m:e>
                              </m:d>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3</m:t>
                                      </m:r>
                                    </m:sub>
                                  </m:sSub>
                                </m:e>
                              </m:d>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6,4</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1CB2FEAB-9C20-AA9F-1387-D16CE25D204C}"/>
                  </a:ext>
                </a:extLst>
              </p:cNvPr>
              <p:cNvSpPr txBox="1">
                <a:spLocks noRot="1" noChangeAspect="1" noMove="1" noResize="1" noEditPoints="1" noAdjustHandles="1" noChangeArrowheads="1" noChangeShapeType="1" noTextEdit="1"/>
              </p:cNvSpPr>
              <p:nvPr/>
            </p:nvSpPr>
            <p:spPr>
              <a:xfrm>
                <a:off x="1253068" y="3932600"/>
                <a:ext cx="10080976" cy="2829942"/>
              </a:xfrm>
              <a:prstGeom prst="rect">
                <a:avLst/>
              </a:prstGeom>
              <a:blipFill>
                <a:blip r:embed="rId2"/>
                <a:stretch>
                  <a:fillRect b="-1339"/>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8F48B92C-25B3-A273-C827-FBA9B7435FEB}"/>
              </a:ext>
            </a:extLst>
          </p:cNvPr>
          <p:cNvSpPr txBox="1"/>
          <p:nvPr/>
        </p:nvSpPr>
        <p:spPr>
          <a:xfrm>
            <a:off x="463318" y="149536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bg1"/>
                </a:solidFill>
                <a:latin typeface="Arial" panose="020B0604020202020204" pitchFamily="34" charset="0"/>
                <a:cs typeface="Arial" panose="020B0604020202020204" pitchFamily="34" charset="0"/>
              </a:rPr>
              <a:t>mrf</a:t>
            </a:r>
            <a:endParaRPr lang="en-US" sz="4000" dirty="0">
              <a:solidFill>
                <a:schemeClr val="bg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9911D60-31CC-7A2A-DB46-03C53E629C2E}"/>
              </a:ext>
            </a:extLst>
          </p:cNvPr>
          <p:cNvSpPr txBox="1"/>
          <p:nvPr/>
        </p:nvSpPr>
        <p:spPr>
          <a:xfrm>
            <a:off x="780154" y="2472415"/>
            <a:ext cx="6405972" cy="1200329"/>
          </a:xfrm>
          <a:prstGeom prst="rect">
            <a:avLst/>
          </a:prstGeom>
          <a:noFill/>
          <a:ln>
            <a:solidFill>
              <a:schemeClr val="tx1">
                <a:lumMod val="95000"/>
              </a:schemeClr>
            </a:solidFill>
          </a:ln>
        </p:spPr>
        <p:txBody>
          <a:bodyPr wrap="square" rtlCol="0">
            <a:spAutoFit/>
          </a:bodyPr>
          <a:lstStyle/>
          <a:p>
            <a:r>
              <a:rPr lang="en-US" dirty="0">
                <a:solidFill>
                  <a:schemeClr val="accent4">
                    <a:lumMod val="60000"/>
                    <a:lumOff val="40000"/>
                  </a:schemeClr>
                </a:solidFill>
              </a:rPr>
              <a:t>We are done! </a:t>
            </a:r>
          </a:p>
          <a:p>
            <a:endParaRPr lang="en-US" dirty="0">
              <a:solidFill>
                <a:schemeClr val="accent4">
                  <a:lumMod val="60000"/>
                  <a:lumOff val="40000"/>
                </a:schemeClr>
              </a:solidFill>
            </a:endParaRPr>
          </a:p>
          <a:p>
            <a:r>
              <a:rPr lang="en-US" dirty="0">
                <a:solidFill>
                  <a:schemeClr val="accent4">
                    <a:lumMod val="60000"/>
                    <a:lumOff val="40000"/>
                  </a:schemeClr>
                </a:solidFill>
              </a:rPr>
              <a:t>Claim: We have two different ways to test if </a:t>
            </a:r>
            <a:r>
              <a:rPr lang="en-US" dirty="0" err="1">
                <a:solidFill>
                  <a:schemeClr val="accent4">
                    <a:lumMod val="60000"/>
                    <a:lumOff val="40000"/>
                  </a:schemeClr>
                </a:solidFill>
              </a:rPr>
              <a:t>mrf</a:t>
            </a:r>
            <a:r>
              <a:rPr lang="en-US" dirty="0">
                <a:solidFill>
                  <a:schemeClr val="accent4">
                    <a:lumMod val="60000"/>
                    <a:lumOff val="40000"/>
                  </a:schemeClr>
                </a:solidFill>
              </a:rPr>
              <a:t> is valid computing id. We can run DFA or we can try to satisfy the equation below!</a:t>
            </a:r>
          </a:p>
        </p:txBody>
      </p:sp>
    </p:spTree>
    <p:extLst>
      <p:ext uri="{BB962C8B-B14F-4D97-AF65-F5344CB8AC3E}">
        <p14:creationId xmlns:p14="http://schemas.microsoft.com/office/powerpoint/2010/main" val="29902884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AB513-874E-871B-6ED5-D3856A6265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50605B-FD4B-9FA0-4974-072D0734116E}"/>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EF7EF7DB-85B0-E644-1D2A-026B4B9A92A0}"/>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032C9CEB-10C1-ED10-9BFE-AA1E987E5FDF}"/>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9D337C76-590F-41D2-9E9D-3701F48396C1}"/>
                  </a:ext>
                </a:extLst>
              </p:cNvPr>
              <p:cNvSpPr/>
              <p:nvPr/>
            </p:nvSpPr>
            <p:spPr>
              <a:xfrm>
                <a:off x="225801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B75F756E-AF1D-95A7-9170-4768DF2307C7}"/>
                  </a:ext>
                </a:extLst>
              </p:cNvPr>
              <p:cNvSpPr/>
              <p:nvPr/>
            </p:nvSpPr>
            <p:spPr>
              <a:xfrm>
                <a:off x="432318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0E973F48-DF29-36EC-3C57-E77D9BFDBE1C}"/>
                  </a:ext>
                </a:extLst>
              </p:cNvPr>
              <p:cNvSpPr/>
              <p:nvPr/>
            </p:nvSpPr>
            <p:spPr>
              <a:xfrm>
                <a:off x="638836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356CC5A9-2722-C232-1F60-07D572463974}"/>
                  </a:ext>
                </a:extLst>
              </p:cNvPr>
              <p:cNvSpPr/>
              <p:nvPr/>
            </p:nvSpPr>
            <p:spPr>
              <a:xfrm>
                <a:off x="845353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06DB792E-8D40-70D4-4B38-FFAB9870B10A}"/>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2D9BB89B-E915-2D39-5437-A3CDC6871F67}"/>
                  </a:ext>
                </a:extLst>
              </p:cNvPr>
              <p:cNvSpPr/>
              <p:nvPr/>
            </p:nvSpPr>
            <p:spPr>
              <a:xfrm>
                <a:off x="8453535"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F36AA736-831D-4C87-7D5D-B6EAE9216CC7}"/>
                  </a:ext>
                </a:extLst>
              </p:cNvPr>
              <p:cNvSpPr/>
              <p:nvPr/>
            </p:nvSpPr>
            <p:spPr>
              <a:xfrm>
                <a:off x="6466114" y="2130491"/>
                <a:ext cx="780662" cy="7806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8F0C557A-0AEE-36E9-CD17-E785F14DA596}"/>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0F6035FB-9312-4CDF-0880-18A2DD87B94E}"/>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A93C860-2024-4224-2F50-650E9F3916D1}"/>
                  </a:ext>
                </a:extLst>
              </p:cNvPr>
              <p:cNvCxnSpPr>
                <a:cxnSpLocks/>
                <a:stCxn id="18" idx="6"/>
                <a:endCxn id="20" idx="2"/>
              </p:cNvCxnSpPr>
              <p:nvPr/>
            </p:nvCxnSpPr>
            <p:spPr>
              <a:xfrm>
                <a:off x="319107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4A3A9C9-5A8F-470B-236F-3ACF2F140905}"/>
                  </a:ext>
                </a:extLst>
              </p:cNvPr>
              <p:cNvCxnSpPr>
                <a:cxnSpLocks/>
                <a:stCxn id="20" idx="6"/>
                <a:endCxn id="22" idx="2"/>
              </p:cNvCxnSpPr>
              <p:nvPr/>
            </p:nvCxnSpPr>
            <p:spPr>
              <a:xfrm>
                <a:off x="5256247"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B412758-27FE-E947-65D6-6C901CD7CD0C}"/>
                  </a:ext>
                </a:extLst>
              </p:cNvPr>
              <p:cNvCxnSpPr>
                <a:cxnSpLocks/>
                <a:stCxn id="22" idx="6"/>
                <a:endCxn id="23" idx="2"/>
              </p:cNvCxnSpPr>
              <p:nvPr/>
            </p:nvCxnSpPr>
            <p:spPr>
              <a:xfrm>
                <a:off x="732142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E6EAD56-8C0E-1B48-8E77-541AE150528F}"/>
                  </a:ext>
                </a:extLst>
              </p:cNvPr>
              <p:cNvCxnSpPr>
                <a:cxnSpLocks/>
                <a:stCxn id="22" idx="5"/>
                <a:endCxn id="29" idx="1"/>
              </p:cNvCxnSpPr>
              <p:nvPr/>
            </p:nvCxnSpPr>
            <p:spPr>
              <a:xfrm>
                <a:off x="7184778" y="2849154"/>
                <a:ext cx="1405401" cy="1480047"/>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D690504-5C33-5106-BE1D-A37B52E816D7}"/>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6F5D2E5-1790-8F7D-86B5-30E996303963}"/>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6D4F2C3-84A5-86C7-8831-9E36F3FC56CB}"/>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tx1">
                        <a:lumMod val="95000"/>
                      </a:schemeClr>
                    </a:solidFill>
                  </a:rPr>
                  <a:t>m</a:t>
                </a:r>
              </a:p>
            </p:txBody>
          </p:sp>
          <p:sp>
            <p:nvSpPr>
              <p:cNvPr id="61" name="TextBox 60">
                <a:extLst>
                  <a:ext uri="{FF2B5EF4-FFF2-40B4-BE49-F238E27FC236}">
                    <a16:creationId xmlns:a16="http://schemas.microsoft.com/office/drawing/2014/main" id="{DF164160-5F01-1679-14C5-D431B7D4B80B}"/>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tx1">
                        <a:lumMod val="95000"/>
                      </a:schemeClr>
                    </a:solidFill>
                  </a:rPr>
                  <a:t>r</a:t>
                </a:r>
              </a:p>
            </p:txBody>
          </p:sp>
          <p:sp>
            <p:nvSpPr>
              <p:cNvPr id="62" name="TextBox 61">
                <a:extLst>
                  <a:ext uri="{FF2B5EF4-FFF2-40B4-BE49-F238E27FC236}">
                    <a16:creationId xmlns:a16="http://schemas.microsoft.com/office/drawing/2014/main" id="{BBDFC448-871A-3D26-462C-8CF7E3326E5D}"/>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tx1">
                        <a:lumMod val="95000"/>
                      </a:schemeClr>
                    </a:solidFill>
                  </a:rPr>
                  <a:t>f</a:t>
                </a:r>
              </a:p>
            </p:txBody>
          </p:sp>
          <p:sp>
            <p:nvSpPr>
              <p:cNvPr id="65" name="TextBox 64">
                <a:extLst>
                  <a:ext uri="{FF2B5EF4-FFF2-40B4-BE49-F238E27FC236}">
                    <a16:creationId xmlns:a16="http://schemas.microsoft.com/office/drawing/2014/main" id="{73291C69-7CC4-89F0-AD47-85D483CC87C7}"/>
                  </a:ext>
                </a:extLst>
              </p:cNvPr>
              <p:cNvSpPr txBox="1"/>
              <p:nvPr/>
            </p:nvSpPr>
            <p:spPr>
              <a:xfrm>
                <a:off x="7504923" y="4241157"/>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6" name="TextBox 65">
                <a:extLst>
                  <a:ext uri="{FF2B5EF4-FFF2-40B4-BE49-F238E27FC236}">
                    <a16:creationId xmlns:a16="http://schemas.microsoft.com/office/drawing/2014/main" id="{82F9A51E-D157-3BE2-BDAA-78889C13B7E6}"/>
                  </a:ext>
                </a:extLst>
              </p:cNvPr>
              <p:cNvSpPr txBox="1"/>
              <p:nvPr/>
            </p:nvSpPr>
            <p:spPr>
              <a:xfrm>
                <a:off x="7607458" y="3123412"/>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7" name="TextBox 66">
                <a:extLst>
                  <a:ext uri="{FF2B5EF4-FFF2-40B4-BE49-F238E27FC236}">
                    <a16:creationId xmlns:a16="http://schemas.microsoft.com/office/drawing/2014/main" id="{6E45D74C-2180-A956-AB33-FBAA56091E1B}"/>
                  </a:ext>
                </a:extLst>
              </p:cNvPr>
              <p:cNvSpPr txBox="1"/>
              <p:nvPr/>
            </p:nvSpPr>
            <p:spPr>
              <a:xfrm>
                <a:off x="8820539" y="3356694"/>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8" name="TextBox 67">
                <a:extLst>
                  <a:ext uri="{FF2B5EF4-FFF2-40B4-BE49-F238E27FC236}">
                    <a16:creationId xmlns:a16="http://schemas.microsoft.com/office/drawing/2014/main" id="{15B6CFCE-8887-B062-3C03-4DB5CBAFEA93}"/>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FDDEC6E2-FE38-D892-A4AE-21B0551A429C}"/>
                </a:ext>
              </a:extLst>
            </p:cNvPr>
            <p:cNvSpPr/>
            <p:nvPr/>
          </p:nvSpPr>
          <p:spPr>
            <a:xfrm>
              <a:off x="9319727" y="1196269"/>
              <a:ext cx="780662" cy="7806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2D6755A-3AFD-B7CF-DE1F-2164499D7585}"/>
                  </a:ext>
                </a:extLst>
              </p:cNvPr>
              <p:cNvSpPr txBox="1"/>
              <p:nvPr/>
            </p:nvSpPr>
            <p:spPr>
              <a:xfrm>
                <a:off x="1253068" y="3932600"/>
                <a:ext cx="9493021" cy="2842125"/>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𝐼</m:t>
                              </m:r>
                            </m:e>
                            <m:sub>
                              <m:r>
                                <a:rPr lang="en-US" i="1">
                                  <a:solidFill>
                                    <a:schemeClr val="accent1"/>
                                  </a:solidFill>
                                  <a:latin typeface="Cambria Math" panose="02040503050406030204" pitchFamily="18" charset="0"/>
                                  <a:cs typeface="Arial" panose="020B0604020202020204" pitchFamily="34" charset="0"/>
                                </a:rPr>
                                <m:t>1,</m:t>
                              </m:r>
                              <m:r>
                                <a:rPr lang="en-US" i="1">
                                  <a:solidFill>
                                    <a:schemeClr val="accent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r>
                            <a:rPr lang="en-US" i="1" smtClean="0">
                              <a:solidFill>
                                <a:schemeClr val="accent4"/>
                              </a:solidFill>
                              <a:latin typeface="Cambria Math" panose="02040503050406030204" pitchFamily="18" charset="0"/>
                              <a:cs typeface="Arial" panose="020B0604020202020204" pitchFamily="34" charset="0"/>
                            </a:rPr>
                            <m:t>¬</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𝐼</m:t>
                              </m:r>
                            </m:e>
                            <m:sub>
                              <m:r>
                                <a:rPr lang="en-US" i="1">
                                  <a:solidFill>
                                    <a:schemeClr val="accent4"/>
                                  </a:solidFill>
                                  <a:latin typeface="Cambria Math" panose="02040503050406030204" pitchFamily="18" charset="0"/>
                                  <a:cs typeface="Arial" panose="020B0604020202020204" pitchFamily="34" charset="0"/>
                                </a:rPr>
                                <m:t>1,</m:t>
                              </m:r>
                              <m:r>
                                <a:rPr lang="en-US" i="1">
                                  <a:solidFill>
                                    <a:schemeClr val="accent4"/>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𝐼</m:t>
                              </m:r>
                            </m:e>
                            <m:sub>
                              <m:r>
                                <a:rPr lang="en-US" i="1">
                                  <a:solidFill>
                                    <a:schemeClr val="accent1"/>
                                  </a:solidFill>
                                  <a:latin typeface="Cambria Math" panose="02040503050406030204" pitchFamily="18" charset="0"/>
                                  <a:cs typeface="Arial" panose="020B0604020202020204" pitchFamily="34" charset="0"/>
                                </a:rPr>
                                <m:t>2,</m:t>
                              </m:r>
                              <m:r>
                                <a:rPr lang="en-US" i="1">
                                  <a:solidFill>
                                    <a:schemeClr val="accent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r>
                            <a:rPr lang="en-US" i="1" smtClean="0">
                              <a:solidFill>
                                <a:schemeClr val="accent4"/>
                              </a:solidFill>
                              <a:latin typeface="Cambria Math" panose="02040503050406030204" pitchFamily="18" charset="0"/>
                              <a:cs typeface="Arial" panose="020B0604020202020204" pitchFamily="34" charset="0"/>
                            </a:rPr>
                            <m:t>¬</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𝐼</m:t>
                              </m:r>
                            </m:e>
                            <m:sub>
                              <m:r>
                                <a:rPr lang="en-US" i="1">
                                  <a:solidFill>
                                    <a:schemeClr val="accent4"/>
                                  </a:solidFill>
                                  <a:latin typeface="Cambria Math" panose="02040503050406030204" pitchFamily="18" charset="0"/>
                                  <a:cs typeface="Arial" panose="020B0604020202020204" pitchFamily="34" charset="0"/>
                                </a:rPr>
                                <m:t>2,</m:t>
                              </m:r>
                              <m:r>
                                <a:rPr lang="en-US" i="1">
                                  <a:solidFill>
                                    <a:schemeClr val="accent4"/>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𝐼</m:t>
                              </m:r>
                            </m:e>
                            <m:sub>
                              <m:r>
                                <a:rPr lang="en-US" i="1">
                                  <a:solidFill>
                                    <a:schemeClr val="accent1"/>
                                  </a:solidFill>
                                  <a:latin typeface="Cambria Math" panose="02040503050406030204" pitchFamily="18" charset="0"/>
                                  <a:cs typeface="Arial" panose="020B0604020202020204" pitchFamily="34" charset="0"/>
                                </a:rPr>
                                <m:t>3,</m:t>
                              </m:r>
                              <m:r>
                                <a:rPr lang="en-US" i="1">
                                  <a:solidFill>
                                    <a:schemeClr val="accent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m:t>
                              </m:r>
                              <m:r>
                                <a:rPr lang="en-US" i="1">
                                  <a:solidFill>
                                    <a:schemeClr val="accent4"/>
                                  </a:solidFill>
                                  <a:latin typeface="Cambria Math" panose="02040503050406030204" pitchFamily="18" charset="0"/>
                                  <a:cs typeface="Arial" panose="020B0604020202020204" pitchFamily="34" charset="0"/>
                                </a:rPr>
                                <m:t>𝐼</m:t>
                              </m:r>
                            </m:e>
                            <m:sub>
                              <m:r>
                                <a:rPr lang="en-US" i="1">
                                  <a:solidFill>
                                    <a:schemeClr val="accent4"/>
                                  </a:solidFill>
                                  <a:latin typeface="Cambria Math" panose="02040503050406030204" pitchFamily="18" charset="0"/>
                                  <a:cs typeface="Arial" panose="020B0604020202020204" pitchFamily="34" charset="0"/>
                                </a:rPr>
                                <m:t>3,</m:t>
                              </m:r>
                              <m:r>
                                <a:rPr lang="en-US" i="1">
                                  <a:solidFill>
                                    <a:schemeClr val="accent4"/>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𝐼</m:t>
                                  </m:r>
                                </m:e>
                                <m:sub>
                                  <m:r>
                                    <a:rPr lang="en-US" b="0" i="1" smtClean="0">
                                      <a:solidFill>
                                        <a:schemeClr val="accent1"/>
                                      </a:solidFill>
                                      <a:latin typeface="Cambria Math" panose="02040503050406030204" pitchFamily="18" charset="0"/>
                                    </a:rPr>
                                    <m:t>1,</m:t>
                                  </m:r>
                                  <m:r>
                                    <a:rPr lang="en-US" b="0" i="1" smtClean="0">
                                      <a:solidFill>
                                        <a:schemeClr val="accent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2,</m:t>
                              </m:r>
                              <m:r>
                                <a:rPr lang="en-US" b="0" i="1" smtClean="0">
                                  <a:solidFill>
                                    <a:schemeClr val="accent4"/>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2</m:t>
                                  </m:r>
                                </m:sub>
                              </m:sSub>
                              <m:r>
                                <a:rPr lang="en-US" i="1">
                                  <a:solidFill>
                                    <a:schemeClr val="accent4"/>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2,</m:t>
                              </m:r>
                              <m:r>
                                <a:rPr lang="en-US" b="0" i="1" smtClean="0">
                                  <a:solidFill>
                                    <a:schemeClr val="accent4"/>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3</m:t>
                                  </m:r>
                                </m:sub>
                              </m:sSub>
                              <m:r>
                                <a:rPr lang="en-US" i="1">
                                  <a:solidFill>
                                    <a:schemeClr val="accent4"/>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,1</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i="1">
                                      <a:solidFill>
                                        <a:schemeClr val="accent4"/>
                                      </a:solidFill>
                                      <a:latin typeface="Cambria Math" panose="02040503050406030204" pitchFamily="18" charset="0"/>
                                    </a:rPr>
                                    <m:t>1,</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3</m:t>
                              </m:r>
                              <m:r>
                                <a:rPr lang="en-US" i="1">
                                  <a:solidFill>
                                    <a:schemeClr val="accent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2</m:t>
                                  </m:r>
                                  <m:r>
                                    <a:rPr lang="en-US" i="1">
                                      <a:solidFill>
                                        <a:schemeClr val="accent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𝐼</m:t>
                                  </m:r>
                                </m:e>
                                <m:sub>
                                  <m:r>
                                    <a:rPr lang="en-US" b="0" i="1" smtClean="0">
                                      <a:solidFill>
                                        <a:schemeClr val="accent1"/>
                                      </a:solidFill>
                                      <a:latin typeface="Cambria Math" panose="02040503050406030204" pitchFamily="18" charset="0"/>
                                    </a:rPr>
                                    <m:t>2</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,3</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4</m:t>
                              </m:r>
                              <m:r>
                                <a:rPr lang="en-US" i="1">
                                  <a:solidFill>
                                    <a:schemeClr val="accent4"/>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,1</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i="1">
                                      <a:solidFill>
                                        <a:schemeClr val="accent4"/>
                                      </a:solidFill>
                                      <a:latin typeface="Cambria Math" panose="02040503050406030204" pitchFamily="18" charset="0"/>
                                    </a:rPr>
                                    <m:t>1,</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4</m:t>
                              </m:r>
                              <m:r>
                                <a:rPr lang="en-US" i="1">
                                  <a:solidFill>
                                    <a:schemeClr val="accent4"/>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,2</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4</m:t>
                              </m:r>
                              <m:r>
                                <a:rPr lang="en-US" i="1">
                                  <a:solidFill>
                                    <a:schemeClr val="accent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3</m:t>
                                  </m:r>
                                  <m:r>
                                    <a:rPr lang="en-US" i="1">
                                      <a:solidFill>
                                        <a:schemeClr val="accent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𝐼</m:t>
                                  </m:r>
                                </m:e>
                                <m:sub>
                                  <m:r>
                                    <a:rPr lang="en-US" b="0" i="1" smtClean="0">
                                      <a:solidFill>
                                        <a:schemeClr val="accent1"/>
                                      </a:solidFill>
                                      <a:latin typeface="Cambria Math" panose="02040503050406030204" pitchFamily="18" charset="0"/>
                                    </a:rPr>
                                    <m:t>3</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5</m:t>
                              </m:r>
                              <m:r>
                                <a:rPr lang="en-US" i="1">
                                  <a:solidFill>
                                    <a:schemeClr val="accent4"/>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3,1</m:t>
                                  </m:r>
                                </m:sub>
                              </m:sSub>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4,1</m:t>
                                  </m:r>
                                </m:sub>
                              </m:sSub>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𝑛</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5,</m:t>
                              </m:r>
                              <m:r>
                                <a:rPr lang="en-US" b="0" i="1" smtClean="0">
                                  <a:solidFill>
                                    <a:schemeClr val="accent4"/>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3,</m:t>
                                      </m:r>
                                      <m:r>
                                        <a:rPr lang="en-US" b="0" i="1" smtClean="0">
                                          <a:solidFill>
                                            <a:schemeClr val="accent4"/>
                                          </a:solidFill>
                                          <a:latin typeface="Cambria Math" panose="02040503050406030204" pitchFamily="18" charset="0"/>
                                        </a:rPr>
                                        <m:t>2</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4,</m:t>
                                      </m:r>
                                      <m:r>
                                        <a:rPr lang="en-US" b="0" i="1" smtClean="0">
                                          <a:solidFill>
                                            <a:schemeClr val="accent4"/>
                                          </a:solidFill>
                                          <a:latin typeface="Cambria Math" panose="02040503050406030204" pitchFamily="18" charset="0"/>
                                        </a:rPr>
                                        <m:t>2</m:t>
                                      </m:r>
                                    </m:sub>
                                  </m:sSub>
                                </m:e>
                              </m:d>
                              <m:r>
                                <a:rPr lang="en-US" i="1">
                                  <a:solidFill>
                                    <a:schemeClr val="bg1"/>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5,</m:t>
                              </m:r>
                              <m:r>
                                <a:rPr lang="en-US" b="0" i="1" smtClean="0">
                                  <a:solidFill>
                                    <a:schemeClr val="accent4"/>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3,</m:t>
                                      </m:r>
                                      <m:r>
                                        <a:rPr lang="en-US" b="0" i="1" smtClean="0">
                                          <a:solidFill>
                                            <a:schemeClr val="accent4"/>
                                          </a:solidFill>
                                          <a:latin typeface="Cambria Math" panose="02040503050406030204" pitchFamily="18" charset="0"/>
                                        </a:rPr>
                                        <m:t>3</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4,</m:t>
                                      </m:r>
                                      <m:r>
                                        <a:rPr lang="en-US" b="0" i="1" smtClean="0">
                                          <a:solidFill>
                                            <a:schemeClr val="accent4"/>
                                          </a:solidFill>
                                          <a:latin typeface="Cambria Math" panose="02040503050406030204" pitchFamily="18" charset="0"/>
                                        </a:rPr>
                                        <m:t>3</m:t>
                                      </m:r>
                                    </m:sub>
                                  </m:sSub>
                                </m:e>
                              </m:d>
                              <m:r>
                                <a:rPr lang="en-US" i="1">
                                  <a:solidFill>
                                    <a:schemeClr val="bg1"/>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6</m:t>
                              </m:r>
                              <m:r>
                                <a:rPr lang="en-US" i="1">
                                  <a:solidFill>
                                    <a:schemeClr val="accent4"/>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5</m:t>
                                  </m:r>
                                  <m:r>
                                    <a:rPr lang="en-US" i="1">
                                      <a:solidFill>
                                        <a:schemeClr val="accent4"/>
                                      </a:solidFill>
                                      <a:latin typeface="Cambria Math" panose="02040503050406030204" pitchFamily="18" charset="0"/>
                                    </a:rPr>
                                    <m:t>,1</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i="1">
                                      <a:solidFill>
                                        <a:schemeClr val="accent4"/>
                                      </a:solidFill>
                                      <a:latin typeface="Cambria Math" panose="02040503050406030204" pitchFamily="18" charset="0"/>
                                    </a:rPr>
                                    <m:t>1,</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6</m:t>
                              </m:r>
                              <m:r>
                                <a:rPr lang="en-US" i="1">
                                  <a:solidFill>
                                    <a:schemeClr val="accent4"/>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5</m:t>
                                  </m:r>
                                  <m:r>
                                    <a:rPr lang="en-US" i="1">
                                      <a:solidFill>
                                        <a:schemeClr val="accent4"/>
                                      </a:solidFill>
                                      <a:latin typeface="Cambria Math" panose="02040503050406030204" pitchFamily="18" charset="0"/>
                                    </a:rPr>
                                    <m:t>,2</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6</m:t>
                              </m:r>
                              <m:r>
                                <a:rPr lang="en-US" i="1">
                                  <a:solidFill>
                                    <a:schemeClr val="accent4"/>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5</m:t>
                                  </m:r>
                                  <m:r>
                                    <a:rPr lang="en-US" i="1">
                                      <a:solidFill>
                                        <a:schemeClr val="accent4"/>
                                      </a:solidFill>
                                      <a:latin typeface="Cambria Math" panose="02040503050406030204" pitchFamily="18" charset="0"/>
                                    </a:rPr>
                                    <m:t>,3</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3,4</m:t>
                          </m:r>
                        </m:sub>
                      </m:sSub>
                      <m:r>
                        <a:rPr lang="en-US" b="0" i="1" smtClean="0">
                          <a:solidFill>
                            <a:schemeClr val="bg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4,4</m:t>
                          </m:r>
                        </m:sub>
                      </m:sSub>
                      <m:r>
                        <a:rPr lang="en-US" b="0" i="1" smtClean="0">
                          <a:solidFill>
                            <a:schemeClr val="bg1"/>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6,4</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F2D6755A-3AFD-B7CF-DE1F-2164499D7585}"/>
                  </a:ext>
                </a:extLst>
              </p:cNvPr>
              <p:cNvSpPr txBox="1">
                <a:spLocks noRot="1" noChangeAspect="1" noMove="1" noResize="1" noEditPoints="1" noAdjustHandles="1" noChangeArrowheads="1" noChangeShapeType="1" noTextEdit="1"/>
              </p:cNvSpPr>
              <p:nvPr/>
            </p:nvSpPr>
            <p:spPr>
              <a:xfrm>
                <a:off x="1253068" y="3932600"/>
                <a:ext cx="9493021" cy="2842125"/>
              </a:xfrm>
              <a:prstGeom prst="rect">
                <a:avLst/>
              </a:prstGeom>
              <a:blipFill>
                <a:blip r:embed="rId2"/>
                <a:stretch>
                  <a:fillRect b="-889"/>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0EB8AE8E-0C83-20FB-6D64-6D742F84CBC0}"/>
              </a:ext>
            </a:extLst>
          </p:cNvPr>
          <p:cNvSpPr txBox="1"/>
          <p:nvPr/>
        </p:nvSpPr>
        <p:spPr>
          <a:xfrm>
            <a:off x="463318" y="1495369"/>
            <a:ext cx="2416628"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err="1">
                <a:solidFill>
                  <a:schemeClr val="accent3"/>
                </a:solidFill>
                <a:latin typeface="Arial" panose="020B0604020202020204" pitchFamily="34" charset="0"/>
                <a:cs typeface="Arial" panose="020B0604020202020204" pitchFamily="34" charset="0"/>
              </a:rPr>
              <a:t>mrf</a:t>
            </a:r>
            <a:endParaRPr lang="en-US" sz="4000" dirty="0">
              <a:solidFill>
                <a:schemeClr val="accent3"/>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A89341E5-409A-ABC9-2C6F-77DE40A7902A}"/>
              </a:ext>
            </a:extLst>
          </p:cNvPr>
          <p:cNvSpPr txBox="1"/>
          <p:nvPr/>
        </p:nvSpPr>
        <p:spPr>
          <a:xfrm>
            <a:off x="670510" y="2643613"/>
            <a:ext cx="6405972" cy="923330"/>
          </a:xfrm>
          <a:prstGeom prst="rect">
            <a:avLst/>
          </a:prstGeom>
          <a:noFill/>
          <a:ln>
            <a:solidFill>
              <a:schemeClr val="tx1">
                <a:lumMod val="95000"/>
              </a:schemeClr>
            </a:solidFill>
          </a:ln>
        </p:spPr>
        <p:txBody>
          <a:bodyPr wrap="square" rtlCol="0">
            <a:spAutoFit/>
          </a:bodyPr>
          <a:lstStyle/>
          <a:p>
            <a:r>
              <a:rPr lang="en-US" dirty="0">
                <a:solidFill>
                  <a:schemeClr val="tx1">
                    <a:lumMod val="95000"/>
                  </a:schemeClr>
                </a:solidFill>
              </a:rPr>
              <a:t>The assignment below works, thus </a:t>
            </a:r>
            <a:r>
              <a:rPr lang="en-US" dirty="0" err="1">
                <a:solidFill>
                  <a:schemeClr val="accent3">
                    <a:lumMod val="60000"/>
                    <a:lumOff val="40000"/>
                  </a:schemeClr>
                </a:solidFill>
              </a:rPr>
              <a:t>mrf</a:t>
            </a:r>
            <a:r>
              <a:rPr lang="en-US" dirty="0">
                <a:solidFill>
                  <a:schemeClr val="tx1">
                    <a:lumMod val="95000"/>
                  </a:schemeClr>
                </a:solidFill>
              </a:rPr>
              <a:t> is a valid UVa computing id!! Notice that the </a:t>
            </a:r>
            <a:r>
              <a:rPr lang="en-US" dirty="0">
                <a:solidFill>
                  <a:schemeClr val="accent1">
                    <a:lumMod val="60000"/>
                    <a:lumOff val="40000"/>
                  </a:schemeClr>
                </a:solidFill>
              </a:rPr>
              <a:t>variables set to TRUE</a:t>
            </a:r>
            <a:r>
              <a:rPr lang="en-US" dirty="0">
                <a:solidFill>
                  <a:schemeClr val="tx1">
                    <a:lumMod val="95000"/>
                  </a:schemeClr>
                </a:solidFill>
              </a:rPr>
              <a:t> tell us exactly how we went from state to state in the DFA</a:t>
            </a:r>
          </a:p>
        </p:txBody>
      </p:sp>
    </p:spTree>
    <p:extLst>
      <p:ext uri="{BB962C8B-B14F-4D97-AF65-F5344CB8AC3E}">
        <p14:creationId xmlns:p14="http://schemas.microsoft.com/office/powerpoint/2010/main" val="23234465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399A2-BF53-4EDC-9BDC-15B876BC8A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899F0A-8D1A-D7A9-9DC4-96E7308A52B0}"/>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0BD3C64C-DBDD-500D-DE3B-02DCA5425EFA}"/>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41C6C728-B255-33C0-FCEB-8786E7165740}"/>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09284E96-635A-AFD6-02D5-70420C195E78}"/>
                  </a:ext>
                </a:extLst>
              </p:cNvPr>
              <p:cNvSpPr/>
              <p:nvPr/>
            </p:nvSpPr>
            <p:spPr>
              <a:xfrm>
                <a:off x="225801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5376C878-47D3-E15C-4208-B41BA6CE6AF8}"/>
                  </a:ext>
                </a:extLst>
              </p:cNvPr>
              <p:cNvSpPr/>
              <p:nvPr/>
            </p:nvSpPr>
            <p:spPr>
              <a:xfrm>
                <a:off x="432318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4F164EA2-2F18-0F6D-7BC7-860779459B32}"/>
                  </a:ext>
                </a:extLst>
              </p:cNvPr>
              <p:cNvSpPr/>
              <p:nvPr/>
            </p:nvSpPr>
            <p:spPr>
              <a:xfrm>
                <a:off x="638836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ADE964A7-DE13-D876-D0A9-DB140EAD9B20}"/>
                  </a:ext>
                </a:extLst>
              </p:cNvPr>
              <p:cNvSpPr/>
              <p:nvPr/>
            </p:nvSpPr>
            <p:spPr>
              <a:xfrm>
                <a:off x="845353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02762761-9E3A-8C1C-D7BE-7A9A86B59949}"/>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386CCB12-060E-0666-5678-2006731F7A04}"/>
                  </a:ext>
                </a:extLst>
              </p:cNvPr>
              <p:cNvSpPr/>
              <p:nvPr/>
            </p:nvSpPr>
            <p:spPr>
              <a:xfrm>
                <a:off x="8453535" y="4192557"/>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D5459225-B25B-8619-3A4B-BBEEBCA5355F}"/>
                  </a:ext>
                </a:extLst>
              </p:cNvPr>
              <p:cNvSpPr/>
              <p:nvPr/>
            </p:nvSpPr>
            <p:spPr>
              <a:xfrm>
                <a:off x="6466114" y="2130491"/>
                <a:ext cx="780662" cy="7806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7FDC2760-47A5-25ED-B118-09BB29DA6E41}"/>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6DE20FDD-50E7-C28D-FF4F-37E576C1D68E}"/>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CA1DA07-99CE-B0CF-8A9F-6C915792784C}"/>
                  </a:ext>
                </a:extLst>
              </p:cNvPr>
              <p:cNvCxnSpPr>
                <a:cxnSpLocks/>
                <a:stCxn id="18" idx="6"/>
                <a:endCxn id="20" idx="2"/>
              </p:cNvCxnSpPr>
              <p:nvPr/>
            </p:nvCxnSpPr>
            <p:spPr>
              <a:xfrm>
                <a:off x="319107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E1DEC3B-C833-82A8-2DB2-4C381F9E23FD}"/>
                  </a:ext>
                </a:extLst>
              </p:cNvPr>
              <p:cNvCxnSpPr>
                <a:cxnSpLocks/>
                <a:stCxn id="20" idx="6"/>
                <a:endCxn id="22" idx="2"/>
              </p:cNvCxnSpPr>
              <p:nvPr/>
            </p:nvCxnSpPr>
            <p:spPr>
              <a:xfrm>
                <a:off x="5256247"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1785CDD-2E72-9BD7-F31F-5024F8C31582}"/>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07AE07D-45E2-DD4F-C8DC-4852A1E0D35C}"/>
                  </a:ext>
                </a:extLst>
              </p:cNvPr>
              <p:cNvCxnSpPr>
                <a:cxnSpLocks/>
                <a:stCxn id="22" idx="5"/>
                <a:endCxn id="29" idx="1"/>
              </p:cNvCxnSpPr>
              <p:nvPr/>
            </p:nvCxnSpPr>
            <p:spPr>
              <a:xfrm>
                <a:off x="7184778" y="2849154"/>
                <a:ext cx="1405401" cy="148004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98F49F76-1E45-8407-EE0A-3909EDFB3C2B}"/>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B5823C8-48D5-9086-FFE2-AF96E6607A42}"/>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EF73E53-AB05-562A-99FB-4C9220BA5DE8}"/>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1" name="TextBox 60">
                <a:extLst>
                  <a:ext uri="{FF2B5EF4-FFF2-40B4-BE49-F238E27FC236}">
                    <a16:creationId xmlns:a16="http://schemas.microsoft.com/office/drawing/2014/main" id="{B3B5BBBD-E103-C3FF-674F-015E25D6A8C8}"/>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2" name="TextBox 61">
                <a:extLst>
                  <a:ext uri="{FF2B5EF4-FFF2-40B4-BE49-F238E27FC236}">
                    <a16:creationId xmlns:a16="http://schemas.microsoft.com/office/drawing/2014/main" id="{DA066FDA-5CEA-BF83-8119-297DF27EFF05}"/>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5" name="TextBox 64">
                <a:extLst>
                  <a:ext uri="{FF2B5EF4-FFF2-40B4-BE49-F238E27FC236}">
                    <a16:creationId xmlns:a16="http://schemas.microsoft.com/office/drawing/2014/main" id="{2A5D1FE8-9603-B993-D4CA-5C28ED9A1B3D}"/>
                  </a:ext>
                </a:extLst>
              </p:cNvPr>
              <p:cNvSpPr txBox="1"/>
              <p:nvPr/>
            </p:nvSpPr>
            <p:spPr>
              <a:xfrm>
                <a:off x="7504923" y="4241157"/>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6" name="TextBox 65">
                <a:extLst>
                  <a:ext uri="{FF2B5EF4-FFF2-40B4-BE49-F238E27FC236}">
                    <a16:creationId xmlns:a16="http://schemas.microsoft.com/office/drawing/2014/main" id="{FC5E4AC0-A3B1-AE7B-5DA2-0FE0D31829D4}"/>
                  </a:ext>
                </a:extLst>
              </p:cNvPr>
              <p:cNvSpPr txBox="1"/>
              <p:nvPr/>
            </p:nvSpPr>
            <p:spPr>
              <a:xfrm>
                <a:off x="7607458" y="3123412"/>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7" name="TextBox 66">
                <a:extLst>
                  <a:ext uri="{FF2B5EF4-FFF2-40B4-BE49-F238E27FC236}">
                    <a16:creationId xmlns:a16="http://schemas.microsoft.com/office/drawing/2014/main" id="{268BB7AD-A1B7-0A13-BF23-BE5B83527FF5}"/>
                  </a:ext>
                </a:extLst>
              </p:cNvPr>
              <p:cNvSpPr txBox="1"/>
              <p:nvPr/>
            </p:nvSpPr>
            <p:spPr>
              <a:xfrm>
                <a:off x="8820539" y="3356694"/>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8" name="TextBox 67">
                <a:extLst>
                  <a:ext uri="{FF2B5EF4-FFF2-40B4-BE49-F238E27FC236}">
                    <a16:creationId xmlns:a16="http://schemas.microsoft.com/office/drawing/2014/main" id="{D3201340-FFA8-AD4C-8E4A-074B4E0855AE}"/>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ABCCA1D1-995C-50BB-A78C-9C6964FF3AAB}"/>
                </a:ext>
              </a:extLst>
            </p:cNvPr>
            <p:cNvSpPr/>
            <p:nvPr/>
          </p:nvSpPr>
          <p:spPr>
            <a:xfrm>
              <a:off x="9319727" y="1196269"/>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770919-4309-77FB-FFB4-2FC8522FFC22}"/>
                  </a:ext>
                </a:extLst>
              </p:cNvPr>
              <p:cNvSpPr txBox="1"/>
              <p:nvPr/>
            </p:nvSpPr>
            <p:spPr>
              <a:xfrm>
                <a:off x="1253068" y="3932600"/>
                <a:ext cx="9493021" cy="2842125"/>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r>
                            <a:rPr lang="en-US" i="1" smtClean="0">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1,</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r>
                            <a:rPr lang="en-US" i="1" smtClean="0">
                              <a:solidFill>
                                <a:schemeClr val="bg1"/>
                              </a:solidFill>
                              <a:latin typeface="Cambria Math" panose="02040503050406030204" pitchFamily="18" charset="0"/>
                              <a:cs typeface="Arial" panose="020B0604020202020204" pitchFamily="34" charset="0"/>
                            </a:rPr>
                            <m:t>¬</m:t>
                          </m:r>
                          <m:sSub>
                            <m:sSubPr>
                              <m:ctrlPr>
                                <a:rPr lang="en-US" i="1">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2,</m:t>
                              </m:r>
                              <m:r>
                                <a:rPr lang="en-US" i="1">
                                  <a:solidFill>
                                    <a:schemeClr val="bg1"/>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smtClean="0">
                                  <a:solidFill>
                                    <a:schemeClr val="bg1"/>
                                  </a:solidFill>
                                  <a:latin typeface="Cambria Math" panose="02040503050406030204" pitchFamily="18" charset="0"/>
                                  <a:cs typeface="Arial" panose="020B0604020202020204" pitchFamily="34" charset="0"/>
                                </a:rPr>
                              </m:ctrlPr>
                            </m:sSubPr>
                            <m:e>
                              <m:r>
                                <a:rPr lang="en-US" b="0" i="1" smtClean="0">
                                  <a:solidFill>
                                    <a:schemeClr val="bg1"/>
                                  </a:solidFill>
                                  <a:latin typeface="Cambria Math" panose="02040503050406030204" pitchFamily="18" charset="0"/>
                                  <a:cs typeface="Arial" panose="020B0604020202020204" pitchFamily="34" charset="0"/>
                                </a:rPr>
                                <m:t>¬</m:t>
                              </m:r>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smtClean="0">
                                  <a:solidFill>
                                    <a:schemeClr val="bg1"/>
                                  </a:solidFill>
                                  <a:latin typeface="Cambria Math" panose="02040503050406030204" pitchFamily="18" charset="0"/>
                                  <a:cs typeface="Arial" panose="020B0604020202020204" pitchFamily="34" charset="0"/>
                                </a:rPr>
                              </m:ctrlPr>
                            </m:sSubPr>
                            <m:e>
                              <m:r>
                                <a:rPr lang="en-US" i="1">
                                  <a:solidFill>
                                    <a:schemeClr val="bg1"/>
                                  </a:solidFill>
                                  <a:latin typeface="Cambria Math" panose="02040503050406030204" pitchFamily="18" charset="0"/>
                                  <a:cs typeface="Arial" panose="020B0604020202020204" pitchFamily="34" charset="0"/>
                                </a:rPr>
                                <m:t>𝐼</m:t>
                              </m:r>
                            </m:e>
                            <m:sub>
                              <m:r>
                                <a:rPr lang="en-US" i="1">
                                  <a:solidFill>
                                    <a:schemeClr val="bg1"/>
                                  </a:solidFill>
                                  <a:latin typeface="Cambria Math" panose="02040503050406030204" pitchFamily="18" charset="0"/>
                                  <a:cs typeface="Arial" panose="020B0604020202020204" pitchFamily="34" charset="0"/>
                                </a:rPr>
                                <m:t>3,</m:t>
                              </m:r>
                              <m:r>
                                <a:rPr lang="en-US" i="1">
                                  <a:solidFill>
                                    <a:schemeClr val="bg1"/>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4,1</m:t>
                                  </m:r>
                                </m:sub>
                              </m:sSub>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2</m:t>
                                      </m:r>
                                    </m:sub>
                                  </m:sSub>
                                </m:e>
                              </m:d>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5,</m:t>
                              </m:r>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3,</m:t>
                                      </m:r>
                                      <m:r>
                                        <a:rPr lang="en-US" b="0" i="1" smtClean="0">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3</m:t>
                                      </m:r>
                                    </m:sub>
                                  </m:sSub>
                                </m:e>
                              </m:d>
                              <m:r>
                                <a:rPr lang="en-US" i="1">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,1</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i="1">
                                      <a:solidFill>
                                        <a:schemeClr val="bg1"/>
                                      </a:solidFill>
                                      <a:latin typeface="Cambria Math" panose="02040503050406030204" pitchFamily="18" charset="0"/>
                                    </a:rPr>
                                    <m:t>1,</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2</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m:t>
                              </m:r>
                              <m:r>
                                <a:rPr lang="en-US" i="1">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5</m:t>
                                  </m:r>
                                  <m:r>
                                    <a:rPr lang="en-US" i="1">
                                      <a:solidFill>
                                        <a:schemeClr val="bg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𝐼</m:t>
                                  </m:r>
                                </m:e>
                                <m:sub>
                                  <m:r>
                                    <a:rPr lang="en-US" b="0" i="1" smtClean="0">
                                      <a:solidFill>
                                        <a:schemeClr val="bg1"/>
                                      </a:solidFill>
                                      <a:latin typeface="Cambria Math" panose="02040503050406030204" pitchFamily="18" charset="0"/>
                                    </a:rPr>
                                    <m:t>3</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3,4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4,4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𝑆</m:t>
                          </m:r>
                        </m:e>
                        <m:sub>
                          <m:r>
                            <a:rPr lang="en-US" b="0" i="1" smtClean="0">
                              <a:solidFill>
                                <a:schemeClr val="bg1"/>
                              </a:solidFill>
                              <a:latin typeface="Cambria Math" panose="02040503050406030204" pitchFamily="18" charset="0"/>
                            </a:rPr>
                            <m:t>6,4</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93770919-4309-77FB-FFB4-2FC8522FFC22}"/>
                  </a:ext>
                </a:extLst>
              </p:cNvPr>
              <p:cNvSpPr txBox="1">
                <a:spLocks noRot="1" noChangeAspect="1" noMove="1" noResize="1" noEditPoints="1" noAdjustHandles="1" noChangeArrowheads="1" noChangeShapeType="1" noTextEdit="1"/>
              </p:cNvSpPr>
              <p:nvPr/>
            </p:nvSpPr>
            <p:spPr>
              <a:xfrm>
                <a:off x="1253068" y="3932600"/>
                <a:ext cx="9493021" cy="2842125"/>
              </a:xfrm>
              <a:prstGeom prst="rect">
                <a:avLst/>
              </a:prstGeom>
              <a:blipFill>
                <a:blip r:embed="rId2"/>
                <a:stretch>
                  <a:fillRect b="-889"/>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965A0C60-65DA-6411-747D-79181F2D14E2}"/>
              </a:ext>
            </a:extLst>
          </p:cNvPr>
          <p:cNvSpPr txBox="1"/>
          <p:nvPr/>
        </p:nvSpPr>
        <p:spPr>
          <a:xfrm>
            <a:off x="539518" y="1725081"/>
            <a:ext cx="2699760"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a:solidFill>
                  <a:schemeClr val="accent3"/>
                </a:solidFill>
                <a:latin typeface="Arial" panose="020B0604020202020204" pitchFamily="34" charset="0"/>
                <a:cs typeface="Arial" panose="020B0604020202020204" pitchFamily="34" charset="0"/>
              </a:rPr>
              <a:t>mr8</a:t>
            </a:r>
          </a:p>
        </p:txBody>
      </p:sp>
      <p:sp>
        <p:nvSpPr>
          <p:cNvPr id="4" name="TextBox 3">
            <a:extLst>
              <a:ext uri="{FF2B5EF4-FFF2-40B4-BE49-F238E27FC236}">
                <a16:creationId xmlns:a16="http://schemas.microsoft.com/office/drawing/2014/main" id="{16F6C6C0-09BF-8C80-1E90-09B04B871B0A}"/>
              </a:ext>
            </a:extLst>
          </p:cNvPr>
          <p:cNvSpPr txBox="1"/>
          <p:nvPr/>
        </p:nvSpPr>
        <p:spPr>
          <a:xfrm>
            <a:off x="682078" y="2782669"/>
            <a:ext cx="6405972" cy="923330"/>
          </a:xfrm>
          <a:prstGeom prst="rect">
            <a:avLst/>
          </a:prstGeom>
          <a:noFill/>
          <a:ln>
            <a:solidFill>
              <a:schemeClr val="tx1">
                <a:lumMod val="95000"/>
              </a:schemeClr>
            </a:solidFill>
          </a:ln>
        </p:spPr>
        <p:txBody>
          <a:bodyPr wrap="square" rtlCol="0">
            <a:spAutoFit/>
          </a:bodyPr>
          <a:lstStyle/>
          <a:p>
            <a:r>
              <a:rPr lang="en-US" dirty="0">
                <a:solidFill>
                  <a:schemeClr val="tx1">
                    <a:lumMod val="95000"/>
                  </a:schemeClr>
                </a:solidFill>
              </a:rPr>
              <a:t>How about an input (also with three characters) that is NOT a valid computing id. What happens when we try to satisfy the equation below?</a:t>
            </a:r>
          </a:p>
        </p:txBody>
      </p:sp>
    </p:spTree>
    <p:extLst>
      <p:ext uri="{BB962C8B-B14F-4D97-AF65-F5344CB8AC3E}">
        <p14:creationId xmlns:p14="http://schemas.microsoft.com/office/powerpoint/2010/main" val="39750094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9C2B4-82BC-E7D1-5E81-DD17FB3F5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39B7D4-EB8A-8AB9-E5E8-F5630608AE30}"/>
              </a:ext>
            </a:extLst>
          </p:cNvPr>
          <p:cNvSpPr>
            <a:spLocks noGrp="1"/>
          </p:cNvSpPr>
          <p:nvPr>
            <p:ph type="title"/>
          </p:nvPr>
        </p:nvSpPr>
        <p:spPr>
          <a:xfrm>
            <a:off x="1143001" y="58680"/>
            <a:ext cx="9905998" cy="448281"/>
          </a:xfrm>
        </p:spPr>
        <p:txBody>
          <a:bodyPr>
            <a:normAutofit fontScale="90000"/>
          </a:bodyPr>
          <a:lstStyle/>
          <a:p>
            <a:pPr algn="ctr"/>
            <a:r>
              <a:rPr lang="en-US" dirty="0"/>
              <a:t>The conversion</a:t>
            </a:r>
          </a:p>
        </p:txBody>
      </p:sp>
      <p:grpSp>
        <p:nvGrpSpPr>
          <p:cNvPr id="5" name="Group 4">
            <a:extLst>
              <a:ext uri="{FF2B5EF4-FFF2-40B4-BE49-F238E27FC236}">
                <a16:creationId xmlns:a16="http://schemas.microsoft.com/office/drawing/2014/main" id="{18D7DD62-6090-932F-6FAF-88193DAA8314}"/>
              </a:ext>
            </a:extLst>
          </p:cNvPr>
          <p:cNvGrpSpPr/>
          <p:nvPr/>
        </p:nvGrpSpPr>
        <p:grpSpPr>
          <a:xfrm>
            <a:off x="1625082" y="759677"/>
            <a:ext cx="8941835" cy="3072883"/>
            <a:chOff x="1433806" y="1118514"/>
            <a:chExt cx="8941835" cy="3072883"/>
          </a:xfrm>
        </p:grpSpPr>
        <p:grpSp>
          <p:nvGrpSpPr>
            <p:cNvPr id="7" name="Group 6">
              <a:extLst>
                <a:ext uri="{FF2B5EF4-FFF2-40B4-BE49-F238E27FC236}">
                  <a16:creationId xmlns:a16="http://schemas.microsoft.com/office/drawing/2014/main" id="{E08FB45E-C706-B368-3AD1-F43DF18C4C74}"/>
                </a:ext>
              </a:extLst>
            </p:cNvPr>
            <p:cNvGrpSpPr/>
            <p:nvPr/>
          </p:nvGrpSpPr>
          <p:grpSpPr>
            <a:xfrm>
              <a:off x="1433806" y="1118514"/>
              <a:ext cx="8941835" cy="3072883"/>
              <a:chOff x="643814" y="2052736"/>
              <a:chExt cx="8941835" cy="3072883"/>
            </a:xfrm>
          </p:grpSpPr>
          <p:sp>
            <p:nvSpPr>
              <p:cNvPr id="18" name="Oval 17">
                <a:extLst>
                  <a:ext uri="{FF2B5EF4-FFF2-40B4-BE49-F238E27FC236}">
                    <a16:creationId xmlns:a16="http://schemas.microsoft.com/office/drawing/2014/main" id="{AE197319-6AD0-D934-D836-45DC5BB6A3AB}"/>
                  </a:ext>
                </a:extLst>
              </p:cNvPr>
              <p:cNvSpPr/>
              <p:nvPr/>
            </p:nvSpPr>
            <p:spPr>
              <a:xfrm>
                <a:off x="225801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a:t>
                </a:r>
              </a:p>
            </p:txBody>
          </p:sp>
          <p:sp>
            <p:nvSpPr>
              <p:cNvPr id="20" name="Oval 19">
                <a:extLst>
                  <a:ext uri="{FF2B5EF4-FFF2-40B4-BE49-F238E27FC236}">
                    <a16:creationId xmlns:a16="http://schemas.microsoft.com/office/drawing/2014/main" id="{10FB8903-5C00-D926-3449-74815A87FFEE}"/>
                  </a:ext>
                </a:extLst>
              </p:cNvPr>
              <p:cNvSpPr/>
              <p:nvPr/>
            </p:nvSpPr>
            <p:spPr>
              <a:xfrm>
                <a:off x="4323185"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a:t>
                </a:r>
              </a:p>
            </p:txBody>
          </p:sp>
          <p:sp>
            <p:nvSpPr>
              <p:cNvPr id="22" name="Oval 21">
                <a:extLst>
                  <a:ext uri="{FF2B5EF4-FFF2-40B4-BE49-F238E27FC236}">
                    <a16:creationId xmlns:a16="http://schemas.microsoft.com/office/drawing/2014/main" id="{779E05C6-B30A-5147-11B3-0B0F0C5FF9E9}"/>
                  </a:ext>
                </a:extLst>
              </p:cNvPr>
              <p:cNvSpPr/>
              <p:nvPr/>
            </p:nvSpPr>
            <p:spPr>
              <a:xfrm>
                <a:off x="6388360" y="2052736"/>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23" name="Oval 22">
                <a:extLst>
                  <a:ext uri="{FF2B5EF4-FFF2-40B4-BE49-F238E27FC236}">
                    <a16:creationId xmlns:a16="http://schemas.microsoft.com/office/drawing/2014/main" id="{57340D86-4273-08C9-048F-99848E6085C6}"/>
                  </a:ext>
                </a:extLst>
              </p:cNvPr>
              <p:cNvSpPr/>
              <p:nvPr/>
            </p:nvSpPr>
            <p:spPr>
              <a:xfrm>
                <a:off x="8453535" y="2052736"/>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sp>
            <p:nvSpPr>
              <p:cNvPr id="28" name="Oval 27">
                <a:extLst>
                  <a:ext uri="{FF2B5EF4-FFF2-40B4-BE49-F238E27FC236}">
                    <a16:creationId xmlns:a16="http://schemas.microsoft.com/office/drawing/2014/main" id="{CE51936B-A93C-DEAA-7700-E52B79AB5918}"/>
                  </a:ext>
                </a:extLst>
              </p:cNvPr>
              <p:cNvSpPr/>
              <p:nvPr/>
            </p:nvSpPr>
            <p:spPr>
              <a:xfrm>
                <a:off x="6388360" y="4192557"/>
                <a:ext cx="933062" cy="9330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sp>
            <p:nvSpPr>
              <p:cNvPr id="29" name="Oval 28">
                <a:extLst>
                  <a:ext uri="{FF2B5EF4-FFF2-40B4-BE49-F238E27FC236}">
                    <a16:creationId xmlns:a16="http://schemas.microsoft.com/office/drawing/2014/main" id="{546926D7-622B-EE8C-DDBA-6A69921E4FE9}"/>
                  </a:ext>
                </a:extLst>
              </p:cNvPr>
              <p:cNvSpPr/>
              <p:nvPr/>
            </p:nvSpPr>
            <p:spPr>
              <a:xfrm>
                <a:off x="8453535" y="4192557"/>
                <a:ext cx="933062" cy="9330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5</a:t>
                </a:r>
              </a:p>
            </p:txBody>
          </p:sp>
          <p:sp>
            <p:nvSpPr>
              <p:cNvPr id="31" name="Oval 30">
                <a:extLst>
                  <a:ext uri="{FF2B5EF4-FFF2-40B4-BE49-F238E27FC236}">
                    <a16:creationId xmlns:a16="http://schemas.microsoft.com/office/drawing/2014/main" id="{93050048-ADF7-F8F2-CC67-64D19D5EA41F}"/>
                  </a:ext>
                </a:extLst>
              </p:cNvPr>
              <p:cNvSpPr/>
              <p:nvPr/>
            </p:nvSpPr>
            <p:spPr>
              <a:xfrm>
                <a:off x="6466114" y="2130491"/>
                <a:ext cx="780662" cy="780662"/>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a:t>
                </a:r>
              </a:p>
            </p:txBody>
          </p:sp>
          <p:sp>
            <p:nvSpPr>
              <p:cNvPr id="32" name="Oval 31">
                <a:extLst>
                  <a:ext uri="{FF2B5EF4-FFF2-40B4-BE49-F238E27FC236}">
                    <a16:creationId xmlns:a16="http://schemas.microsoft.com/office/drawing/2014/main" id="{4B4A1345-9CA1-F972-679D-88506BD9BD64}"/>
                  </a:ext>
                </a:extLst>
              </p:cNvPr>
              <p:cNvSpPr/>
              <p:nvPr/>
            </p:nvSpPr>
            <p:spPr>
              <a:xfrm>
                <a:off x="6466114" y="4268757"/>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6</a:t>
                </a:r>
              </a:p>
            </p:txBody>
          </p:sp>
          <p:cxnSp>
            <p:nvCxnSpPr>
              <p:cNvPr id="36" name="Straight Arrow Connector 35">
                <a:extLst>
                  <a:ext uri="{FF2B5EF4-FFF2-40B4-BE49-F238E27FC236}">
                    <a16:creationId xmlns:a16="http://schemas.microsoft.com/office/drawing/2014/main" id="{7F7129BC-7469-4F2F-3558-136E6E5F8FD8}"/>
                  </a:ext>
                </a:extLst>
              </p:cNvPr>
              <p:cNvCxnSpPr>
                <a:cxnSpLocks/>
                <a:endCxn id="18" idx="2"/>
              </p:cNvCxnSpPr>
              <p:nvPr/>
            </p:nvCxnSpPr>
            <p:spPr>
              <a:xfrm>
                <a:off x="1334278" y="2519267"/>
                <a:ext cx="923732"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C951B29-F4A2-CE3F-5533-09A4065A8C91}"/>
                  </a:ext>
                </a:extLst>
              </p:cNvPr>
              <p:cNvCxnSpPr>
                <a:cxnSpLocks/>
                <a:stCxn id="18" idx="6"/>
                <a:endCxn id="20" idx="2"/>
              </p:cNvCxnSpPr>
              <p:nvPr/>
            </p:nvCxnSpPr>
            <p:spPr>
              <a:xfrm>
                <a:off x="3191072"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163BC08-DDB5-C590-8F2F-861AB24751F3}"/>
                  </a:ext>
                </a:extLst>
              </p:cNvPr>
              <p:cNvCxnSpPr>
                <a:cxnSpLocks/>
                <a:stCxn id="20" idx="6"/>
                <a:endCxn id="22" idx="2"/>
              </p:cNvCxnSpPr>
              <p:nvPr/>
            </p:nvCxnSpPr>
            <p:spPr>
              <a:xfrm>
                <a:off x="5256247" y="2519267"/>
                <a:ext cx="1132113" cy="0"/>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A18C368-CD0C-2686-E3E0-D74BDC6E8950}"/>
                  </a:ext>
                </a:extLst>
              </p:cNvPr>
              <p:cNvCxnSpPr>
                <a:cxnSpLocks/>
                <a:stCxn id="22" idx="6"/>
                <a:endCxn id="23" idx="2"/>
              </p:cNvCxnSpPr>
              <p:nvPr/>
            </p:nvCxnSpPr>
            <p:spPr>
              <a:xfrm>
                <a:off x="7321422" y="2519267"/>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3D3557C-4737-5843-6BB3-C245DA591E91}"/>
                  </a:ext>
                </a:extLst>
              </p:cNvPr>
              <p:cNvCxnSpPr>
                <a:cxnSpLocks/>
                <a:stCxn id="22" idx="5"/>
                <a:endCxn id="29" idx="1"/>
              </p:cNvCxnSpPr>
              <p:nvPr/>
            </p:nvCxnSpPr>
            <p:spPr>
              <a:xfrm>
                <a:off x="7184778" y="2849154"/>
                <a:ext cx="1405401" cy="1480047"/>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BA1E7FE-D2AF-7652-216A-EFC443870B27}"/>
                  </a:ext>
                </a:extLst>
              </p:cNvPr>
              <p:cNvCxnSpPr>
                <a:cxnSpLocks/>
                <a:stCxn id="23" idx="4"/>
                <a:endCxn id="29" idx="0"/>
              </p:cNvCxnSpPr>
              <p:nvPr/>
            </p:nvCxnSpPr>
            <p:spPr>
              <a:xfrm>
                <a:off x="8920066" y="2985798"/>
                <a:ext cx="0" cy="1206759"/>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C616802-75FC-7C79-79B2-DD3731214DA3}"/>
                  </a:ext>
                </a:extLst>
              </p:cNvPr>
              <p:cNvCxnSpPr>
                <a:cxnSpLocks/>
                <a:stCxn id="29" idx="2"/>
                <a:endCxn id="28" idx="6"/>
              </p:cNvCxnSpPr>
              <p:nvPr/>
            </p:nvCxnSpPr>
            <p:spPr>
              <a:xfrm flipH="1">
                <a:off x="7321422" y="4659088"/>
                <a:ext cx="1132113" cy="0"/>
              </a:xfrm>
              <a:prstGeom prst="straightConnector1">
                <a:avLst/>
              </a:prstGeom>
              <a:ln w="31750">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8BD81D6-469E-E089-4B65-57974D2EE842}"/>
                  </a:ext>
                </a:extLst>
              </p:cNvPr>
              <p:cNvSpPr txBox="1"/>
              <p:nvPr/>
            </p:nvSpPr>
            <p:spPr>
              <a:xfrm>
                <a:off x="3349694" y="2101336"/>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1" name="TextBox 60">
                <a:extLst>
                  <a:ext uri="{FF2B5EF4-FFF2-40B4-BE49-F238E27FC236}">
                    <a16:creationId xmlns:a16="http://schemas.microsoft.com/office/drawing/2014/main" id="{76F6E5E9-C135-F3F1-B376-2C2991A80506}"/>
                  </a:ext>
                </a:extLst>
              </p:cNvPr>
              <p:cNvSpPr txBox="1"/>
              <p:nvPr/>
            </p:nvSpPr>
            <p:spPr>
              <a:xfrm>
                <a:off x="5464628"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2" name="TextBox 61">
                <a:extLst>
                  <a:ext uri="{FF2B5EF4-FFF2-40B4-BE49-F238E27FC236}">
                    <a16:creationId xmlns:a16="http://schemas.microsoft.com/office/drawing/2014/main" id="{15DEBB56-D7D1-4D60-83EB-92094AB39B5A}"/>
                  </a:ext>
                </a:extLst>
              </p:cNvPr>
              <p:cNvSpPr txBox="1"/>
              <p:nvPr/>
            </p:nvSpPr>
            <p:spPr>
              <a:xfrm>
                <a:off x="7504923" y="2060900"/>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5" name="TextBox 64">
                <a:extLst>
                  <a:ext uri="{FF2B5EF4-FFF2-40B4-BE49-F238E27FC236}">
                    <a16:creationId xmlns:a16="http://schemas.microsoft.com/office/drawing/2014/main" id="{D7769A03-32BE-099A-6DC8-48243925E24D}"/>
                  </a:ext>
                </a:extLst>
              </p:cNvPr>
              <p:cNvSpPr txBox="1"/>
              <p:nvPr/>
            </p:nvSpPr>
            <p:spPr>
              <a:xfrm>
                <a:off x="7504923" y="4241157"/>
                <a:ext cx="765110" cy="369332"/>
              </a:xfrm>
              <a:prstGeom prst="rect">
                <a:avLst/>
              </a:prstGeom>
              <a:noFill/>
            </p:spPr>
            <p:txBody>
              <a:bodyPr wrap="square" rtlCol="0">
                <a:spAutoFit/>
              </a:bodyPr>
              <a:lstStyle/>
              <a:p>
                <a:pPr algn="ctr"/>
                <a:r>
                  <a:rPr lang="en-US" dirty="0">
                    <a:solidFill>
                      <a:schemeClr val="tx1">
                        <a:lumMod val="95000"/>
                      </a:schemeClr>
                    </a:solidFill>
                  </a:rPr>
                  <a:t>A-Z</a:t>
                </a:r>
              </a:p>
            </p:txBody>
          </p:sp>
          <p:sp>
            <p:nvSpPr>
              <p:cNvPr id="66" name="TextBox 65">
                <a:extLst>
                  <a:ext uri="{FF2B5EF4-FFF2-40B4-BE49-F238E27FC236}">
                    <a16:creationId xmlns:a16="http://schemas.microsoft.com/office/drawing/2014/main" id="{95C341F0-DC52-7719-FD94-04A7ECDA3A93}"/>
                  </a:ext>
                </a:extLst>
              </p:cNvPr>
              <p:cNvSpPr txBox="1"/>
              <p:nvPr/>
            </p:nvSpPr>
            <p:spPr>
              <a:xfrm>
                <a:off x="7607458" y="3123412"/>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7" name="TextBox 66">
                <a:extLst>
                  <a:ext uri="{FF2B5EF4-FFF2-40B4-BE49-F238E27FC236}">
                    <a16:creationId xmlns:a16="http://schemas.microsoft.com/office/drawing/2014/main" id="{5E627BBF-9E4C-494E-B6DE-A4878EE08B8B}"/>
                  </a:ext>
                </a:extLst>
              </p:cNvPr>
              <p:cNvSpPr txBox="1"/>
              <p:nvPr/>
            </p:nvSpPr>
            <p:spPr>
              <a:xfrm>
                <a:off x="8820539" y="3356694"/>
                <a:ext cx="765110" cy="369332"/>
              </a:xfrm>
              <a:prstGeom prst="rect">
                <a:avLst/>
              </a:prstGeom>
              <a:noFill/>
            </p:spPr>
            <p:txBody>
              <a:bodyPr wrap="square" rtlCol="0">
                <a:spAutoFit/>
              </a:bodyPr>
              <a:lstStyle/>
              <a:p>
                <a:pPr algn="ctr"/>
                <a:r>
                  <a:rPr lang="en-US" dirty="0">
                    <a:solidFill>
                      <a:schemeClr val="tx1">
                        <a:lumMod val="95000"/>
                      </a:schemeClr>
                    </a:solidFill>
                  </a:rPr>
                  <a:t>1-9</a:t>
                </a:r>
              </a:p>
            </p:txBody>
          </p:sp>
          <p:sp>
            <p:nvSpPr>
              <p:cNvPr id="68" name="TextBox 67">
                <a:extLst>
                  <a:ext uri="{FF2B5EF4-FFF2-40B4-BE49-F238E27FC236}">
                    <a16:creationId xmlns:a16="http://schemas.microsoft.com/office/drawing/2014/main" id="{361E084B-490E-0734-9CE2-22319EF81905}"/>
                  </a:ext>
                </a:extLst>
              </p:cNvPr>
              <p:cNvSpPr txBox="1"/>
              <p:nvPr/>
            </p:nvSpPr>
            <p:spPr>
              <a:xfrm>
                <a:off x="643814" y="2334601"/>
                <a:ext cx="765110" cy="369332"/>
              </a:xfrm>
              <a:prstGeom prst="rect">
                <a:avLst/>
              </a:prstGeom>
              <a:noFill/>
            </p:spPr>
            <p:txBody>
              <a:bodyPr wrap="square" rtlCol="0">
                <a:spAutoFit/>
              </a:bodyPr>
              <a:lstStyle/>
              <a:p>
                <a:pPr algn="ctr"/>
                <a:r>
                  <a:rPr lang="en-US" dirty="0"/>
                  <a:t>Start</a:t>
                </a:r>
              </a:p>
            </p:txBody>
          </p:sp>
        </p:grpSp>
        <p:sp>
          <p:nvSpPr>
            <p:cNvPr id="8" name="Oval 7">
              <a:extLst>
                <a:ext uri="{FF2B5EF4-FFF2-40B4-BE49-F238E27FC236}">
                  <a16:creationId xmlns:a16="http://schemas.microsoft.com/office/drawing/2014/main" id="{46679217-4667-3B08-67BA-D3DB7A6C5156}"/>
                </a:ext>
              </a:extLst>
            </p:cNvPr>
            <p:cNvSpPr/>
            <p:nvPr/>
          </p:nvSpPr>
          <p:spPr>
            <a:xfrm>
              <a:off x="9319727" y="1196269"/>
              <a:ext cx="780662" cy="780662"/>
            </a:xfrm>
            <a:prstGeom prst="ellipse">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4</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9DFA83-F857-1A08-26D6-FC1C991FC06F}"/>
                  </a:ext>
                </a:extLst>
              </p:cNvPr>
              <p:cNvSpPr txBox="1"/>
              <p:nvPr/>
            </p:nvSpPr>
            <p:spPr>
              <a:xfrm>
                <a:off x="1253068" y="3932600"/>
                <a:ext cx="9493021" cy="2842125"/>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𝜃</m:t>
                      </m:r>
                      <m:r>
                        <a:rPr lang="en-US" b="0" i="1" smtClean="0">
                          <a:solidFill>
                            <a:schemeClr val="bg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𝐼</m:t>
                              </m:r>
                            </m:e>
                            <m:sub>
                              <m:r>
                                <a:rPr lang="en-US" i="1">
                                  <a:solidFill>
                                    <a:schemeClr val="accent1"/>
                                  </a:solidFill>
                                  <a:latin typeface="Cambria Math" panose="02040503050406030204" pitchFamily="18" charset="0"/>
                                  <a:cs typeface="Arial" panose="020B0604020202020204" pitchFamily="34" charset="0"/>
                                </a:rPr>
                                <m:t>1,</m:t>
                              </m:r>
                              <m:r>
                                <a:rPr lang="en-US" i="1">
                                  <a:solidFill>
                                    <a:schemeClr val="accent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r>
                            <a:rPr lang="en-US" i="1" smtClean="0">
                              <a:solidFill>
                                <a:schemeClr val="accent4"/>
                              </a:solidFill>
                              <a:latin typeface="Cambria Math" panose="02040503050406030204" pitchFamily="18" charset="0"/>
                              <a:cs typeface="Arial" panose="020B0604020202020204" pitchFamily="34" charset="0"/>
                            </a:rPr>
                            <m:t>¬</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𝐼</m:t>
                              </m:r>
                            </m:e>
                            <m:sub>
                              <m:r>
                                <a:rPr lang="en-US" i="1">
                                  <a:solidFill>
                                    <a:schemeClr val="accent4"/>
                                  </a:solidFill>
                                  <a:latin typeface="Cambria Math" panose="02040503050406030204" pitchFamily="18" charset="0"/>
                                  <a:cs typeface="Arial" panose="020B0604020202020204" pitchFamily="34" charset="0"/>
                                </a:rPr>
                                <m:t>1,</m:t>
                              </m:r>
                              <m:r>
                                <a:rPr lang="en-US" i="1">
                                  <a:solidFill>
                                    <a:schemeClr val="accent4"/>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𝐼</m:t>
                              </m:r>
                            </m:e>
                            <m:sub>
                              <m:r>
                                <a:rPr lang="en-US" i="1">
                                  <a:solidFill>
                                    <a:schemeClr val="accent1"/>
                                  </a:solidFill>
                                  <a:latin typeface="Cambria Math" panose="02040503050406030204" pitchFamily="18" charset="0"/>
                                  <a:cs typeface="Arial" panose="020B0604020202020204" pitchFamily="34" charset="0"/>
                                </a:rPr>
                                <m:t>2,</m:t>
                              </m:r>
                              <m:r>
                                <a:rPr lang="en-US" i="1">
                                  <a:solidFill>
                                    <a:schemeClr val="accent1"/>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r>
                            <a:rPr lang="en-US" i="1" smtClean="0">
                              <a:solidFill>
                                <a:schemeClr val="accent4"/>
                              </a:solidFill>
                              <a:latin typeface="Cambria Math" panose="02040503050406030204" pitchFamily="18" charset="0"/>
                              <a:cs typeface="Arial" panose="020B0604020202020204" pitchFamily="34" charset="0"/>
                            </a:rPr>
                            <m:t>¬</m:t>
                          </m:r>
                          <m:sSub>
                            <m:sSubPr>
                              <m:ctrlPr>
                                <a:rPr lang="en-US" i="1">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𝐼</m:t>
                              </m:r>
                            </m:e>
                            <m:sub>
                              <m:r>
                                <a:rPr lang="en-US" i="1">
                                  <a:solidFill>
                                    <a:schemeClr val="accent4"/>
                                  </a:solidFill>
                                  <a:latin typeface="Cambria Math" panose="02040503050406030204" pitchFamily="18" charset="0"/>
                                  <a:cs typeface="Arial" panose="020B0604020202020204" pitchFamily="34" charset="0"/>
                                </a:rPr>
                                <m:t>2,</m:t>
                              </m:r>
                              <m:r>
                                <a:rPr lang="en-US" i="1">
                                  <a:solidFill>
                                    <a:schemeClr val="accent4"/>
                                  </a:solidFill>
                                  <a:latin typeface="Cambria Math" panose="02040503050406030204" pitchFamily="18" charset="0"/>
                                  <a:cs typeface="Arial" panose="020B0604020202020204" pitchFamily="34" charset="0"/>
                                </a:rPr>
                                <m:t>𝑛</m:t>
                              </m:r>
                            </m:sub>
                          </m:sSub>
                        </m:e>
                      </m:d>
                      <m:r>
                        <a:rPr lang="en-US" i="1">
                          <a:solidFill>
                            <a:schemeClr val="bg1"/>
                          </a:solidFill>
                          <a:latin typeface="Cambria Math" panose="02040503050406030204" pitchFamily="18" charset="0"/>
                          <a:cs typeface="Arial" panose="020B0604020202020204" pitchFamily="34" charset="0"/>
                        </a:rPr>
                        <m:t>∧</m:t>
                      </m:r>
                      <m:d>
                        <m:dPr>
                          <m:ctrlPr>
                            <a:rPr lang="en-US" i="1">
                              <a:solidFill>
                                <a:schemeClr val="bg1"/>
                              </a:solidFill>
                              <a:latin typeface="Cambria Math" panose="02040503050406030204" pitchFamily="18" charset="0"/>
                              <a:cs typeface="Arial" panose="020B0604020202020204" pitchFamily="34" charset="0"/>
                            </a:rPr>
                          </m:ctrlPr>
                        </m:dPr>
                        <m:e>
                          <m:r>
                            <a:rPr lang="en-US" b="0" i="1" smtClean="0">
                              <a:solidFill>
                                <a:schemeClr val="accent4"/>
                              </a:solidFill>
                              <a:latin typeface="Cambria Math" panose="02040503050406030204" pitchFamily="18" charset="0"/>
                              <a:cs typeface="Arial" panose="020B0604020202020204" pitchFamily="34" charset="0"/>
                            </a:rPr>
                            <m:t>¬</m:t>
                          </m:r>
                          <m:sSub>
                            <m:sSubPr>
                              <m:ctrlPr>
                                <a:rPr lang="en-US" i="1" smtClean="0">
                                  <a:solidFill>
                                    <a:schemeClr val="accent4"/>
                                  </a:solidFill>
                                  <a:latin typeface="Cambria Math" panose="02040503050406030204" pitchFamily="18" charset="0"/>
                                  <a:cs typeface="Arial" panose="020B0604020202020204" pitchFamily="34" charset="0"/>
                                </a:rPr>
                              </m:ctrlPr>
                            </m:sSubPr>
                            <m:e>
                              <m:r>
                                <a:rPr lang="en-US" i="1">
                                  <a:solidFill>
                                    <a:schemeClr val="accent4"/>
                                  </a:solidFill>
                                  <a:latin typeface="Cambria Math" panose="02040503050406030204" pitchFamily="18" charset="0"/>
                                  <a:cs typeface="Arial" panose="020B0604020202020204" pitchFamily="34" charset="0"/>
                                </a:rPr>
                                <m:t>𝐼</m:t>
                              </m:r>
                            </m:e>
                            <m:sub>
                              <m:r>
                                <a:rPr lang="en-US" i="1">
                                  <a:solidFill>
                                    <a:schemeClr val="accent4"/>
                                  </a:solidFill>
                                  <a:latin typeface="Cambria Math" panose="02040503050406030204" pitchFamily="18" charset="0"/>
                                  <a:cs typeface="Arial" panose="020B0604020202020204" pitchFamily="34" charset="0"/>
                                </a:rPr>
                                <m:t>3,</m:t>
                              </m:r>
                              <m:r>
                                <a:rPr lang="en-US" i="1" smtClean="0">
                                  <a:solidFill>
                                    <a:schemeClr val="accent4"/>
                                  </a:solidFill>
                                  <a:latin typeface="Cambria Math" panose="02040503050406030204" pitchFamily="18" charset="0"/>
                                  <a:cs typeface="Arial" panose="020B0604020202020204" pitchFamily="34" charset="0"/>
                                </a:rPr>
                                <m:t>𝑎</m:t>
                              </m:r>
                            </m:sub>
                          </m:sSub>
                          <m:r>
                            <a:rPr lang="en-US" i="1">
                              <a:solidFill>
                                <a:schemeClr val="bg1"/>
                              </a:solidFill>
                              <a:latin typeface="Cambria Math" panose="02040503050406030204" pitchFamily="18" charset="0"/>
                              <a:cs typeface="Arial" panose="020B0604020202020204" pitchFamily="34" charset="0"/>
                            </a:rPr>
                            <m:t>∧</m:t>
                          </m:r>
                          <m:sSub>
                            <m:sSubPr>
                              <m:ctrlPr>
                                <a:rPr lang="en-US" i="1" smtClean="0">
                                  <a:solidFill>
                                    <a:schemeClr val="accent1"/>
                                  </a:solidFill>
                                  <a:latin typeface="Cambria Math" panose="02040503050406030204" pitchFamily="18" charset="0"/>
                                  <a:cs typeface="Arial" panose="020B0604020202020204" pitchFamily="34" charset="0"/>
                                </a:rPr>
                              </m:ctrlPr>
                            </m:sSubPr>
                            <m:e>
                              <m:r>
                                <a:rPr lang="en-US" i="1">
                                  <a:solidFill>
                                    <a:schemeClr val="accent1"/>
                                  </a:solidFill>
                                  <a:latin typeface="Cambria Math" panose="02040503050406030204" pitchFamily="18" charset="0"/>
                                  <a:cs typeface="Arial" panose="020B0604020202020204" pitchFamily="34" charset="0"/>
                                </a:rPr>
                                <m:t>𝐼</m:t>
                              </m:r>
                            </m:e>
                            <m:sub>
                              <m:r>
                                <a:rPr lang="en-US" i="1">
                                  <a:solidFill>
                                    <a:schemeClr val="accent1"/>
                                  </a:solidFill>
                                  <a:latin typeface="Cambria Math" panose="02040503050406030204" pitchFamily="18" charset="0"/>
                                  <a:cs typeface="Arial" panose="020B0604020202020204" pitchFamily="34" charset="0"/>
                                </a:rPr>
                                <m:t>3,</m:t>
                              </m:r>
                              <m:r>
                                <a:rPr lang="en-US" i="1">
                                  <a:solidFill>
                                    <a:schemeClr val="accent1"/>
                                  </a:solidFill>
                                  <a:latin typeface="Cambria Math" panose="02040503050406030204" pitchFamily="18" charset="0"/>
                                  <a:cs typeface="Arial" panose="020B0604020202020204" pitchFamily="34" charset="0"/>
                                </a:rPr>
                                <m:t>𝑛</m:t>
                              </m:r>
                            </m:sub>
                          </m:sSub>
                        </m:e>
                      </m:d>
                      <m:r>
                        <a:rPr lang="en-US" b="0" i="1" smtClean="0">
                          <a:solidFill>
                            <a:schemeClr val="bg1"/>
                          </a:solidFill>
                          <a:latin typeface="Cambria Math" panose="02040503050406030204" pitchFamily="18" charset="0"/>
                        </a:rPr>
                        <m:t>∧</m:t>
                      </m:r>
                    </m:oMath>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2,2</m:t>
                              </m:r>
                            </m:sub>
                          </m:sSub>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1,1</m:t>
                                  </m:r>
                                </m:sub>
                              </m:sSub>
                              <m:r>
                                <a:rPr lang="en-US" b="0" i="1" smtClean="0">
                                  <a:solidFill>
                                    <a:schemeClr val="bg1"/>
                                  </a:solidFill>
                                  <a:latin typeface="Cambria Math" panose="02040503050406030204" pitchFamily="18" charset="0"/>
                                </a:rPr>
                                <m:t>∧</m:t>
                              </m:r>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𝐼</m:t>
                                  </m:r>
                                </m:e>
                                <m:sub>
                                  <m:r>
                                    <a:rPr lang="en-US" b="0" i="1" smtClean="0">
                                      <a:solidFill>
                                        <a:schemeClr val="accent1"/>
                                      </a:solidFill>
                                      <a:latin typeface="Cambria Math" panose="02040503050406030204" pitchFamily="18" charset="0"/>
                                    </a:rPr>
                                    <m:t>1,</m:t>
                                  </m:r>
                                  <m:r>
                                    <a:rPr lang="en-US" b="0" i="1" smtClean="0">
                                      <a:solidFill>
                                        <a:schemeClr val="accent1"/>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2,</m:t>
                              </m:r>
                              <m:r>
                                <a:rPr lang="en-US" b="0" i="1" smtClean="0">
                                  <a:solidFill>
                                    <a:schemeClr val="accent4"/>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2</m:t>
                                  </m:r>
                                </m:sub>
                              </m:sSub>
                              <m:r>
                                <a:rPr lang="en-US" i="1">
                                  <a:solidFill>
                                    <a:schemeClr val="accent4"/>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2,</m:t>
                              </m:r>
                              <m:r>
                                <a:rPr lang="en-US" b="0" i="1" smtClean="0">
                                  <a:solidFill>
                                    <a:schemeClr val="accent4"/>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3</m:t>
                                  </m:r>
                                </m:sub>
                              </m:sSub>
                              <m:r>
                                <a:rPr lang="en-US" i="1">
                                  <a:solidFill>
                                    <a:schemeClr val="accent4"/>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,1</m:t>
                                  </m:r>
                                </m:sub>
                              </m:sSub>
                              <m:r>
                                <a:rPr lang="en-US" i="1">
                                  <a:solidFill>
                                    <a:schemeClr val="accent4"/>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i="1">
                                      <a:solidFill>
                                        <a:schemeClr val="accent4"/>
                                      </a:solidFill>
                                      <a:latin typeface="Cambria Math" panose="02040503050406030204" pitchFamily="18" charset="0"/>
                                    </a:rPr>
                                    <m:t>1,</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3</m:t>
                              </m:r>
                              <m:r>
                                <a:rPr lang="en-US" i="1">
                                  <a:solidFill>
                                    <a:schemeClr val="accent1"/>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b="0" i="1" smtClean="0">
                                      <a:solidFill>
                                        <a:schemeClr val="accent1"/>
                                      </a:solidFill>
                                      <a:latin typeface="Cambria Math" panose="02040503050406030204" pitchFamily="18" charset="0"/>
                                    </a:rPr>
                                    <m:t>2</m:t>
                                  </m:r>
                                  <m:r>
                                    <a:rPr lang="en-US" i="1">
                                      <a:solidFill>
                                        <a:schemeClr val="accent1"/>
                                      </a:solidFill>
                                      <a:latin typeface="Cambria Math" panose="02040503050406030204" pitchFamily="18" charset="0"/>
                                    </a:rPr>
                                    <m:t>,2</m:t>
                                  </m:r>
                                </m:sub>
                              </m:sSub>
                              <m:r>
                                <a:rPr lang="en-US" i="1">
                                  <a:solidFill>
                                    <a:schemeClr val="bg1"/>
                                  </a:solidFill>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𝐼</m:t>
                                  </m:r>
                                </m:e>
                                <m:sub>
                                  <m:r>
                                    <a:rPr lang="en-US" b="0" i="1" smtClean="0">
                                      <a:solidFill>
                                        <a:schemeClr val="accent1"/>
                                      </a:solidFill>
                                      <a:latin typeface="Cambria Math" panose="02040503050406030204" pitchFamily="18" charset="0"/>
                                    </a:rPr>
                                    <m:t>2</m:t>
                                  </m:r>
                                  <m:r>
                                    <a:rPr lang="en-US" i="1">
                                      <a:solidFill>
                                        <a:schemeClr val="accent1"/>
                                      </a:solidFill>
                                      <a:latin typeface="Cambria Math" panose="02040503050406030204" pitchFamily="18" charset="0"/>
                                    </a:rPr>
                                    <m:t>,</m:t>
                                  </m:r>
                                  <m:r>
                                    <a:rPr lang="en-US" i="1">
                                      <a:solidFill>
                                        <a:schemeClr val="accent1"/>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,3</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4</m:t>
                              </m:r>
                              <m:r>
                                <a:rPr lang="en-US" i="1">
                                  <a:solidFill>
                                    <a:schemeClr val="accent4"/>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,1</m:t>
                                  </m:r>
                                </m:sub>
                              </m:sSub>
                              <m:r>
                                <a:rPr lang="en-US" i="1">
                                  <a:solidFill>
                                    <a:schemeClr val="accent4"/>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i="1">
                                      <a:solidFill>
                                        <a:schemeClr val="accent4"/>
                                      </a:solidFill>
                                      <a:latin typeface="Cambria Math" panose="02040503050406030204" pitchFamily="18" charset="0"/>
                                    </a:rPr>
                                    <m:t>1,</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4</m:t>
                              </m:r>
                              <m:r>
                                <a:rPr lang="en-US" i="1">
                                  <a:solidFill>
                                    <a:schemeClr val="accent4"/>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,2</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4</m:t>
                              </m:r>
                              <m:r>
                                <a:rPr lang="en-US" i="1">
                                  <a:solidFill>
                                    <a:schemeClr val="accent4"/>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,3</m:t>
                                  </m:r>
                                </m:sub>
                              </m:sSub>
                              <m:r>
                                <a:rPr lang="en-US" i="1">
                                  <a:solidFill>
                                    <a:schemeClr val="accent4"/>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5</m:t>
                              </m:r>
                              <m:r>
                                <a:rPr lang="en-US" i="1">
                                  <a:solidFill>
                                    <a:schemeClr val="accent4"/>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3,1</m:t>
                                  </m:r>
                                </m:sub>
                              </m:sSub>
                              <m:r>
                                <a:rPr lang="en-US" b="0" i="1" smtClean="0">
                                  <a:solidFill>
                                    <a:schemeClr val="accent4"/>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4,1</m:t>
                                  </m:r>
                                </m:sub>
                              </m:sSub>
                              <m:r>
                                <a:rPr lang="en-US" b="0" i="1" smtClean="0">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i="1">
                                      <a:solidFill>
                                        <a:schemeClr val="accent4"/>
                                      </a:solidFill>
                                      <a:latin typeface="Cambria Math" panose="02040503050406030204" pitchFamily="18" charset="0"/>
                                    </a:rPr>
                                    <m:t>1,</m:t>
                                  </m:r>
                                  <m:r>
                                    <a:rPr lang="en-US" b="0" i="1" smtClean="0">
                                      <a:solidFill>
                                        <a:schemeClr val="accent4"/>
                                      </a:solidFill>
                                      <a:latin typeface="Cambria Math" panose="02040503050406030204" pitchFamily="18" charset="0"/>
                                    </a:rPr>
                                    <m:t>𝑛</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5,</m:t>
                              </m:r>
                              <m:r>
                                <a:rPr lang="en-US" b="0" i="1" smtClean="0">
                                  <a:solidFill>
                                    <a:schemeClr val="accent4"/>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3,</m:t>
                                      </m:r>
                                      <m:r>
                                        <a:rPr lang="en-US" b="0" i="1" smtClean="0">
                                          <a:solidFill>
                                            <a:schemeClr val="accent4"/>
                                          </a:solidFill>
                                          <a:latin typeface="Cambria Math" panose="02040503050406030204" pitchFamily="18" charset="0"/>
                                        </a:rPr>
                                        <m:t>2</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i="1">
                                          <a:solidFill>
                                            <a:schemeClr val="accent4"/>
                                          </a:solidFill>
                                          <a:latin typeface="Cambria Math" panose="02040503050406030204" pitchFamily="18" charset="0"/>
                                        </a:rPr>
                                        <m:t>4,</m:t>
                                      </m:r>
                                      <m:r>
                                        <a:rPr lang="en-US" b="0" i="1" smtClean="0">
                                          <a:solidFill>
                                            <a:schemeClr val="accent4"/>
                                          </a:solidFill>
                                          <a:latin typeface="Cambria Math" panose="02040503050406030204" pitchFamily="18" charset="0"/>
                                        </a:rPr>
                                        <m:t>2</m:t>
                                      </m:r>
                                    </m:sub>
                                  </m:sSub>
                                </m:e>
                              </m:d>
                              <m:r>
                                <a:rPr lang="en-US" i="1">
                                  <a:solidFill>
                                    <a:schemeClr val="bg1"/>
                                  </a:solidFill>
                                  <a:latin typeface="Cambria Math" panose="02040503050406030204" pitchFamily="18" charset="0"/>
                                </a:rPr>
                                <m:t>∧</m:t>
                              </m:r>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m:t>
                                  </m:r>
                                  <m:r>
                                    <a:rPr lang="en-US" b="0" i="1" smtClean="0">
                                      <a:solidFill>
                                        <a:schemeClr val="accent4"/>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i="1">
                                  <a:solidFill>
                                    <a:schemeClr val="accent1"/>
                                  </a:solidFill>
                                  <a:latin typeface="Cambria Math" panose="02040503050406030204" pitchFamily="18" charset="0"/>
                                </a:rPr>
                                <m:t>5,</m:t>
                              </m:r>
                              <m:r>
                                <a:rPr lang="en-US" b="0" i="1" smtClean="0">
                                  <a:solidFill>
                                    <a:schemeClr val="accent1"/>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d>
                                <m:dPr>
                                  <m:ctrlPr>
                                    <a:rPr lang="en-US" i="1">
                                      <a:solidFill>
                                        <a:schemeClr val="bg1"/>
                                      </a:solidFill>
                                      <a:latin typeface="Cambria Math" panose="02040503050406030204" pitchFamily="18" charset="0"/>
                                    </a:rPr>
                                  </m:ctrlPr>
                                </m:dPr>
                                <m:e>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𝑆</m:t>
                                      </m:r>
                                    </m:e>
                                    <m:sub>
                                      <m:r>
                                        <a:rPr lang="en-US" i="1">
                                          <a:solidFill>
                                            <a:schemeClr val="accent1"/>
                                          </a:solidFill>
                                          <a:latin typeface="Cambria Math" panose="02040503050406030204" pitchFamily="18" charset="0"/>
                                        </a:rPr>
                                        <m:t>3,</m:t>
                                      </m:r>
                                      <m:r>
                                        <a:rPr lang="en-US" b="0" i="1" smtClean="0">
                                          <a:solidFill>
                                            <a:schemeClr val="accent1"/>
                                          </a:solidFill>
                                          <a:latin typeface="Cambria Math" panose="02040503050406030204" pitchFamily="18" charset="0"/>
                                        </a:rPr>
                                        <m:t>3</m:t>
                                      </m:r>
                                    </m:sub>
                                  </m:sSub>
                                  <m:r>
                                    <a:rPr lang="en-US" i="1">
                                      <a:solidFill>
                                        <a:schemeClr val="bg1"/>
                                      </a:solidFill>
                                      <a:latin typeface="Cambria Math" panose="02040503050406030204" pitchFamily="18" charset="0"/>
                                    </a:rPr>
                                    <m:t>∨</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𝑆</m:t>
                                      </m:r>
                                    </m:e>
                                    <m:sub>
                                      <m:r>
                                        <a:rPr lang="en-US" i="1">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3</m:t>
                                      </m:r>
                                    </m:sub>
                                  </m:sSub>
                                </m:e>
                              </m:d>
                              <m:r>
                                <a:rPr lang="en-US" i="1">
                                  <a:solidFill>
                                    <a:schemeClr val="bg1"/>
                                  </a:solidFill>
                                  <a:latin typeface="Cambria Math" panose="02040503050406030204" pitchFamily="18" charset="0"/>
                                </a:rPr>
                                <m:t>∧</m:t>
                              </m:r>
                              <m:sSub>
                                <m:sSubPr>
                                  <m:ctrlPr>
                                    <a:rPr lang="en-US" i="1" smtClean="0">
                                      <a:solidFill>
                                        <a:schemeClr val="accent1"/>
                                      </a:solidFill>
                                      <a:latin typeface="Cambria Math" panose="02040503050406030204" pitchFamily="18" charset="0"/>
                                    </a:rPr>
                                  </m:ctrlPr>
                                </m:sSubPr>
                                <m:e>
                                  <m:r>
                                    <a:rPr lang="en-US" i="1">
                                      <a:solidFill>
                                        <a:schemeClr val="accent1"/>
                                      </a:solidFill>
                                      <a:latin typeface="Cambria Math" panose="02040503050406030204" pitchFamily="18" charset="0"/>
                                    </a:rPr>
                                    <m:t>𝐼</m:t>
                                  </m:r>
                                </m:e>
                                <m:sub>
                                  <m:r>
                                    <a:rPr lang="en-US" b="0" i="1" smtClean="0">
                                      <a:solidFill>
                                        <a:schemeClr val="accent1"/>
                                      </a:solidFill>
                                      <a:latin typeface="Cambria Math" panose="02040503050406030204" pitchFamily="18" charset="0"/>
                                    </a:rPr>
                                    <m:t>3</m:t>
                                  </m:r>
                                  <m:r>
                                    <a:rPr lang="en-US" i="1">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𝑛</m:t>
                                  </m:r>
                                </m:sub>
                              </m:sSub>
                            </m:e>
                          </m:d>
                        </m:e>
                      </m:d>
                      <m:r>
                        <a:rPr lang="en-US" b="0" i="1" smtClean="0">
                          <a:solidFill>
                            <a:schemeClr val="bg1"/>
                          </a:solidFill>
                          <a:latin typeface="Cambria Math" panose="02040503050406030204" pitchFamily="18" charset="0"/>
                        </a:rPr>
                        <m:t>∧</m:t>
                      </m:r>
                    </m:oMath>
                    <m:oMath xmlns:m="http://schemas.openxmlformats.org/officeDocument/2006/math">
                      <m:d>
                        <m:dPr>
                          <m:ctrlPr>
                            <a:rPr lang="en-US" i="1" smtClean="0">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6</m:t>
                              </m:r>
                              <m:r>
                                <a:rPr lang="en-US" i="1">
                                  <a:solidFill>
                                    <a:schemeClr val="accent4"/>
                                  </a:solidFill>
                                  <a:latin typeface="Cambria Math" panose="02040503050406030204" pitchFamily="18" charset="0"/>
                                </a:rPr>
                                <m:t>,2</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5</m:t>
                                  </m:r>
                                  <m:r>
                                    <a:rPr lang="en-US" i="1">
                                      <a:solidFill>
                                        <a:schemeClr val="accent4"/>
                                      </a:solidFill>
                                      <a:latin typeface="Cambria Math" panose="02040503050406030204" pitchFamily="18" charset="0"/>
                                    </a:rPr>
                                    <m:t>,1</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i="1">
                                      <a:solidFill>
                                        <a:schemeClr val="accent4"/>
                                      </a:solidFill>
                                      <a:latin typeface="Cambria Math" panose="02040503050406030204" pitchFamily="18" charset="0"/>
                                    </a:rPr>
                                    <m:t>1,</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6</m:t>
                              </m:r>
                              <m:r>
                                <a:rPr lang="en-US" i="1">
                                  <a:solidFill>
                                    <a:schemeClr val="accent4"/>
                                  </a:solidFill>
                                  <a:latin typeface="Cambria Math" panose="02040503050406030204" pitchFamily="18" charset="0"/>
                                </a:rPr>
                                <m:t>,3</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5</m:t>
                                  </m:r>
                                  <m:r>
                                    <a:rPr lang="en-US" i="1">
                                      <a:solidFill>
                                        <a:schemeClr val="accent4"/>
                                      </a:solidFill>
                                      <a:latin typeface="Cambria Math" panose="02040503050406030204" pitchFamily="18" charset="0"/>
                                    </a:rPr>
                                    <m:t>,2</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2</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6</m:t>
                              </m:r>
                              <m:r>
                                <a:rPr lang="en-US" i="1">
                                  <a:solidFill>
                                    <a:schemeClr val="accent4"/>
                                  </a:solidFill>
                                  <a:latin typeface="Cambria Math" panose="02040503050406030204" pitchFamily="18" charset="0"/>
                                </a:rPr>
                                <m:t>,4</m:t>
                              </m:r>
                            </m:sub>
                          </m:sSub>
                          <m:r>
                            <a:rPr lang="en-US" i="1">
                              <a:solidFill>
                                <a:schemeClr val="bg1"/>
                              </a:solidFill>
                              <a:latin typeface="Cambria Math" panose="02040503050406030204" pitchFamily="18" charset="0"/>
                            </a:rPr>
                            <m:t>↔</m:t>
                          </m:r>
                          <m:d>
                            <m:dPr>
                              <m:ctrlPr>
                                <a:rPr lang="en-US" i="1">
                                  <a:solidFill>
                                    <a:schemeClr val="bg1"/>
                                  </a:solidFill>
                                  <a:latin typeface="Cambria Math" panose="02040503050406030204" pitchFamily="18" charset="0"/>
                                </a:rPr>
                              </m:ctrlPr>
                            </m:dPr>
                            <m:e>
                              <m:sSub>
                                <m:sSubPr>
                                  <m:ctrlPr>
                                    <a:rPr lang="en-US" i="1" smtClean="0">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5</m:t>
                                  </m:r>
                                  <m:r>
                                    <a:rPr lang="en-US" i="1">
                                      <a:solidFill>
                                        <a:schemeClr val="accent4"/>
                                      </a:solidFill>
                                      <a:latin typeface="Cambria Math" panose="02040503050406030204" pitchFamily="18" charset="0"/>
                                    </a:rPr>
                                    <m:t>,3</m:t>
                                  </m:r>
                                </m:sub>
                              </m:sSub>
                              <m:r>
                                <a:rPr lang="en-US" i="1">
                                  <a:solidFill>
                                    <a:schemeClr val="accent4"/>
                                  </a:solidFill>
                                  <a:latin typeface="Cambria Math" panose="02040503050406030204" pitchFamily="18" charset="0"/>
                                </a:rPr>
                                <m:t>∧</m:t>
                              </m:r>
                              <m:sSub>
                                <m:sSubPr>
                                  <m:ctrlPr>
                                    <a:rPr lang="en-US" i="1">
                                      <a:solidFill>
                                        <a:schemeClr val="accent4"/>
                                      </a:solidFill>
                                      <a:latin typeface="Cambria Math" panose="02040503050406030204" pitchFamily="18" charset="0"/>
                                    </a:rPr>
                                  </m:ctrlPr>
                                </m:sSubPr>
                                <m:e>
                                  <m:r>
                                    <a:rPr lang="en-US" i="1">
                                      <a:solidFill>
                                        <a:schemeClr val="accent4"/>
                                      </a:solidFill>
                                      <a:latin typeface="Cambria Math" panose="02040503050406030204" pitchFamily="18" charset="0"/>
                                    </a:rPr>
                                    <m:t>𝐼</m:t>
                                  </m:r>
                                </m:e>
                                <m:sub>
                                  <m:r>
                                    <a:rPr lang="en-US" b="0" i="1" smtClean="0">
                                      <a:solidFill>
                                        <a:schemeClr val="accent4"/>
                                      </a:solidFill>
                                      <a:latin typeface="Cambria Math" panose="02040503050406030204" pitchFamily="18" charset="0"/>
                                    </a:rPr>
                                    <m:t>3</m:t>
                                  </m:r>
                                  <m:r>
                                    <a:rPr lang="en-US" i="1">
                                      <a:solidFill>
                                        <a:schemeClr val="accent4"/>
                                      </a:solidFill>
                                      <a:latin typeface="Cambria Math" panose="02040503050406030204" pitchFamily="18" charset="0"/>
                                    </a:rPr>
                                    <m:t>,</m:t>
                                  </m:r>
                                  <m:r>
                                    <a:rPr lang="en-US" i="1">
                                      <a:solidFill>
                                        <a:schemeClr val="accent4"/>
                                      </a:solidFill>
                                      <a:latin typeface="Cambria Math" panose="02040503050406030204" pitchFamily="18" charset="0"/>
                                    </a:rPr>
                                    <m:t>𝑎</m:t>
                                  </m:r>
                                </m:sub>
                              </m:sSub>
                            </m:e>
                          </m:d>
                        </m:e>
                      </m:d>
                      <m:r>
                        <a:rPr lang="en-US" b="0" i="1" smtClean="0">
                          <a:solidFill>
                            <a:schemeClr val="bg1"/>
                          </a:solidFill>
                          <a:latin typeface="Cambria Math" panose="02040503050406030204" pitchFamily="18" charset="0"/>
                        </a:rPr>
                        <m:t>∧</m:t>
                      </m:r>
                    </m:oMath>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3,4</m:t>
                          </m:r>
                        </m:sub>
                      </m:sSub>
                      <m:r>
                        <a:rPr lang="en-US" b="0" i="1" smtClean="0">
                          <a:solidFill>
                            <a:schemeClr val="bg1"/>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4,4</m:t>
                          </m:r>
                        </m:sub>
                      </m:sSub>
                      <m:r>
                        <a:rPr lang="en-US" b="0" i="1" smtClean="0">
                          <a:solidFill>
                            <a:schemeClr val="bg1"/>
                          </a:solidFill>
                          <a:latin typeface="Cambria Math" panose="02040503050406030204" pitchFamily="18" charset="0"/>
                        </a:rPr>
                        <m:t>∨</m:t>
                      </m:r>
                      <m:sSub>
                        <m:sSubPr>
                          <m:ctrlPr>
                            <a:rPr lang="en-US" b="0" i="1" smtClean="0">
                              <a:solidFill>
                                <a:schemeClr val="accent4"/>
                              </a:solidFill>
                              <a:latin typeface="Cambria Math" panose="02040503050406030204" pitchFamily="18" charset="0"/>
                            </a:rPr>
                          </m:ctrlPr>
                        </m:sSubPr>
                        <m:e>
                          <m:r>
                            <a:rPr lang="en-US" b="0" i="1" smtClean="0">
                              <a:solidFill>
                                <a:schemeClr val="accent4"/>
                              </a:solidFill>
                              <a:latin typeface="Cambria Math" panose="02040503050406030204" pitchFamily="18" charset="0"/>
                            </a:rPr>
                            <m:t>𝑆</m:t>
                          </m:r>
                        </m:e>
                        <m:sub>
                          <m:r>
                            <a:rPr lang="en-US" b="0" i="1" smtClean="0">
                              <a:solidFill>
                                <a:schemeClr val="accent4"/>
                              </a:solidFill>
                              <a:latin typeface="Cambria Math" panose="02040503050406030204" pitchFamily="18" charset="0"/>
                            </a:rPr>
                            <m:t>6,4</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1" name="TextBox 10">
                <a:extLst>
                  <a:ext uri="{FF2B5EF4-FFF2-40B4-BE49-F238E27FC236}">
                    <a16:creationId xmlns:a16="http://schemas.microsoft.com/office/drawing/2014/main" id="{BA9DFA83-F857-1A08-26D6-FC1C991FC06F}"/>
                  </a:ext>
                </a:extLst>
              </p:cNvPr>
              <p:cNvSpPr txBox="1">
                <a:spLocks noRot="1" noChangeAspect="1" noMove="1" noResize="1" noEditPoints="1" noAdjustHandles="1" noChangeArrowheads="1" noChangeShapeType="1" noTextEdit="1"/>
              </p:cNvSpPr>
              <p:nvPr/>
            </p:nvSpPr>
            <p:spPr>
              <a:xfrm>
                <a:off x="1253068" y="3932600"/>
                <a:ext cx="9493021" cy="2842125"/>
              </a:xfrm>
              <a:prstGeom prst="rect">
                <a:avLst/>
              </a:prstGeom>
              <a:blipFill>
                <a:blip r:embed="rId2"/>
                <a:stretch>
                  <a:fillRect b="-889"/>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982D17B1-DE37-A046-359C-9B66DBD5B985}"/>
              </a:ext>
            </a:extLst>
          </p:cNvPr>
          <p:cNvSpPr txBox="1"/>
          <p:nvPr/>
        </p:nvSpPr>
        <p:spPr>
          <a:xfrm>
            <a:off x="539518" y="1725081"/>
            <a:ext cx="2699760" cy="707886"/>
          </a:xfrm>
          <a:prstGeom prst="rect">
            <a:avLst/>
          </a:prstGeom>
          <a:solidFill>
            <a:schemeClr val="tx1">
              <a:lumMod val="95000"/>
            </a:schemeClr>
          </a:solidFill>
          <a:ln>
            <a:solidFill>
              <a:schemeClr val="bg1"/>
            </a:solidFill>
          </a:ln>
        </p:spPr>
        <p:txBody>
          <a:bodyPr wrap="square" rtlCol="0">
            <a:spAutoFit/>
          </a:bodyPr>
          <a:lstStyle/>
          <a:p>
            <a:r>
              <a:rPr lang="en-US" sz="4000" dirty="0">
                <a:solidFill>
                  <a:schemeClr val="bg1"/>
                </a:solidFill>
                <a:latin typeface="Arial" panose="020B0604020202020204" pitchFamily="34" charset="0"/>
                <a:cs typeface="Arial" panose="020B0604020202020204" pitchFamily="34" charset="0"/>
              </a:rPr>
              <a:t>Input: </a:t>
            </a:r>
            <a:r>
              <a:rPr lang="en-US" sz="4000" dirty="0">
                <a:solidFill>
                  <a:schemeClr val="accent3"/>
                </a:solidFill>
                <a:latin typeface="Arial" panose="020B0604020202020204" pitchFamily="34" charset="0"/>
                <a:cs typeface="Arial" panose="020B0604020202020204" pitchFamily="34" charset="0"/>
              </a:rPr>
              <a:t>mr8</a:t>
            </a:r>
          </a:p>
        </p:txBody>
      </p:sp>
      <p:sp>
        <p:nvSpPr>
          <p:cNvPr id="4" name="TextBox 3">
            <a:extLst>
              <a:ext uri="{FF2B5EF4-FFF2-40B4-BE49-F238E27FC236}">
                <a16:creationId xmlns:a16="http://schemas.microsoft.com/office/drawing/2014/main" id="{4E6FB1B3-EF58-BC85-1976-D61B34E841E6}"/>
              </a:ext>
            </a:extLst>
          </p:cNvPr>
          <p:cNvSpPr txBox="1"/>
          <p:nvPr/>
        </p:nvSpPr>
        <p:spPr>
          <a:xfrm>
            <a:off x="930896" y="2890186"/>
            <a:ext cx="5891132" cy="646331"/>
          </a:xfrm>
          <a:prstGeom prst="rect">
            <a:avLst/>
          </a:prstGeom>
          <a:noFill/>
          <a:ln>
            <a:solidFill>
              <a:schemeClr val="tx1">
                <a:lumMod val="95000"/>
              </a:schemeClr>
            </a:solidFill>
          </a:ln>
        </p:spPr>
        <p:txBody>
          <a:bodyPr wrap="square" rtlCol="0">
            <a:spAutoFit/>
          </a:bodyPr>
          <a:lstStyle/>
          <a:p>
            <a:r>
              <a:rPr lang="en-US" dirty="0">
                <a:solidFill>
                  <a:schemeClr val="tx1">
                    <a:lumMod val="95000"/>
                  </a:schemeClr>
                </a:solidFill>
              </a:rPr>
              <a:t>We can </a:t>
            </a:r>
            <a:r>
              <a:rPr lang="en-US" dirty="0">
                <a:solidFill>
                  <a:schemeClr val="accent1">
                    <a:lumMod val="60000"/>
                    <a:lumOff val="40000"/>
                  </a:schemeClr>
                </a:solidFill>
              </a:rPr>
              <a:t>satisfy most of the clauses </a:t>
            </a:r>
            <a:r>
              <a:rPr lang="en-US" dirty="0">
                <a:solidFill>
                  <a:schemeClr val="tx1">
                    <a:lumMod val="95000"/>
                  </a:schemeClr>
                </a:solidFill>
              </a:rPr>
              <a:t>but we can’t get any of the </a:t>
            </a:r>
            <a:r>
              <a:rPr lang="en-US" dirty="0">
                <a:solidFill>
                  <a:schemeClr val="accent4">
                    <a:lumMod val="60000"/>
                    <a:lumOff val="40000"/>
                  </a:schemeClr>
                </a:solidFill>
              </a:rPr>
              <a:t>final state clauses (last line) to be true</a:t>
            </a:r>
            <a:r>
              <a:rPr lang="en-US" dirty="0">
                <a:solidFill>
                  <a:schemeClr val="tx1">
                    <a:lumMod val="95000"/>
                  </a:schemeClr>
                </a:solidFill>
              </a:rPr>
              <a:t>!</a:t>
            </a:r>
          </a:p>
        </p:txBody>
      </p:sp>
    </p:spTree>
    <p:extLst>
      <p:ext uri="{BB962C8B-B14F-4D97-AF65-F5344CB8AC3E}">
        <p14:creationId xmlns:p14="http://schemas.microsoft.com/office/powerpoint/2010/main" val="1824399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Quick note on Non-Deterministic Time</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127569"/>
            <a:ext cx="9905999" cy="1089328"/>
          </a:xfrm>
          <a:solidFill>
            <a:schemeClr val="tx1">
              <a:lumMod val="95000"/>
            </a:schemeClr>
          </a:solidFill>
        </p:spPr>
        <p:txBody>
          <a:bodyPr/>
          <a:lstStyle/>
          <a:p>
            <a:pPr marL="0" indent="0">
              <a:buNone/>
            </a:pPr>
            <a:r>
              <a:rPr lang="en-US" dirty="0">
                <a:solidFill>
                  <a:schemeClr val="bg1"/>
                </a:solidFill>
              </a:rPr>
              <a:t>What about </a:t>
            </a:r>
            <a:r>
              <a:rPr lang="en-US" b="1" i="1" u="sng" dirty="0">
                <a:solidFill>
                  <a:schemeClr val="bg1"/>
                </a:solidFill>
              </a:rPr>
              <a:t>non-deterministic</a:t>
            </a:r>
            <a:r>
              <a:rPr lang="en-US" dirty="0">
                <a:solidFill>
                  <a:schemeClr val="bg1"/>
                </a:solidFill>
              </a:rPr>
              <a:t> Turing machines (NTMs)? How do we measure running time of such a device?</a:t>
            </a:r>
          </a:p>
        </p:txBody>
      </p:sp>
      <p:sp>
        <p:nvSpPr>
          <p:cNvPr id="6" name="Content Placeholder 2">
            <a:extLst>
              <a:ext uri="{FF2B5EF4-FFF2-40B4-BE49-F238E27FC236}">
                <a16:creationId xmlns:a16="http://schemas.microsoft.com/office/drawing/2014/main" id="{D1AB4AE0-9143-C34D-B965-4033C921D6B5}"/>
              </a:ext>
            </a:extLst>
          </p:cNvPr>
          <p:cNvSpPr txBox="1">
            <a:spLocks/>
          </p:cNvSpPr>
          <p:nvPr/>
        </p:nvSpPr>
        <p:spPr>
          <a:xfrm>
            <a:off x="188870" y="2879577"/>
            <a:ext cx="2312988" cy="1138481"/>
          </a:xfrm>
          <a:prstGeom prst="rect">
            <a:avLst/>
          </a:prstGeom>
          <a:no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With deterministic computation, we simply look at longest the one branch of computation can possibly be.</a:t>
            </a:r>
          </a:p>
        </p:txBody>
      </p:sp>
      <p:cxnSp>
        <p:nvCxnSpPr>
          <p:cNvPr id="7" name="Straight Connector 6">
            <a:extLst>
              <a:ext uri="{FF2B5EF4-FFF2-40B4-BE49-F238E27FC236}">
                <a16:creationId xmlns:a16="http://schemas.microsoft.com/office/drawing/2014/main" id="{6E2EC60F-DC95-4041-8259-6122C356BC65}"/>
              </a:ext>
            </a:extLst>
          </p:cNvPr>
          <p:cNvCxnSpPr>
            <a:cxnSpLocks/>
          </p:cNvCxnSpPr>
          <p:nvPr/>
        </p:nvCxnSpPr>
        <p:spPr>
          <a:xfrm>
            <a:off x="1782800" y="3916121"/>
            <a:ext cx="499534" cy="42333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7435EA41-11AA-A24B-B09A-C6CE7A122E1A}"/>
              </a:ext>
            </a:extLst>
          </p:cNvPr>
          <p:cNvSpPr txBox="1">
            <a:spLocks/>
          </p:cNvSpPr>
          <p:nvPr/>
        </p:nvSpPr>
        <p:spPr>
          <a:xfrm>
            <a:off x="9193209" y="3339240"/>
            <a:ext cx="2753255" cy="1357635"/>
          </a:xfrm>
          <a:prstGeom prst="rect">
            <a:avLst/>
          </a:prstGeom>
          <a:no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For non-deterministic deciders (does not loop forever), we measure the length of the longest branch of computation</a:t>
            </a:r>
          </a:p>
        </p:txBody>
      </p:sp>
      <p:pic>
        <p:nvPicPr>
          <p:cNvPr id="19" name="Picture 18">
            <a:extLst>
              <a:ext uri="{FF2B5EF4-FFF2-40B4-BE49-F238E27FC236}">
                <a16:creationId xmlns:a16="http://schemas.microsoft.com/office/drawing/2014/main" id="{35005C10-7079-4645-B807-A2C38B1E3B26}"/>
              </a:ext>
            </a:extLst>
          </p:cNvPr>
          <p:cNvPicPr>
            <a:picLocks noChangeAspect="1"/>
          </p:cNvPicPr>
          <p:nvPr/>
        </p:nvPicPr>
        <p:blipFill>
          <a:blip r:embed="rId2"/>
          <a:stretch>
            <a:fillRect/>
          </a:stretch>
        </p:blipFill>
        <p:spPr>
          <a:xfrm>
            <a:off x="2566492" y="2840005"/>
            <a:ext cx="5787631" cy="3298328"/>
          </a:xfrm>
          <a:prstGeom prst="rect">
            <a:avLst/>
          </a:prstGeom>
        </p:spPr>
      </p:pic>
      <p:cxnSp>
        <p:nvCxnSpPr>
          <p:cNvPr id="20" name="Straight Connector 19">
            <a:extLst>
              <a:ext uri="{FF2B5EF4-FFF2-40B4-BE49-F238E27FC236}">
                <a16:creationId xmlns:a16="http://schemas.microsoft.com/office/drawing/2014/main" id="{CDD03767-2BC2-1546-92BF-436F8A44EB34}"/>
              </a:ext>
            </a:extLst>
          </p:cNvPr>
          <p:cNvCxnSpPr>
            <a:cxnSpLocks/>
          </p:cNvCxnSpPr>
          <p:nvPr/>
        </p:nvCxnSpPr>
        <p:spPr>
          <a:xfrm flipH="1">
            <a:off x="8523899" y="4489169"/>
            <a:ext cx="828101" cy="58236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9649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70401-A355-6914-FF49-9EF236B168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DDE905-324C-6EB3-932F-F174A6FFD583}"/>
              </a:ext>
            </a:extLst>
          </p:cNvPr>
          <p:cNvSpPr>
            <a:spLocks noGrp="1"/>
          </p:cNvSpPr>
          <p:nvPr>
            <p:ph type="title"/>
          </p:nvPr>
        </p:nvSpPr>
        <p:spPr>
          <a:xfrm>
            <a:off x="1158517" y="269469"/>
            <a:ext cx="10334307" cy="572368"/>
          </a:xfrm>
        </p:spPr>
        <p:txBody>
          <a:bodyPr>
            <a:normAutofit fontScale="90000"/>
          </a:bodyPr>
          <a:lstStyle/>
          <a:p>
            <a:pPr algn="ctr"/>
            <a:r>
              <a:rPr lang="en-US" dirty="0"/>
              <a:t>Reduction Idea</a:t>
            </a:r>
          </a:p>
        </p:txBody>
      </p:sp>
      <p:grpSp>
        <p:nvGrpSpPr>
          <p:cNvPr id="13" name="Group 12">
            <a:extLst>
              <a:ext uri="{FF2B5EF4-FFF2-40B4-BE49-F238E27FC236}">
                <a16:creationId xmlns:a16="http://schemas.microsoft.com/office/drawing/2014/main" id="{632E35A5-9350-6C07-9048-E76F2CF8AF12}"/>
              </a:ext>
            </a:extLst>
          </p:cNvPr>
          <p:cNvGrpSpPr/>
          <p:nvPr/>
        </p:nvGrpSpPr>
        <p:grpSpPr>
          <a:xfrm>
            <a:off x="934046" y="1309840"/>
            <a:ext cx="5969768" cy="4205044"/>
            <a:chOff x="1488446" y="1477069"/>
            <a:chExt cx="5969768" cy="4205044"/>
          </a:xfrm>
        </p:grpSpPr>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64E6B704-B5B8-096D-5687-B2A8C286F93B}"/>
                    </a:ext>
                  </a:extLst>
                </p:cNvPr>
                <p:cNvSpPr/>
                <p:nvPr/>
              </p:nvSpPr>
              <p:spPr>
                <a:xfrm>
                  <a:off x="5123701" y="2175128"/>
                  <a:ext cx="2216075" cy="1105348"/>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0" dirty="0">
                      <a:solidFill>
                        <a:schemeClr val="bg1"/>
                      </a:solidFill>
                    </a:rPr>
                    <a:t>Boolean formula </a:t>
                  </a:r>
                  <a14:m>
                    <m:oMath xmlns:m="http://schemas.openxmlformats.org/officeDocument/2006/math">
                      <m:r>
                        <a:rPr lang="en-US" b="0" i="1" smtClean="0">
                          <a:solidFill>
                            <a:schemeClr val="bg1"/>
                          </a:solidFill>
                          <a:latin typeface="Cambria Math" panose="02040503050406030204" pitchFamily="18" charset="0"/>
                        </a:rPr>
                        <m:t>𝜃</m:t>
                      </m:r>
                    </m:oMath>
                  </a14:m>
                  <a:endParaRPr lang="en-US" dirty="0">
                    <a:solidFill>
                      <a:schemeClr val="bg1"/>
                    </a:solidFill>
                  </a:endParaRPr>
                </a:p>
              </p:txBody>
            </p:sp>
          </mc:Choice>
          <mc:Fallback xmlns="">
            <p:sp>
              <p:nvSpPr>
                <p:cNvPr id="72" name="Rectangle 71">
                  <a:extLst>
                    <a:ext uri="{FF2B5EF4-FFF2-40B4-BE49-F238E27FC236}">
                      <a16:creationId xmlns:a16="http://schemas.microsoft.com/office/drawing/2014/main" id="{0C40158A-4198-0D58-AA6D-3F04389262E8}"/>
                    </a:ext>
                  </a:extLst>
                </p:cNvPr>
                <p:cNvSpPr>
                  <a:spLocks noRot="1" noChangeAspect="1" noMove="1" noResize="1" noEditPoints="1" noAdjustHandles="1" noChangeArrowheads="1" noChangeShapeType="1" noTextEdit="1"/>
                </p:cNvSpPr>
                <p:nvPr/>
              </p:nvSpPr>
              <p:spPr>
                <a:xfrm>
                  <a:off x="5123701" y="2175128"/>
                  <a:ext cx="2216075" cy="1105348"/>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73" name="Rectangle 72">
              <a:extLst>
                <a:ext uri="{FF2B5EF4-FFF2-40B4-BE49-F238E27FC236}">
                  <a16:creationId xmlns:a16="http://schemas.microsoft.com/office/drawing/2014/main" id="{B5395CE9-D40E-6E93-DF60-CDF2CED7EB3C}"/>
                </a:ext>
              </a:extLst>
            </p:cNvPr>
            <p:cNvSpPr/>
            <p:nvPr/>
          </p:nvSpPr>
          <p:spPr>
            <a:xfrm>
              <a:off x="1620288" y="2175128"/>
              <a:ext cx="2216075" cy="1105348"/>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Is </a:t>
              </a:r>
              <a:r>
                <a:rPr lang="en-US" dirty="0" err="1">
                  <a:solidFill>
                    <a:schemeClr val="accent3"/>
                  </a:solidFill>
                </a:rPr>
                <a:t>mrf</a:t>
              </a:r>
              <a:r>
                <a:rPr lang="en-US" dirty="0">
                  <a:solidFill>
                    <a:schemeClr val="bg1"/>
                  </a:solidFill>
                </a:rPr>
                <a:t> a valid uva computing id?</a:t>
              </a:r>
            </a:p>
          </p:txBody>
        </p:sp>
        <p:cxnSp>
          <p:nvCxnSpPr>
            <p:cNvPr id="75" name="Straight Arrow Connector 74">
              <a:extLst>
                <a:ext uri="{FF2B5EF4-FFF2-40B4-BE49-F238E27FC236}">
                  <a16:creationId xmlns:a16="http://schemas.microsoft.com/office/drawing/2014/main" id="{C8DF98C4-EF66-0379-BFD7-467827D69D9C}"/>
                </a:ext>
              </a:extLst>
            </p:cNvPr>
            <p:cNvCxnSpPr>
              <a:cxnSpLocks/>
            </p:cNvCxnSpPr>
            <p:nvPr/>
          </p:nvCxnSpPr>
          <p:spPr>
            <a:xfrm>
              <a:off x="3991905" y="2454957"/>
              <a:ext cx="997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340C96BA-D442-3925-2C2C-369CED6D21B6}"/>
                </a:ext>
              </a:extLst>
            </p:cNvPr>
            <p:cNvSpPr txBox="1"/>
            <p:nvPr/>
          </p:nvSpPr>
          <p:spPr>
            <a:xfrm>
              <a:off x="3336429" y="1477069"/>
              <a:ext cx="2333066" cy="923330"/>
            </a:xfrm>
            <a:prstGeom prst="rect">
              <a:avLst/>
            </a:prstGeom>
            <a:noFill/>
          </p:spPr>
          <p:txBody>
            <a:bodyPr wrap="square" rtlCol="0">
              <a:spAutoFit/>
            </a:bodyPr>
            <a:lstStyle/>
            <a:p>
              <a:pPr algn="ctr"/>
              <a:r>
                <a:rPr lang="en-US" dirty="0">
                  <a:solidFill>
                    <a:schemeClr val="accent1">
                      <a:lumMod val="60000"/>
                      <a:lumOff val="40000"/>
                    </a:schemeClr>
                  </a:solidFill>
                </a:rPr>
                <a:t>Convert DFA into equivalent Boolean formula</a:t>
              </a:r>
            </a:p>
          </p:txBody>
        </p:sp>
        <p:cxnSp>
          <p:nvCxnSpPr>
            <p:cNvPr id="77" name="Straight Arrow Connector 76">
              <a:extLst>
                <a:ext uri="{FF2B5EF4-FFF2-40B4-BE49-F238E27FC236}">
                  <a16:creationId xmlns:a16="http://schemas.microsoft.com/office/drawing/2014/main" id="{01F06B75-B9A7-7802-8302-E069E46163A0}"/>
                </a:ext>
              </a:extLst>
            </p:cNvPr>
            <p:cNvCxnSpPr>
              <a:cxnSpLocks/>
            </p:cNvCxnSpPr>
            <p:nvPr/>
          </p:nvCxnSpPr>
          <p:spPr>
            <a:xfrm>
              <a:off x="6231738" y="3450178"/>
              <a:ext cx="0" cy="956887"/>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28D6C59E-C126-31AD-704D-8FBB83629CF8}"/>
                    </a:ext>
                  </a:extLst>
                </p:cNvPr>
                <p:cNvSpPr txBox="1"/>
                <p:nvPr/>
              </p:nvSpPr>
              <p:spPr>
                <a:xfrm>
                  <a:off x="6239626" y="3605455"/>
                  <a:ext cx="1218588" cy="646331"/>
                </a:xfrm>
                <a:prstGeom prst="rect">
                  <a:avLst/>
                </a:prstGeom>
                <a:noFill/>
              </p:spPr>
              <p:txBody>
                <a:bodyPr wrap="square" rtlCol="0">
                  <a:spAutoFit/>
                </a:bodyPr>
                <a:lstStyle/>
                <a:p>
                  <a:pPr algn="ctr"/>
                  <a:r>
                    <a:rPr lang="en-US" dirty="0">
                      <a:solidFill>
                        <a:schemeClr val="tx1">
                          <a:lumMod val="95000"/>
                        </a:schemeClr>
                      </a:solidFill>
                    </a:rPr>
                    <a:t>Is </a:t>
                  </a:r>
                  <a14:m>
                    <m:oMath xmlns:m="http://schemas.openxmlformats.org/officeDocument/2006/math">
                      <m:r>
                        <a:rPr lang="en-US" b="0" i="1" smtClean="0">
                          <a:solidFill>
                            <a:schemeClr val="tx1">
                              <a:lumMod val="95000"/>
                            </a:schemeClr>
                          </a:solidFill>
                          <a:latin typeface="Cambria Math" panose="02040503050406030204" pitchFamily="18" charset="0"/>
                        </a:rPr>
                        <m:t>𝜃</m:t>
                      </m:r>
                    </m:oMath>
                  </a14:m>
                  <a:r>
                    <a:rPr lang="en-US" dirty="0">
                      <a:solidFill>
                        <a:schemeClr val="tx1">
                          <a:lumMod val="95000"/>
                        </a:schemeClr>
                      </a:solidFill>
                    </a:rPr>
                    <a:t> satisfiable?</a:t>
                  </a:r>
                </a:p>
              </p:txBody>
            </p:sp>
          </mc:Choice>
          <mc:Fallback xmlns="">
            <p:sp>
              <p:nvSpPr>
                <p:cNvPr id="80" name="TextBox 79">
                  <a:extLst>
                    <a:ext uri="{FF2B5EF4-FFF2-40B4-BE49-F238E27FC236}">
                      <a16:creationId xmlns:a16="http://schemas.microsoft.com/office/drawing/2014/main" id="{48C1D924-60C9-9DFD-F296-CA8A600EDF48}"/>
                    </a:ext>
                  </a:extLst>
                </p:cNvPr>
                <p:cNvSpPr txBox="1">
                  <a:spLocks noRot="1" noChangeAspect="1" noMove="1" noResize="1" noEditPoints="1" noAdjustHandles="1" noChangeArrowheads="1" noChangeShapeType="1" noTextEdit="1"/>
                </p:cNvSpPr>
                <p:nvPr/>
              </p:nvSpPr>
              <p:spPr>
                <a:xfrm>
                  <a:off x="6239626" y="3605455"/>
                  <a:ext cx="1218588" cy="646331"/>
                </a:xfrm>
                <a:prstGeom prst="rect">
                  <a:avLst/>
                </a:prstGeom>
                <a:blipFill>
                  <a:blip r:embed="rId3"/>
                  <a:stretch>
                    <a:fillRect l="-3093" t="-3846" r="-4124" b="-15385"/>
                  </a:stretch>
                </a:blipFill>
              </p:spPr>
              <p:txBody>
                <a:bodyPr/>
                <a:lstStyle/>
                <a:p>
                  <a:r>
                    <a:rPr lang="en-US">
                      <a:noFill/>
                    </a:rPr>
                    <a:t> </a:t>
                  </a:r>
                </a:p>
              </p:txBody>
            </p:sp>
          </mc:Fallback>
        </mc:AlternateContent>
        <p:sp>
          <p:nvSpPr>
            <p:cNvPr id="82" name="Rectangle 81">
              <a:extLst>
                <a:ext uri="{FF2B5EF4-FFF2-40B4-BE49-F238E27FC236}">
                  <a16:creationId xmlns:a16="http://schemas.microsoft.com/office/drawing/2014/main" id="{B2BE73CD-96DC-EE83-F4D7-B06912E0FFEA}"/>
                </a:ext>
              </a:extLst>
            </p:cNvPr>
            <p:cNvSpPr/>
            <p:nvPr/>
          </p:nvSpPr>
          <p:spPr>
            <a:xfrm>
              <a:off x="5123701" y="4576765"/>
              <a:ext cx="2216075" cy="1105348"/>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True (satisfiable)</a:t>
              </a:r>
            </a:p>
            <a:p>
              <a:pPr algn="ctr"/>
              <a:r>
                <a:rPr lang="en-US" dirty="0">
                  <a:solidFill>
                    <a:schemeClr val="bg1"/>
                  </a:solidFill>
                </a:rPr>
                <a:t>or</a:t>
              </a:r>
            </a:p>
            <a:p>
              <a:pPr algn="ctr"/>
              <a:r>
                <a:rPr lang="en-US" dirty="0">
                  <a:solidFill>
                    <a:schemeClr val="bg1"/>
                  </a:solidFill>
                </a:rPr>
                <a:t>False (not satisfiable)</a:t>
              </a:r>
            </a:p>
          </p:txBody>
        </p:sp>
        <p:cxnSp>
          <p:nvCxnSpPr>
            <p:cNvPr id="83" name="Straight Arrow Connector 82">
              <a:extLst>
                <a:ext uri="{FF2B5EF4-FFF2-40B4-BE49-F238E27FC236}">
                  <a16:creationId xmlns:a16="http://schemas.microsoft.com/office/drawing/2014/main" id="{77C52619-3292-7BD8-BB68-8D95BC221CB4}"/>
                </a:ext>
              </a:extLst>
            </p:cNvPr>
            <p:cNvCxnSpPr>
              <a:cxnSpLocks/>
            </p:cNvCxnSpPr>
            <p:nvPr/>
          </p:nvCxnSpPr>
          <p:spPr>
            <a:xfrm flipH="1">
              <a:off x="3991344" y="4854637"/>
              <a:ext cx="997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BB9F966D-6B43-5C83-2E10-2C881DABA454}"/>
                </a:ext>
              </a:extLst>
            </p:cNvPr>
            <p:cNvSpPr/>
            <p:nvPr/>
          </p:nvSpPr>
          <p:spPr>
            <a:xfrm>
              <a:off x="1620287" y="4576765"/>
              <a:ext cx="2216075" cy="1105348"/>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Accept or Reject</a:t>
              </a:r>
            </a:p>
            <a:p>
              <a:pPr algn="ctr"/>
              <a:r>
                <a:rPr lang="en-US" dirty="0" err="1">
                  <a:solidFill>
                    <a:schemeClr val="accent3"/>
                  </a:solidFill>
                </a:rPr>
                <a:t>mrf</a:t>
              </a:r>
              <a:endParaRPr lang="en-US" dirty="0">
                <a:solidFill>
                  <a:schemeClr val="accent3"/>
                </a:solidFill>
              </a:endParaRPr>
            </a:p>
          </p:txBody>
        </p:sp>
        <p:sp>
          <p:nvSpPr>
            <p:cNvPr id="87" name="TextBox 86">
              <a:extLst>
                <a:ext uri="{FF2B5EF4-FFF2-40B4-BE49-F238E27FC236}">
                  <a16:creationId xmlns:a16="http://schemas.microsoft.com/office/drawing/2014/main" id="{B87CC048-5927-8634-8BBF-8A398E48B9D5}"/>
                </a:ext>
              </a:extLst>
            </p:cNvPr>
            <p:cNvSpPr txBox="1"/>
            <p:nvPr/>
          </p:nvSpPr>
          <p:spPr>
            <a:xfrm>
              <a:off x="3320271" y="3960794"/>
              <a:ext cx="2333066" cy="646331"/>
            </a:xfrm>
            <a:prstGeom prst="rect">
              <a:avLst/>
            </a:prstGeom>
            <a:noFill/>
          </p:spPr>
          <p:txBody>
            <a:bodyPr wrap="square" rtlCol="0">
              <a:spAutoFit/>
            </a:bodyPr>
            <a:lstStyle/>
            <a:p>
              <a:pPr algn="ctr"/>
              <a:r>
                <a:rPr lang="en-US" dirty="0">
                  <a:solidFill>
                    <a:schemeClr val="accent1">
                      <a:lumMod val="60000"/>
                      <a:lumOff val="40000"/>
                    </a:schemeClr>
                  </a:solidFill>
                </a:rPr>
                <a:t>If true, accept </a:t>
              </a:r>
              <a:r>
                <a:rPr lang="en-US" dirty="0" err="1">
                  <a:solidFill>
                    <a:schemeClr val="accent3">
                      <a:lumMod val="60000"/>
                      <a:lumOff val="40000"/>
                    </a:schemeClr>
                  </a:solidFill>
                </a:rPr>
                <a:t>mrf</a:t>
              </a:r>
              <a:endParaRPr lang="en-US" dirty="0">
                <a:solidFill>
                  <a:schemeClr val="accent3">
                    <a:lumMod val="60000"/>
                    <a:lumOff val="40000"/>
                  </a:schemeClr>
                </a:solidFill>
              </a:endParaRPr>
            </a:p>
            <a:p>
              <a:pPr algn="ctr"/>
              <a:r>
                <a:rPr lang="en-US" dirty="0">
                  <a:solidFill>
                    <a:schemeClr val="accent1">
                      <a:lumMod val="60000"/>
                      <a:lumOff val="40000"/>
                    </a:schemeClr>
                  </a:solidFill>
                </a:rPr>
                <a:t>If false, reject </a:t>
              </a:r>
              <a:r>
                <a:rPr lang="en-US" dirty="0" err="1">
                  <a:solidFill>
                    <a:schemeClr val="accent3">
                      <a:lumMod val="60000"/>
                      <a:lumOff val="40000"/>
                    </a:schemeClr>
                  </a:solidFill>
                </a:rPr>
                <a:t>mrf</a:t>
              </a:r>
              <a:endParaRPr lang="en-US" dirty="0">
                <a:solidFill>
                  <a:schemeClr val="accent3">
                    <a:lumMod val="60000"/>
                    <a:lumOff val="40000"/>
                  </a:schemeClr>
                </a:solidFill>
              </a:endParaRPr>
            </a:p>
          </p:txBody>
        </p:sp>
        <p:cxnSp>
          <p:nvCxnSpPr>
            <p:cNvPr id="10" name="Straight Arrow Connector 9">
              <a:extLst>
                <a:ext uri="{FF2B5EF4-FFF2-40B4-BE49-F238E27FC236}">
                  <a16:creationId xmlns:a16="http://schemas.microsoft.com/office/drawing/2014/main" id="{E5463D41-1F4D-EC3D-A86E-11E9DCF2F45B}"/>
                </a:ext>
              </a:extLst>
            </p:cNvPr>
            <p:cNvCxnSpPr>
              <a:cxnSpLocks/>
            </p:cNvCxnSpPr>
            <p:nvPr/>
          </p:nvCxnSpPr>
          <p:spPr>
            <a:xfrm>
              <a:off x="2630674" y="3450176"/>
              <a:ext cx="0" cy="956887"/>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DA3B52-B855-0F69-1682-73C659A52673}"/>
                </a:ext>
              </a:extLst>
            </p:cNvPr>
            <p:cNvSpPr txBox="1"/>
            <p:nvPr/>
          </p:nvSpPr>
          <p:spPr>
            <a:xfrm>
              <a:off x="1488446" y="3445406"/>
              <a:ext cx="1218588" cy="923330"/>
            </a:xfrm>
            <a:prstGeom prst="rect">
              <a:avLst/>
            </a:prstGeom>
            <a:noFill/>
          </p:spPr>
          <p:txBody>
            <a:bodyPr wrap="square" rtlCol="0">
              <a:spAutoFit/>
            </a:bodyPr>
            <a:lstStyle/>
            <a:p>
              <a:pPr algn="ctr"/>
              <a:r>
                <a:rPr lang="en-US" dirty="0">
                  <a:solidFill>
                    <a:schemeClr val="tx1">
                      <a:lumMod val="95000"/>
                    </a:schemeClr>
                  </a:solidFill>
                </a:rPr>
                <a:t>Run the </a:t>
              </a:r>
              <a:r>
                <a:rPr lang="en-US" dirty="0">
                  <a:solidFill>
                    <a:schemeClr val="accent1">
                      <a:lumMod val="60000"/>
                      <a:lumOff val="40000"/>
                    </a:schemeClr>
                  </a:solidFill>
                </a:rPr>
                <a:t>DFA</a:t>
              </a:r>
              <a:r>
                <a:rPr lang="en-US" dirty="0">
                  <a:solidFill>
                    <a:schemeClr val="tx1">
                      <a:lumMod val="95000"/>
                    </a:schemeClr>
                  </a:solidFill>
                </a:rPr>
                <a:t> machine</a:t>
              </a:r>
            </a:p>
          </p:txBody>
        </p:sp>
      </p:grpSp>
      <p:sp>
        <p:nvSpPr>
          <p:cNvPr id="7" name="TextBox 6">
            <a:extLst>
              <a:ext uri="{FF2B5EF4-FFF2-40B4-BE49-F238E27FC236}">
                <a16:creationId xmlns:a16="http://schemas.microsoft.com/office/drawing/2014/main" id="{EBDB4FE7-7EA6-4011-50DD-BD57DB21DD11}"/>
              </a:ext>
            </a:extLst>
          </p:cNvPr>
          <p:cNvSpPr txBox="1"/>
          <p:nvPr/>
        </p:nvSpPr>
        <p:spPr>
          <a:xfrm>
            <a:off x="8072714" y="2540942"/>
            <a:ext cx="3672962" cy="369332"/>
          </a:xfrm>
          <a:prstGeom prst="rect">
            <a:avLst/>
          </a:prstGeom>
          <a:noFill/>
        </p:spPr>
        <p:txBody>
          <a:bodyPr wrap="square" rtlCol="0">
            <a:spAutoFit/>
          </a:bodyPr>
          <a:lstStyle/>
          <a:p>
            <a:r>
              <a:rPr lang="en-US" dirty="0"/>
              <a:t>Reduction Idea:</a:t>
            </a:r>
          </a:p>
        </p:txBody>
      </p:sp>
      <p:sp>
        <p:nvSpPr>
          <p:cNvPr id="8" name="TextBox 7">
            <a:extLst>
              <a:ext uri="{FF2B5EF4-FFF2-40B4-BE49-F238E27FC236}">
                <a16:creationId xmlns:a16="http://schemas.microsoft.com/office/drawing/2014/main" id="{E3127567-6DAC-6693-EDB0-AEA90496A6F6}"/>
              </a:ext>
            </a:extLst>
          </p:cNvPr>
          <p:cNvSpPr txBox="1"/>
          <p:nvPr/>
        </p:nvSpPr>
        <p:spPr>
          <a:xfrm>
            <a:off x="8072714" y="2932208"/>
            <a:ext cx="3672962" cy="1477328"/>
          </a:xfrm>
          <a:prstGeom prst="rect">
            <a:avLst/>
          </a:prstGeom>
          <a:noFill/>
          <a:ln>
            <a:solidFill>
              <a:schemeClr val="tx1">
                <a:lumMod val="95000"/>
              </a:schemeClr>
            </a:solidFill>
          </a:ln>
        </p:spPr>
        <p:txBody>
          <a:bodyPr wrap="square" rtlCol="0">
            <a:spAutoFit/>
          </a:bodyPr>
          <a:lstStyle/>
          <a:p>
            <a:r>
              <a:rPr lang="en-US" dirty="0">
                <a:solidFill>
                  <a:schemeClr val="tx1">
                    <a:lumMod val="95000"/>
                  </a:schemeClr>
                </a:solidFill>
              </a:rPr>
              <a:t>Gives us TWO different ways to “run” this program. We can run the DFA directly OR we can convert into a formula and solve the Boolean formula instead.</a:t>
            </a:r>
          </a:p>
        </p:txBody>
      </p:sp>
    </p:spTree>
    <p:extLst>
      <p:ext uri="{BB962C8B-B14F-4D97-AF65-F5344CB8AC3E}">
        <p14:creationId xmlns:p14="http://schemas.microsoft.com/office/powerpoint/2010/main" val="5898772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47331"/>
            <a:ext cx="9905998" cy="658021"/>
          </a:xfrm>
        </p:spPr>
        <p:txBody>
          <a:bodyPr/>
          <a:lstStyle/>
          <a:p>
            <a:pPr algn="ctr"/>
            <a:r>
              <a:rPr lang="en-US" dirty="0">
                <a:sym typeface="Symbol"/>
              </a:rPr>
              <a:t>Sat is NP-Hard</a:t>
            </a:r>
            <a:endParaRPr 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CCE8B-12E1-1A49-AC00-BFC4CE62DCB4}"/>
                  </a:ext>
                </a:extLst>
              </p:cNvPr>
              <p:cNvSpPr txBox="1">
                <a:spLocks/>
              </p:cNvSpPr>
              <p:nvPr/>
            </p:nvSpPr>
            <p:spPr>
              <a:xfrm>
                <a:off x="3770207" y="1071877"/>
                <a:ext cx="4423817" cy="1316749"/>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b="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
                    </m:oMathParaPr>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𝑺𝑨𝑻</m:t>
                      </m:r>
                    </m:oMath>
                  </m:oMathPara>
                </a14:m>
                <a:endParaRPr lang="en-US" sz="1800" b="1" dirty="0">
                  <a:solidFill>
                    <a:schemeClr val="bg1"/>
                  </a:solidFill>
                </a:endParaRPr>
              </a:p>
            </p:txBody>
          </p:sp>
        </mc:Choice>
        <mc:Fallback xmlns="">
          <p:sp>
            <p:nvSpPr>
              <p:cNvPr id="5" name="Content Placeholder 2">
                <a:extLst>
                  <a:ext uri="{FF2B5EF4-FFF2-40B4-BE49-F238E27FC236}">
                    <a16:creationId xmlns:a16="http://schemas.microsoft.com/office/drawing/2014/main" id="{120CCE8B-12E1-1A49-AC00-BFC4CE62DCB4}"/>
                  </a:ext>
                </a:extLst>
              </p:cNvPr>
              <p:cNvSpPr txBox="1">
                <a:spLocks noRot="1" noChangeAspect="1" noMove="1" noResize="1" noEditPoints="1" noAdjustHandles="1" noChangeArrowheads="1" noChangeShapeType="1" noTextEdit="1"/>
              </p:cNvSpPr>
              <p:nvPr/>
            </p:nvSpPr>
            <p:spPr>
              <a:xfrm>
                <a:off x="3770207" y="1071877"/>
                <a:ext cx="4423817" cy="1316749"/>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0BD0DCA2-C01D-FF4A-B492-BB1489C73DDD}"/>
              </a:ext>
            </a:extLst>
          </p:cNvPr>
          <p:cNvSpPr txBox="1">
            <a:spLocks/>
          </p:cNvSpPr>
          <p:nvPr/>
        </p:nvSpPr>
        <p:spPr>
          <a:xfrm>
            <a:off x="1488735" y="3672356"/>
            <a:ext cx="1777784" cy="1018021"/>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NTM Decider for x</a:t>
            </a:r>
          </a:p>
        </p:txBody>
      </p:sp>
      <p:cxnSp>
        <p:nvCxnSpPr>
          <p:cNvPr id="9" name="Straight Connector 8">
            <a:extLst>
              <a:ext uri="{FF2B5EF4-FFF2-40B4-BE49-F238E27FC236}">
                <a16:creationId xmlns:a16="http://schemas.microsoft.com/office/drawing/2014/main" id="{11C6B672-E7C0-3143-859C-669356F325BA}"/>
              </a:ext>
            </a:extLst>
          </p:cNvPr>
          <p:cNvCxnSpPr>
            <a:cxnSpLocks/>
          </p:cNvCxnSpPr>
          <p:nvPr/>
        </p:nvCxnSpPr>
        <p:spPr>
          <a:xfrm>
            <a:off x="701098" y="2555265"/>
            <a:ext cx="10805856"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7AC1C10A-1039-2849-B473-1C424A1F53F4}"/>
                  </a:ext>
                </a:extLst>
              </p:cNvPr>
              <p:cNvSpPr txBox="1">
                <a:spLocks/>
              </p:cNvSpPr>
              <p:nvPr/>
            </p:nvSpPr>
            <p:spPr>
              <a:xfrm>
                <a:off x="1141413" y="3181960"/>
                <a:ext cx="2472428" cy="490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lumMod val="95000"/>
                      </a:schemeClr>
                    </a:solidFill>
                  </a:rPr>
                  <a:t>Choose arbitrary </a:t>
                </a:r>
                <a14:m>
                  <m:oMath xmlns:m="http://schemas.openxmlformats.org/officeDocument/2006/math">
                    <m:r>
                      <a:rPr lang="en-US" sz="1800" b="0" i="1" smtClean="0">
                        <a:solidFill>
                          <a:schemeClr val="tx1">
                            <a:lumMod val="95000"/>
                          </a:schemeClr>
                        </a:solidFill>
                        <a:latin typeface="Cambria Math" panose="02040503050406030204" pitchFamily="18" charset="0"/>
                      </a:rPr>
                      <m:t>𝑥</m:t>
                    </m:r>
                    <m:r>
                      <a:rPr lang="en-US" sz="1800" b="0" i="1" smtClean="0">
                        <a:solidFill>
                          <a:schemeClr val="tx1">
                            <a:lumMod val="95000"/>
                          </a:schemeClr>
                        </a:solidFill>
                        <a:latin typeface="Cambria Math" panose="02040503050406030204" pitchFamily="18" charset="0"/>
                      </a:rPr>
                      <m:t>∈</m:t>
                    </m:r>
                    <m:r>
                      <a:rPr lang="en-US" sz="1800" b="0" i="1" smtClean="0">
                        <a:solidFill>
                          <a:schemeClr val="tx1">
                            <a:lumMod val="95000"/>
                          </a:schemeClr>
                        </a:solidFill>
                        <a:latin typeface="Cambria Math" panose="02040503050406030204" pitchFamily="18" charset="0"/>
                      </a:rPr>
                      <m:t>𝑁𝑃</m:t>
                    </m:r>
                  </m:oMath>
                </a14:m>
                <a:endParaRPr lang="en-US" sz="1800" i="1" dirty="0">
                  <a:solidFill>
                    <a:schemeClr val="tx1">
                      <a:lumMod val="95000"/>
                    </a:schemeClr>
                  </a:solidFill>
                </a:endParaRPr>
              </a:p>
            </p:txBody>
          </p:sp>
        </mc:Choice>
        <mc:Fallback xmlns="">
          <p:sp>
            <p:nvSpPr>
              <p:cNvPr id="7" name="Content Placeholder 2">
                <a:extLst>
                  <a:ext uri="{FF2B5EF4-FFF2-40B4-BE49-F238E27FC236}">
                    <a16:creationId xmlns:a16="http://schemas.microsoft.com/office/drawing/2014/main" id="{7AC1C10A-1039-2849-B473-1C424A1F53F4}"/>
                  </a:ext>
                </a:extLst>
              </p:cNvPr>
              <p:cNvSpPr txBox="1">
                <a:spLocks noRot="1" noChangeAspect="1" noMove="1" noResize="1" noEditPoints="1" noAdjustHandles="1" noChangeArrowheads="1" noChangeShapeType="1" noTextEdit="1"/>
              </p:cNvSpPr>
              <p:nvPr/>
            </p:nvSpPr>
            <p:spPr>
              <a:xfrm>
                <a:off x="1141413" y="3181960"/>
                <a:ext cx="2472428" cy="490396"/>
              </a:xfrm>
              <a:prstGeom prst="rect">
                <a:avLst/>
              </a:prstGeom>
              <a:blipFill>
                <a:blip r:embed="rId3"/>
                <a:stretch>
                  <a:fillRect l="-2041"/>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6D30C8A0-6054-794F-8E8E-F2F73B72B1A4}"/>
              </a:ext>
            </a:extLst>
          </p:cNvPr>
          <p:cNvSpPr txBox="1">
            <a:spLocks/>
          </p:cNvSpPr>
          <p:nvPr/>
        </p:nvSpPr>
        <p:spPr>
          <a:xfrm>
            <a:off x="3789529" y="3181960"/>
            <a:ext cx="2472428" cy="490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lumMod val="95000"/>
                  </a:schemeClr>
                </a:solidFill>
              </a:rPr>
              <a:t>Reduce problem x</a:t>
            </a:r>
          </a:p>
        </p:txBody>
      </p:sp>
      <p:sp>
        <p:nvSpPr>
          <p:cNvPr id="11" name="Content Placeholder 2">
            <a:extLst>
              <a:ext uri="{FF2B5EF4-FFF2-40B4-BE49-F238E27FC236}">
                <a16:creationId xmlns:a16="http://schemas.microsoft.com/office/drawing/2014/main" id="{4BAE2F71-E043-1643-9B88-54EE3D8AE950}"/>
              </a:ext>
            </a:extLst>
          </p:cNvPr>
          <p:cNvSpPr txBox="1">
            <a:spLocks/>
          </p:cNvSpPr>
          <p:nvPr/>
        </p:nvSpPr>
        <p:spPr>
          <a:xfrm>
            <a:off x="7388250" y="3181960"/>
            <a:ext cx="2472428" cy="490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lumMod val="95000"/>
                  </a:schemeClr>
                </a:solidFill>
              </a:rPr>
              <a:t>To an instance of SAT</a:t>
            </a:r>
          </a:p>
        </p:txBody>
      </p:sp>
      <p:sp>
        <p:nvSpPr>
          <p:cNvPr id="4" name="Right Arrow 3">
            <a:extLst>
              <a:ext uri="{FF2B5EF4-FFF2-40B4-BE49-F238E27FC236}">
                <a16:creationId xmlns:a16="http://schemas.microsoft.com/office/drawing/2014/main" id="{5E91AE8E-C231-554E-AA0F-920E940DA76D}"/>
              </a:ext>
            </a:extLst>
          </p:cNvPr>
          <p:cNvSpPr/>
          <p:nvPr/>
        </p:nvSpPr>
        <p:spPr>
          <a:xfrm>
            <a:off x="4265252" y="3993429"/>
            <a:ext cx="1520982" cy="375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2513A30-46E1-824D-8D69-4E40A20F0984}"/>
              </a:ext>
            </a:extLst>
          </p:cNvPr>
          <p:cNvSpPr txBox="1">
            <a:spLocks/>
          </p:cNvSpPr>
          <p:nvPr/>
        </p:nvSpPr>
        <p:spPr>
          <a:xfrm>
            <a:off x="6633146" y="3966438"/>
            <a:ext cx="4676643" cy="477482"/>
          </a:xfrm>
          <a:prstGeom prst="rect">
            <a:avLst/>
          </a:prstGeom>
          <a:solidFill>
            <a:schemeClr val="accent1"/>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bg1"/>
                </a:solidFill>
              </a:rPr>
              <a:t>Tape moved right AND 1 written to first cell of tape AND …</a:t>
            </a:r>
          </a:p>
        </p:txBody>
      </p:sp>
      <p:sp>
        <p:nvSpPr>
          <p:cNvPr id="13" name="Content Placeholder 2">
            <a:extLst>
              <a:ext uri="{FF2B5EF4-FFF2-40B4-BE49-F238E27FC236}">
                <a16:creationId xmlns:a16="http://schemas.microsoft.com/office/drawing/2014/main" id="{18EECE4D-D200-634F-96A0-ADE2BE3407E1}"/>
              </a:ext>
            </a:extLst>
          </p:cNvPr>
          <p:cNvSpPr txBox="1">
            <a:spLocks/>
          </p:cNvSpPr>
          <p:nvPr/>
        </p:nvSpPr>
        <p:spPr>
          <a:xfrm>
            <a:off x="1355821" y="5395867"/>
            <a:ext cx="9496409" cy="1004935"/>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u="sng" dirty="0">
                <a:solidFill>
                  <a:schemeClr val="tx1">
                    <a:lumMod val="95000"/>
                  </a:schemeClr>
                </a:solidFill>
              </a:rPr>
              <a:t>IDEA</a:t>
            </a:r>
            <a:r>
              <a:rPr lang="en-US" i="1" dirty="0">
                <a:solidFill>
                  <a:schemeClr val="tx1">
                    <a:lumMod val="95000"/>
                  </a:schemeClr>
                </a:solidFill>
              </a:rPr>
              <a:t>: For any generic problem x in NP, it has a decider NTM. Convert that NTM into a Boolean expression that describes the operation of the machine. Why is this a valid reduction?</a:t>
            </a:r>
          </a:p>
        </p:txBody>
      </p:sp>
    </p:spTree>
    <p:extLst>
      <p:ext uri="{BB962C8B-B14F-4D97-AF65-F5344CB8AC3E}">
        <p14:creationId xmlns:p14="http://schemas.microsoft.com/office/powerpoint/2010/main" val="15767078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02064"/>
            <a:ext cx="9905998" cy="648964"/>
          </a:xfrm>
        </p:spPr>
        <p:txBody>
          <a:bodyPr>
            <a:normAutofit/>
          </a:bodyPr>
          <a:lstStyle/>
          <a:p>
            <a:pPr algn="ctr"/>
            <a:r>
              <a:rPr lang="en-US" dirty="0"/>
              <a:t>Variables We Need</a:t>
            </a:r>
          </a:p>
        </p:txBody>
      </p:sp>
      <p:graphicFrame>
        <p:nvGraphicFramePr>
          <p:cNvPr id="6" name="Table 5"/>
          <p:cNvGraphicFramePr>
            <a:graphicFrameLocks noGrp="1"/>
          </p:cNvGraphicFramePr>
          <p:nvPr>
            <p:extLst>
              <p:ext uri="{D42A27DB-BD31-4B8C-83A1-F6EECF244321}">
                <p14:modId xmlns:p14="http://schemas.microsoft.com/office/powerpoint/2010/main" val="3325185740"/>
              </p:ext>
            </p:extLst>
          </p:nvPr>
        </p:nvGraphicFramePr>
        <p:xfrm>
          <a:off x="2212817" y="1348209"/>
          <a:ext cx="7467600" cy="2138680"/>
        </p:xfrm>
        <a:graphic>
          <a:graphicData uri="http://schemas.openxmlformats.org/drawingml/2006/table">
            <a:tbl>
              <a:tblPr firstRow="1" bandRow="1">
                <a:tableStyleId>{5C22544A-7EE6-4342-B048-85BDC9FD1C3A}</a:tableStyleId>
              </a:tblPr>
              <a:tblGrid>
                <a:gridCol w="990599">
                  <a:extLst>
                    <a:ext uri="{9D8B030D-6E8A-4147-A177-3AD203B41FA5}">
                      <a16:colId xmlns:a16="http://schemas.microsoft.com/office/drawing/2014/main" val="20000"/>
                    </a:ext>
                  </a:extLst>
                </a:gridCol>
                <a:gridCol w="5181600">
                  <a:extLst>
                    <a:ext uri="{9D8B030D-6E8A-4147-A177-3AD203B41FA5}">
                      <a16:colId xmlns:a16="http://schemas.microsoft.com/office/drawing/2014/main" val="20001"/>
                    </a:ext>
                  </a:extLst>
                </a:gridCol>
                <a:gridCol w="1295401">
                  <a:extLst>
                    <a:ext uri="{9D8B030D-6E8A-4147-A177-3AD203B41FA5}">
                      <a16:colId xmlns:a16="http://schemas.microsoft.com/office/drawing/2014/main" val="20002"/>
                    </a:ext>
                  </a:extLst>
                </a:gridCol>
              </a:tblGrid>
              <a:tr h="487680">
                <a:tc>
                  <a:txBody>
                    <a:bodyPr/>
                    <a:lstStyle/>
                    <a:p>
                      <a:r>
                        <a:rPr lang="en-US" dirty="0"/>
                        <a:t>Variable</a:t>
                      </a:r>
                    </a:p>
                  </a:txBody>
                  <a:tcPr/>
                </a:tc>
                <a:tc>
                  <a:txBody>
                    <a:bodyPr/>
                    <a:lstStyle/>
                    <a:p>
                      <a:r>
                        <a:rPr lang="en-US" dirty="0"/>
                        <a:t>Meaning</a:t>
                      </a:r>
                    </a:p>
                  </a:txBody>
                  <a:tcPr/>
                </a:tc>
                <a:tc>
                  <a:txBody>
                    <a:bodyPr/>
                    <a:lstStyle/>
                    <a:p>
                      <a:r>
                        <a:rPr lang="en-US" dirty="0"/>
                        <a:t>How many</a:t>
                      </a:r>
                    </a:p>
                  </a:txBody>
                  <a:tcPr/>
                </a:tc>
                <a:extLst>
                  <a:ext uri="{0D108BD9-81ED-4DB2-BD59-A6C34878D82A}">
                    <a16:rowId xmlns:a16="http://schemas.microsoft.com/office/drawing/2014/main" val="10000"/>
                  </a:ext>
                </a:extLst>
              </a:tr>
              <a:tr h="370840">
                <a:tc>
                  <a:txBody>
                    <a:bodyPr/>
                    <a:lstStyle/>
                    <a:p>
                      <a:r>
                        <a:rPr lang="en-US" dirty="0" err="1"/>
                        <a:t>T</a:t>
                      </a:r>
                      <a:r>
                        <a:rPr lang="en-US" baseline="-25000" dirty="0" err="1"/>
                        <a:t>ijk</a:t>
                      </a:r>
                      <a:endParaRPr lang="en-US" baseline="-25000" dirty="0"/>
                    </a:p>
                  </a:txBody>
                  <a:tcPr/>
                </a:tc>
                <a:tc>
                  <a:txBody>
                    <a:bodyPr/>
                    <a:lstStyle/>
                    <a:p>
                      <a:r>
                        <a:rPr lang="en-US" dirty="0"/>
                        <a:t>True if tape cell</a:t>
                      </a:r>
                      <a:r>
                        <a:rPr lang="en-US" baseline="0" dirty="0"/>
                        <a:t> </a:t>
                      </a:r>
                      <a:r>
                        <a:rPr lang="en-US" i="1" baseline="0" dirty="0" err="1"/>
                        <a:t>i</a:t>
                      </a:r>
                      <a:r>
                        <a:rPr lang="en-US" baseline="0" dirty="0"/>
                        <a:t> </a:t>
                      </a:r>
                      <a:r>
                        <a:rPr lang="en-US" dirty="0"/>
                        <a:t>contains symbol </a:t>
                      </a:r>
                      <a:r>
                        <a:rPr lang="en-US" i="1" dirty="0"/>
                        <a:t>j</a:t>
                      </a:r>
                      <a:r>
                        <a:rPr lang="en-US" dirty="0"/>
                        <a:t> at step </a:t>
                      </a:r>
                      <a:r>
                        <a:rPr lang="en-US" i="1" dirty="0"/>
                        <a:t>k</a:t>
                      </a:r>
                      <a:r>
                        <a:rPr lang="en-US" dirty="0"/>
                        <a:t> of the computation</a:t>
                      </a:r>
                    </a:p>
                  </a:txBody>
                  <a:tcPr/>
                </a:tc>
                <a:tc>
                  <a:txBody>
                    <a:bodyPr/>
                    <a:lstStyle/>
                    <a:p>
                      <a:r>
                        <a:rPr lang="en-US" dirty="0"/>
                        <a:t>O(p(n)</a:t>
                      </a:r>
                      <a:r>
                        <a:rPr lang="en-US" baseline="30000" dirty="0"/>
                        <a:t>2</a:t>
                      </a:r>
                      <a:r>
                        <a:rPr lang="en-US" dirty="0"/>
                        <a:t>)</a:t>
                      </a:r>
                    </a:p>
                  </a:txBody>
                  <a:tcPr/>
                </a:tc>
                <a:extLst>
                  <a:ext uri="{0D108BD9-81ED-4DB2-BD59-A6C34878D82A}">
                    <a16:rowId xmlns:a16="http://schemas.microsoft.com/office/drawing/2014/main" val="10001"/>
                  </a:ext>
                </a:extLst>
              </a:tr>
              <a:tr h="370840">
                <a:tc>
                  <a:txBody>
                    <a:bodyPr/>
                    <a:lstStyle/>
                    <a:p>
                      <a:r>
                        <a:rPr lang="en-US" dirty="0" err="1"/>
                        <a:t>H</a:t>
                      </a:r>
                      <a:r>
                        <a:rPr lang="en-US" baseline="-25000" dirty="0" err="1"/>
                        <a:t>ik</a:t>
                      </a:r>
                      <a:endParaRPr lang="en-US" baseline="-25000" dirty="0"/>
                    </a:p>
                  </a:txBody>
                  <a:tcPr/>
                </a:tc>
                <a:tc>
                  <a:txBody>
                    <a:bodyPr/>
                    <a:lstStyle/>
                    <a:p>
                      <a:r>
                        <a:rPr lang="en-US" dirty="0"/>
                        <a:t>True if the M’s read/write head is at tape</a:t>
                      </a:r>
                      <a:r>
                        <a:rPr lang="en-US" baseline="0" dirty="0"/>
                        <a:t> cell </a:t>
                      </a:r>
                      <a:r>
                        <a:rPr lang="en-US" i="1" baseline="0" dirty="0" err="1"/>
                        <a:t>i</a:t>
                      </a:r>
                      <a:r>
                        <a:rPr lang="en-US" baseline="0" dirty="0"/>
                        <a:t> at step </a:t>
                      </a:r>
                      <a:r>
                        <a:rPr lang="en-US" i="1" baseline="0" dirty="0"/>
                        <a:t>k</a:t>
                      </a:r>
                      <a:r>
                        <a:rPr lang="en-US" baseline="0" dirty="0"/>
                        <a:t> of the computation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O(p(n)</a:t>
                      </a:r>
                      <a:r>
                        <a:rPr lang="en-US" baseline="30000" dirty="0"/>
                        <a:t>2</a:t>
                      </a:r>
                      <a:r>
                        <a:rPr lang="en-US" dirty="0"/>
                        <a:t>)</a:t>
                      </a:r>
                    </a:p>
                  </a:txBody>
                  <a:tcPr/>
                </a:tc>
                <a:extLst>
                  <a:ext uri="{0D108BD9-81ED-4DB2-BD59-A6C34878D82A}">
                    <a16:rowId xmlns:a16="http://schemas.microsoft.com/office/drawing/2014/main" val="10002"/>
                  </a:ext>
                </a:extLst>
              </a:tr>
              <a:tr h="370840">
                <a:tc>
                  <a:txBody>
                    <a:bodyPr/>
                    <a:lstStyle/>
                    <a:p>
                      <a:r>
                        <a:rPr lang="en-US" dirty="0" err="1"/>
                        <a:t>Q</a:t>
                      </a:r>
                      <a:r>
                        <a:rPr lang="en-US" baseline="-25000" dirty="0" err="1"/>
                        <a:t>qk</a:t>
                      </a:r>
                      <a:endParaRPr lang="en-US" baseline="-25000" dirty="0"/>
                    </a:p>
                  </a:txBody>
                  <a:tcPr/>
                </a:tc>
                <a:tc>
                  <a:txBody>
                    <a:bodyPr/>
                    <a:lstStyle/>
                    <a:p>
                      <a:r>
                        <a:rPr lang="en-US" dirty="0"/>
                        <a:t>True if M is in</a:t>
                      </a:r>
                      <a:r>
                        <a:rPr lang="en-US" baseline="0" dirty="0"/>
                        <a:t> state </a:t>
                      </a:r>
                      <a:r>
                        <a:rPr lang="en-US" i="1" baseline="0" dirty="0"/>
                        <a:t>q</a:t>
                      </a:r>
                      <a:r>
                        <a:rPr lang="en-US" baseline="0" dirty="0"/>
                        <a:t> at step </a:t>
                      </a:r>
                      <a:r>
                        <a:rPr lang="en-US" i="1" baseline="0" dirty="0"/>
                        <a:t>k</a:t>
                      </a:r>
                      <a:r>
                        <a:rPr lang="en-US" baseline="0" dirty="0"/>
                        <a:t> of the computation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O(p(n))</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97C09F2-DA07-AD45-9F29-9B15E2D9EEE2}"/>
                  </a:ext>
                </a:extLst>
              </p:cNvPr>
              <p:cNvSpPr txBox="1"/>
              <p:nvPr/>
            </p:nvSpPr>
            <p:spPr>
              <a:xfrm>
                <a:off x="2212817" y="4309989"/>
                <a:ext cx="2431611" cy="1200329"/>
              </a:xfrm>
              <a:prstGeom prst="rect">
                <a:avLst/>
              </a:prstGeom>
              <a:solidFill>
                <a:schemeClr val="tx1">
                  <a:lumMod val="95000"/>
                </a:schemeClr>
              </a:solidFill>
              <a:ln>
                <a:solidFill>
                  <a:schemeClr val="bg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𝑞</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𝑄</m:t>
                      </m:r>
                    </m:oMath>
                    <m:oMath xmlns:m="http://schemas.openxmlformats.org/officeDocument/2006/math">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e>
                      </m:d>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e>
                      </m:d>
                    </m:oMath>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m:t>
                      </m:r>
                      <m:r>
                        <m:rPr>
                          <m:sty m:val="p"/>
                        </m:rPr>
                        <a:rPr lang="en-US" b="0" i="0" smtClean="0">
                          <a:solidFill>
                            <a:schemeClr val="bg1"/>
                          </a:solidFill>
                          <a:latin typeface="Cambria Math" panose="02040503050406030204" pitchFamily="18" charset="0"/>
                        </a:rPr>
                        <m:t>Σ</m:t>
                      </m:r>
                    </m:oMath>
                    <m:oMath xmlns:m="http://schemas.openxmlformats.org/officeDocument/2006/math">
                      <m:r>
                        <a:rPr lang="en-US" i="1">
                          <a:solidFill>
                            <a:schemeClr val="bg1"/>
                          </a:solidFill>
                          <a:latin typeface="Cambria Math" panose="02040503050406030204" pitchFamily="18" charset="0"/>
                        </a:rPr>
                        <m:t>0</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oMath>
                  </m:oMathPara>
                </a14:m>
                <a:endParaRPr lang="en-US" b="0" dirty="0">
                  <a:solidFill>
                    <a:schemeClr val="bg1"/>
                  </a:solidFill>
                </a:endParaRPr>
              </a:p>
            </p:txBody>
          </p:sp>
        </mc:Choice>
        <mc:Fallback xmlns="">
          <p:sp>
            <p:nvSpPr>
              <p:cNvPr id="10" name="TextBox 9">
                <a:extLst>
                  <a:ext uri="{FF2B5EF4-FFF2-40B4-BE49-F238E27FC236}">
                    <a16:creationId xmlns:a16="http://schemas.microsoft.com/office/drawing/2014/main" id="{D97C09F2-DA07-AD45-9F29-9B15E2D9EEE2}"/>
                  </a:ext>
                </a:extLst>
              </p:cNvPr>
              <p:cNvSpPr txBox="1">
                <a:spLocks noRot="1" noChangeAspect="1" noMove="1" noResize="1" noEditPoints="1" noAdjustHandles="1" noChangeArrowheads="1" noChangeShapeType="1" noTextEdit="1"/>
              </p:cNvSpPr>
              <p:nvPr/>
            </p:nvSpPr>
            <p:spPr>
              <a:xfrm>
                <a:off x="2212817" y="4309989"/>
                <a:ext cx="2431611" cy="1200329"/>
              </a:xfrm>
              <a:prstGeom prst="rect">
                <a:avLst/>
              </a:prstGeom>
              <a:blipFill>
                <a:blip r:embed="rId2"/>
                <a:stretch>
                  <a:fillRect b="-2062"/>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99F52E66-A237-2949-8C9C-59F1D5E6E5BE}"/>
                  </a:ext>
                </a:extLst>
              </p:cNvPr>
              <p:cNvSpPr txBox="1">
                <a:spLocks/>
              </p:cNvSpPr>
              <p:nvPr/>
            </p:nvSpPr>
            <p:spPr>
              <a:xfrm>
                <a:off x="8374455" y="4780230"/>
                <a:ext cx="2471597" cy="108641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solidFill>
                      <a:schemeClr val="tx1">
                        <a:lumMod val="95000"/>
                      </a:schemeClr>
                    </a:solidFill>
                  </a:rPr>
                  <a:t>Note that p(n) is the time the original NTM takes and </a:t>
                </a:r>
                <a14:m>
                  <m:oMath xmlns:m="http://schemas.openxmlformats.org/officeDocument/2006/math">
                    <m:r>
                      <a:rPr lang="en-US" sz="1600" b="0" i="1" smtClean="0">
                        <a:solidFill>
                          <a:schemeClr val="tx1">
                            <a:lumMod val="95000"/>
                          </a:schemeClr>
                        </a:solidFill>
                        <a:latin typeface="Cambria Math" panose="02040503050406030204" pitchFamily="18" charset="0"/>
                      </a:rPr>
                      <m:t>𝑝</m:t>
                    </m:r>
                    <m:d>
                      <m:dPr>
                        <m:ctrlPr>
                          <a:rPr lang="en-US" sz="1600" b="0" i="1" smtClean="0">
                            <a:solidFill>
                              <a:schemeClr val="tx1">
                                <a:lumMod val="95000"/>
                              </a:schemeClr>
                            </a:solidFill>
                            <a:latin typeface="Cambria Math" panose="02040503050406030204" pitchFamily="18" charset="0"/>
                          </a:rPr>
                        </m:ctrlPr>
                      </m:dPr>
                      <m:e>
                        <m:r>
                          <a:rPr lang="en-US" sz="1600" b="0" i="1" smtClean="0">
                            <a:solidFill>
                              <a:schemeClr val="tx1">
                                <a:lumMod val="95000"/>
                              </a:schemeClr>
                            </a:solidFill>
                            <a:latin typeface="Cambria Math" panose="02040503050406030204" pitchFamily="18" charset="0"/>
                          </a:rPr>
                          <m:t>𝑛</m:t>
                        </m:r>
                      </m:e>
                    </m:d>
                    <m:r>
                      <a:rPr lang="en-US" sz="1600" b="0" i="1" smtClean="0">
                        <a:solidFill>
                          <a:schemeClr val="tx1">
                            <a:lumMod val="95000"/>
                          </a:schemeClr>
                        </a:solidFill>
                        <a:latin typeface="Cambria Math" panose="02040503050406030204" pitchFamily="18" charset="0"/>
                      </a:rPr>
                      <m:t>∈</m:t>
                    </m:r>
                    <m:r>
                      <m:rPr>
                        <m:sty m:val="p"/>
                      </m:rPr>
                      <a:rPr lang="en-US" sz="1600" b="0" i="0" smtClean="0">
                        <a:solidFill>
                          <a:schemeClr val="tx1">
                            <a:lumMod val="95000"/>
                          </a:schemeClr>
                        </a:solidFill>
                        <a:latin typeface="Cambria Math" panose="02040503050406030204" pitchFamily="18" charset="0"/>
                      </a:rPr>
                      <m:t>Θ</m:t>
                    </m:r>
                    <m:r>
                      <a:rPr lang="en-US" sz="1600" b="0" i="1" smtClean="0">
                        <a:solidFill>
                          <a:schemeClr val="tx1">
                            <a:lumMod val="95000"/>
                          </a:schemeClr>
                        </a:solidFill>
                        <a:latin typeface="Cambria Math" panose="02040503050406030204" pitchFamily="18" charset="0"/>
                      </a:rPr>
                      <m:t>(</m:t>
                    </m:r>
                    <m:sSup>
                      <m:sSupPr>
                        <m:ctrlPr>
                          <a:rPr lang="en-US" sz="1600" b="0" i="1" smtClean="0">
                            <a:solidFill>
                              <a:schemeClr val="tx1">
                                <a:lumMod val="95000"/>
                              </a:schemeClr>
                            </a:solidFill>
                            <a:latin typeface="Cambria Math" panose="02040503050406030204" pitchFamily="18" charset="0"/>
                          </a:rPr>
                        </m:ctrlPr>
                      </m:sSupPr>
                      <m:e>
                        <m:r>
                          <a:rPr lang="en-US" sz="1600" b="0" i="1" smtClean="0">
                            <a:solidFill>
                              <a:schemeClr val="tx1">
                                <a:lumMod val="95000"/>
                              </a:schemeClr>
                            </a:solidFill>
                            <a:latin typeface="Cambria Math" panose="02040503050406030204" pitchFamily="18" charset="0"/>
                          </a:rPr>
                          <m:t>𝑛</m:t>
                        </m:r>
                      </m:e>
                      <m:sup>
                        <m:r>
                          <a:rPr lang="en-US" sz="1600" b="0" i="1" smtClean="0">
                            <a:solidFill>
                              <a:schemeClr val="tx1">
                                <a:lumMod val="95000"/>
                              </a:schemeClr>
                            </a:solidFill>
                            <a:latin typeface="Cambria Math" panose="02040503050406030204" pitchFamily="18" charset="0"/>
                          </a:rPr>
                          <m:t>𝑐</m:t>
                        </m:r>
                      </m:sup>
                    </m:sSup>
                    <m:r>
                      <a:rPr lang="en-US" sz="1600" b="0" i="1" smtClean="0">
                        <a:solidFill>
                          <a:schemeClr val="tx1">
                            <a:lumMod val="95000"/>
                          </a:schemeClr>
                        </a:solidFill>
                        <a:latin typeface="Cambria Math" panose="02040503050406030204" pitchFamily="18" charset="0"/>
                      </a:rPr>
                      <m:t>)</m:t>
                    </m:r>
                  </m:oMath>
                </a14:m>
                <a:endParaRPr lang="en-US" sz="1600" i="1" dirty="0">
                  <a:solidFill>
                    <a:schemeClr val="tx1">
                      <a:lumMod val="95000"/>
                    </a:schemeClr>
                  </a:solidFill>
                </a:endParaRPr>
              </a:p>
            </p:txBody>
          </p:sp>
        </mc:Choice>
        <mc:Fallback xmlns="">
          <p:sp>
            <p:nvSpPr>
              <p:cNvPr id="15" name="Content Placeholder 2">
                <a:extLst>
                  <a:ext uri="{FF2B5EF4-FFF2-40B4-BE49-F238E27FC236}">
                    <a16:creationId xmlns:a16="http://schemas.microsoft.com/office/drawing/2014/main" id="{99F52E66-A237-2949-8C9C-59F1D5E6E5BE}"/>
                  </a:ext>
                </a:extLst>
              </p:cNvPr>
              <p:cNvSpPr txBox="1">
                <a:spLocks noRot="1" noChangeAspect="1" noMove="1" noResize="1" noEditPoints="1" noAdjustHandles="1" noChangeArrowheads="1" noChangeShapeType="1" noTextEdit="1"/>
              </p:cNvSpPr>
              <p:nvPr/>
            </p:nvSpPr>
            <p:spPr>
              <a:xfrm>
                <a:off x="8374455" y="4780230"/>
                <a:ext cx="2471597" cy="1086416"/>
              </a:xfrm>
              <a:prstGeom prst="rect">
                <a:avLst/>
              </a:prstGeom>
              <a:blipFill>
                <a:blip r:embed="rId3"/>
                <a:stretch>
                  <a:fillRect r="-2551"/>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A91D0D62-1746-CE4D-AB80-83EFD6B055E5}"/>
              </a:ext>
            </a:extLst>
          </p:cNvPr>
          <p:cNvCxnSpPr>
            <a:cxnSpLocks/>
          </p:cNvCxnSpPr>
          <p:nvPr/>
        </p:nvCxnSpPr>
        <p:spPr>
          <a:xfrm>
            <a:off x="8912591" y="3615037"/>
            <a:ext cx="466799" cy="116519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D3C9E635-C82C-C74F-B284-60AF181B581F}"/>
              </a:ext>
            </a:extLst>
          </p:cNvPr>
          <p:cNvSpPr txBox="1">
            <a:spLocks/>
          </p:cNvSpPr>
          <p:nvPr/>
        </p:nvSpPr>
        <p:spPr>
          <a:xfrm>
            <a:off x="2212818" y="3984070"/>
            <a:ext cx="2431610" cy="326682"/>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lumMod val="95000"/>
                  </a:schemeClr>
                </a:solidFill>
              </a:rPr>
              <a:t>Some constraints:</a:t>
            </a:r>
          </a:p>
        </p:txBody>
      </p:sp>
    </p:spTree>
    <p:extLst>
      <p:ext uri="{BB962C8B-B14F-4D97-AF65-F5344CB8AC3E}">
        <p14:creationId xmlns:p14="http://schemas.microsoft.com/office/powerpoint/2010/main" val="2471958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93009"/>
            <a:ext cx="9905998" cy="567486"/>
          </a:xfrm>
        </p:spPr>
        <p:txBody>
          <a:bodyPr>
            <a:normAutofit fontScale="90000"/>
          </a:bodyPr>
          <a:lstStyle/>
          <a:p>
            <a:pPr algn="ctr"/>
            <a:r>
              <a:rPr lang="en-US" dirty="0"/>
              <a:t>Create a conjunction ‘B’ of…</a:t>
            </a:r>
          </a:p>
        </p:txBody>
      </p:sp>
      <p:graphicFrame>
        <p:nvGraphicFramePr>
          <p:cNvPr id="7" name="Content Placeholder 6"/>
          <p:cNvGraphicFramePr>
            <a:graphicFrameLocks noGrp="1"/>
          </p:cNvGraphicFramePr>
          <p:nvPr>
            <p:ph sz="quarter" idx="1"/>
            <p:extLst>
              <p:ext uri="{D42A27DB-BD31-4B8C-83A1-F6EECF244321}">
                <p14:modId xmlns:p14="http://schemas.microsoft.com/office/powerpoint/2010/main" val="1477413978"/>
              </p:ext>
            </p:extLst>
          </p:nvPr>
        </p:nvGraphicFramePr>
        <p:xfrm>
          <a:off x="1437122" y="969023"/>
          <a:ext cx="8839200" cy="5269026"/>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3674291">
                  <a:extLst>
                    <a:ext uri="{9D8B030D-6E8A-4147-A177-3AD203B41FA5}">
                      <a16:colId xmlns:a16="http://schemas.microsoft.com/office/drawing/2014/main" val="20002"/>
                    </a:ext>
                  </a:extLst>
                </a:gridCol>
                <a:gridCol w="1431109">
                  <a:extLst>
                    <a:ext uri="{9D8B030D-6E8A-4147-A177-3AD203B41FA5}">
                      <a16:colId xmlns:a16="http://schemas.microsoft.com/office/drawing/2014/main" val="20003"/>
                    </a:ext>
                  </a:extLst>
                </a:gridCol>
              </a:tblGrid>
              <a:tr h="388862">
                <a:tc>
                  <a:txBody>
                    <a:bodyPr/>
                    <a:lstStyle/>
                    <a:p>
                      <a:r>
                        <a:rPr lang="en-US" dirty="0"/>
                        <a:t>Expression</a:t>
                      </a:r>
                    </a:p>
                  </a:txBody>
                  <a:tcPr/>
                </a:tc>
                <a:tc>
                  <a:txBody>
                    <a:bodyPr/>
                    <a:lstStyle/>
                    <a:p>
                      <a:r>
                        <a:rPr lang="en-US" dirty="0"/>
                        <a:t>Conditions</a:t>
                      </a:r>
                    </a:p>
                  </a:txBody>
                  <a:tcPr/>
                </a:tc>
                <a:tc>
                  <a:txBody>
                    <a:bodyPr/>
                    <a:lstStyle/>
                    <a:p>
                      <a:r>
                        <a:rPr lang="en-US" dirty="0"/>
                        <a:t>Interpretation</a:t>
                      </a:r>
                    </a:p>
                  </a:txBody>
                  <a:tcPr/>
                </a:tc>
                <a:tc>
                  <a:txBody>
                    <a:bodyPr/>
                    <a:lstStyle/>
                    <a:p>
                      <a:r>
                        <a:rPr lang="en-US" dirty="0"/>
                        <a:t>How many</a:t>
                      </a:r>
                    </a:p>
                  </a:txBody>
                  <a:tcPr/>
                </a:tc>
                <a:extLst>
                  <a:ext uri="{0D108BD9-81ED-4DB2-BD59-A6C34878D82A}">
                    <a16:rowId xmlns:a16="http://schemas.microsoft.com/office/drawing/2014/main" val="10000"/>
                  </a:ext>
                </a:extLst>
              </a:tr>
              <a:tr h="671187">
                <a:tc>
                  <a:txBody>
                    <a:bodyPr/>
                    <a:lstStyle/>
                    <a:p>
                      <a:r>
                        <a:rPr lang="en-US" dirty="0"/>
                        <a:t>T</a:t>
                      </a:r>
                      <a:r>
                        <a:rPr lang="en-US" baseline="-25000" dirty="0"/>
                        <a:t>ij0</a:t>
                      </a:r>
                    </a:p>
                  </a:txBody>
                  <a:tcPr/>
                </a:tc>
                <a:tc>
                  <a:txBody>
                    <a:bodyPr/>
                    <a:lstStyle/>
                    <a:p>
                      <a:r>
                        <a:rPr lang="en-US" dirty="0"/>
                        <a:t>Tape</a:t>
                      </a:r>
                      <a:r>
                        <a:rPr lang="en-US" baseline="0" dirty="0"/>
                        <a:t> cell </a:t>
                      </a:r>
                      <a:r>
                        <a:rPr lang="en-US" baseline="0" dirty="0" err="1"/>
                        <a:t>i</a:t>
                      </a:r>
                      <a:r>
                        <a:rPr lang="en-US" baseline="0" dirty="0"/>
                        <a:t> initially contains symbol J</a:t>
                      </a:r>
                      <a:endParaRPr lang="en-US" dirty="0"/>
                    </a:p>
                  </a:txBody>
                  <a:tcPr/>
                </a:tc>
                <a:tc>
                  <a:txBody>
                    <a:bodyPr/>
                    <a:lstStyle/>
                    <a:p>
                      <a:r>
                        <a:rPr lang="en-US" dirty="0"/>
                        <a:t>Initial</a:t>
                      </a:r>
                      <a:r>
                        <a:rPr lang="en-US" baseline="0" dirty="0"/>
                        <a:t> tape state; blank symbols above n</a:t>
                      </a:r>
                      <a:endParaRPr lang="en-US" dirty="0"/>
                    </a:p>
                  </a:txBody>
                  <a:tcPr/>
                </a:tc>
                <a:tc>
                  <a:txBody>
                    <a:bodyPr/>
                    <a:lstStyle/>
                    <a:p>
                      <a:r>
                        <a:rPr lang="en-US" dirty="0"/>
                        <a:t>O(p(n))</a:t>
                      </a:r>
                    </a:p>
                  </a:txBody>
                  <a:tcPr/>
                </a:tc>
                <a:extLst>
                  <a:ext uri="{0D108BD9-81ED-4DB2-BD59-A6C34878D82A}">
                    <a16:rowId xmlns:a16="http://schemas.microsoft.com/office/drawing/2014/main" val="10001"/>
                  </a:ext>
                </a:extLst>
              </a:tr>
              <a:tr h="388862">
                <a:tc>
                  <a:txBody>
                    <a:bodyPr/>
                    <a:lstStyle/>
                    <a:p>
                      <a:r>
                        <a:rPr lang="en-US" dirty="0"/>
                        <a:t>Q</a:t>
                      </a:r>
                      <a:r>
                        <a:rPr lang="en-US" baseline="-25000" dirty="0"/>
                        <a:t>s0</a:t>
                      </a:r>
                    </a:p>
                  </a:txBody>
                  <a:tcPr/>
                </a:tc>
                <a:tc>
                  <a:txBody>
                    <a:bodyPr/>
                    <a:lstStyle/>
                    <a:p>
                      <a:endParaRPr lang="en-US" dirty="0"/>
                    </a:p>
                  </a:txBody>
                  <a:tcPr/>
                </a:tc>
                <a:tc>
                  <a:txBody>
                    <a:bodyPr/>
                    <a:lstStyle/>
                    <a:p>
                      <a:r>
                        <a:rPr lang="en-US" dirty="0"/>
                        <a:t>Initial</a:t>
                      </a:r>
                      <a:r>
                        <a:rPr lang="en-US" baseline="0" dirty="0"/>
                        <a:t> state of the NTM</a:t>
                      </a:r>
                      <a:endParaRPr lang="en-US" dirty="0"/>
                    </a:p>
                  </a:txBody>
                  <a:tcPr/>
                </a:tc>
                <a:tc>
                  <a:txBody>
                    <a:bodyPr/>
                    <a:lstStyle/>
                    <a:p>
                      <a:r>
                        <a:rPr lang="en-US" dirty="0"/>
                        <a:t>1</a:t>
                      </a:r>
                    </a:p>
                  </a:txBody>
                  <a:tcPr/>
                </a:tc>
                <a:extLst>
                  <a:ext uri="{0D108BD9-81ED-4DB2-BD59-A6C34878D82A}">
                    <a16:rowId xmlns:a16="http://schemas.microsoft.com/office/drawing/2014/main" val="10002"/>
                  </a:ext>
                </a:extLst>
              </a:tr>
              <a:tr h="388862">
                <a:tc>
                  <a:txBody>
                    <a:bodyPr/>
                    <a:lstStyle/>
                    <a:p>
                      <a:r>
                        <a:rPr lang="en-US" dirty="0"/>
                        <a:t>H</a:t>
                      </a:r>
                      <a:r>
                        <a:rPr lang="en-US" baseline="-25000" dirty="0"/>
                        <a:t>00</a:t>
                      </a:r>
                    </a:p>
                  </a:txBody>
                  <a:tcPr/>
                </a:tc>
                <a:tc>
                  <a:txBody>
                    <a:bodyPr/>
                    <a:lstStyle/>
                    <a:p>
                      <a:endParaRPr lang="en-US" dirty="0"/>
                    </a:p>
                  </a:txBody>
                  <a:tcPr/>
                </a:tc>
                <a:tc>
                  <a:txBody>
                    <a:bodyPr/>
                    <a:lstStyle/>
                    <a:p>
                      <a:r>
                        <a:rPr lang="en-US" dirty="0"/>
                        <a:t>Initial position of the read/write</a:t>
                      </a:r>
                      <a:r>
                        <a:rPr lang="en-US" baseline="0" dirty="0"/>
                        <a:t> head</a:t>
                      </a:r>
                      <a:endParaRPr lang="en-US" dirty="0"/>
                    </a:p>
                  </a:txBody>
                  <a:tcPr/>
                </a:tc>
                <a:tc>
                  <a:txBody>
                    <a:bodyPr/>
                    <a:lstStyle/>
                    <a:p>
                      <a:r>
                        <a:rPr lang="en-US" dirty="0"/>
                        <a:t>1</a:t>
                      </a:r>
                    </a:p>
                  </a:txBody>
                  <a:tcPr/>
                </a:tc>
                <a:extLst>
                  <a:ext uri="{0D108BD9-81ED-4DB2-BD59-A6C34878D82A}">
                    <a16:rowId xmlns:a16="http://schemas.microsoft.com/office/drawing/2014/main" val="10003"/>
                  </a:ext>
                </a:extLst>
              </a:tr>
              <a:tr h="416238">
                <a:tc>
                  <a:txBody>
                    <a:bodyPr/>
                    <a:lstStyle/>
                    <a:p>
                      <a:r>
                        <a:rPr lang="en-US" dirty="0" err="1"/>
                        <a:t>T</a:t>
                      </a:r>
                      <a:r>
                        <a:rPr lang="en-US" baseline="-25000" dirty="0" err="1"/>
                        <a:t>ijk</a:t>
                      </a:r>
                      <a:r>
                        <a:rPr lang="en-US" dirty="0"/>
                        <a:t> </a:t>
                      </a:r>
                      <a:r>
                        <a:rPr lang="en-US" dirty="0">
                          <a:sym typeface="Symbol"/>
                        </a:rPr>
                        <a:t> </a:t>
                      </a:r>
                      <a:r>
                        <a:rPr lang="en-US" dirty="0" err="1">
                          <a:sym typeface="Symbol"/>
                        </a:rPr>
                        <a:t>T</a:t>
                      </a:r>
                      <a:r>
                        <a:rPr lang="en-US" baseline="-25000" dirty="0" err="1">
                          <a:sym typeface="Symbol"/>
                        </a:rPr>
                        <a:t>ij’k</a:t>
                      </a:r>
                      <a:endParaRPr lang="en-US" baseline="-25000" dirty="0"/>
                    </a:p>
                  </a:txBody>
                  <a:tcPr/>
                </a:tc>
                <a:tc>
                  <a:txBody>
                    <a:bodyPr/>
                    <a:lstStyle/>
                    <a:p>
                      <a:r>
                        <a:rPr lang="en-US" dirty="0"/>
                        <a:t>j != j’</a:t>
                      </a:r>
                    </a:p>
                  </a:txBody>
                  <a:tcPr/>
                </a:tc>
                <a:tc>
                  <a:txBody>
                    <a:bodyPr/>
                    <a:lstStyle/>
                    <a:p>
                      <a:r>
                        <a:rPr lang="en-US" dirty="0"/>
                        <a:t>One</a:t>
                      </a:r>
                      <a:r>
                        <a:rPr lang="en-US" baseline="0" dirty="0"/>
                        <a:t> symbol per tape cell</a:t>
                      </a:r>
                      <a:endParaRPr lang="en-US" dirty="0"/>
                    </a:p>
                  </a:txBody>
                  <a:tcPr/>
                </a:tc>
                <a:tc>
                  <a:txBody>
                    <a:bodyPr/>
                    <a:lstStyle/>
                    <a:p>
                      <a:r>
                        <a:rPr lang="en-US" dirty="0"/>
                        <a:t>O(p(n)</a:t>
                      </a:r>
                      <a:r>
                        <a:rPr lang="en-US" baseline="30000" dirty="0"/>
                        <a:t>2</a:t>
                      </a:r>
                      <a:r>
                        <a:rPr lang="en-US" dirty="0"/>
                        <a:t>)</a:t>
                      </a:r>
                    </a:p>
                  </a:txBody>
                  <a:tcPr/>
                </a:tc>
                <a:extLst>
                  <a:ext uri="{0D108BD9-81ED-4DB2-BD59-A6C34878D82A}">
                    <a16:rowId xmlns:a16="http://schemas.microsoft.com/office/drawing/2014/main" val="10004"/>
                  </a:ext>
                </a:extLst>
              </a:tr>
              <a:tr h="671187">
                <a:tc>
                  <a:txBody>
                    <a:bodyPr/>
                    <a:lstStyle/>
                    <a:p>
                      <a:r>
                        <a:rPr lang="en-US" dirty="0" err="1"/>
                        <a:t>T</a:t>
                      </a:r>
                      <a:r>
                        <a:rPr lang="en-US" baseline="-25000" dirty="0" err="1"/>
                        <a:t>ijk</a:t>
                      </a:r>
                      <a:r>
                        <a:rPr lang="en-US" dirty="0"/>
                        <a:t> = </a:t>
                      </a:r>
                      <a:r>
                        <a:rPr lang="en-US" dirty="0" err="1"/>
                        <a:t>T</a:t>
                      </a:r>
                      <a:r>
                        <a:rPr lang="en-US" baseline="-25000" dirty="0" err="1"/>
                        <a:t>ij</a:t>
                      </a:r>
                      <a:r>
                        <a:rPr lang="en-US" baseline="-25000" dirty="0"/>
                        <a:t>(k+1)</a:t>
                      </a:r>
                      <a:r>
                        <a:rPr lang="en-US" baseline="0" dirty="0"/>
                        <a:t> </a:t>
                      </a:r>
                      <a:r>
                        <a:rPr lang="en-US" baseline="0" dirty="0">
                          <a:sym typeface="Symbol"/>
                        </a:rPr>
                        <a:t></a:t>
                      </a:r>
                      <a:r>
                        <a:rPr lang="en-US" baseline="0" dirty="0"/>
                        <a:t> </a:t>
                      </a:r>
                      <a:r>
                        <a:rPr lang="en-US" baseline="0" dirty="0" err="1"/>
                        <a:t>H</a:t>
                      </a:r>
                      <a:r>
                        <a:rPr lang="en-US" baseline="-25000" dirty="0" err="1"/>
                        <a:t>jk</a:t>
                      </a:r>
                      <a:endParaRPr lang="en-US" baseline="-25000" dirty="0"/>
                    </a:p>
                  </a:txBody>
                  <a:tcPr/>
                </a:tc>
                <a:tc>
                  <a:txBody>
                    <a:bodyPr/>
                    <a:lstStyle/>
                    <a:p>
                      <a:endParaRPr lang="en-US"/>
                    </a:p>
                  </a:txBody>
                  <a:tcPr/>
                </a:tc>
                <a:tc>
                  <a:txBody>
                    <a:bodyPr/>
                    <a:lstStyle/>
                    <a:p>
                      <a:r>
                        <a:rPr lang="en-US" dirty="0"/>
                        <a:t>Tape remains unchanged unless written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O(p(n)</a:t>
                      </a:r>
                      <a:r>
                        <a:rPr lang="en-US" baseline="30000" dirty="0"/>
                        <a:t>2</a:t>
                      </a:r>
                      <a:r>
                        <a:rPr lang="en-US" dirty="0"/>
                        <a:t>)</a:t>
                      </a:r>
                    </a:p>
                  </a:txBody>
                  <a:tcPr/>
                </a:tc>
                <a:extLst>
                  <a:ext uri="{0D108BD9-81ED-4DB2-BD59-A6C34878D82A}">
                    <a16:rowId xmlns:a16="http://schemas.microsoft.com/office/drawing/2014/main" val="10005"/>
                  </a:ext>
                </a:extLst>
              </a:tr>
              <a:tr h="3888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Q</a:t>
                      </a:r>
                      <a:r>
                        <a:rPr lang="en-US" baseline="-25000" dirty="0" err="1"/>
                        <a:t>qk</a:t>
                      </a:r>
                      <a:r>
                        <a:rPr lang="en-US" dirty="0"/>
                        <a:t> </a:t>
                      </a:r>
                      <a:r>
                        <a:rPr lang="en-US" dirty="0">
                          <a:sym typeface="Symbol"/>
                        </a:rPr>
                        <a:t> </a:t>
                      </a:r>
                      <a:r>
                        <a:rPr lang="en-US" dirty="0" err="1">
                          <a:sym typeface="Symbol"/>
                        </a:rPr>
                        <a:t>Q</a:t>
                      </a:r>
                      <a:r>
                        <a:rPr lang="en-US" baseline="-25000" dirty="0" err="1">
                          <a:sym typeface="Symbol"/>
                        </a:rPr>
                        <a:t>q’k</a:t>
                      </a:r>
                      <a:endParaRPr lang="en-US" baseline="-25000" dirty="0"/>
                    </a:p>
                  </a:txBody>
                  <a:tcPr/>
                </a:tc>
                <a:tc>
                  <a:txBody>
                    <a:bodyPr/>
                    <a:lstStyle/>
                    <a:p>
                      <a:r>
                        <a:rPr lang="en-US" dirty="0"/>
                        <a:t>q </a:t>
                      </a:r>
                      <a:r>
                        <a:rPr lang="en-US" dirty="0">
                          <a:sym typeface="Symbol"/>
                        </a:rPr>
                        <a:t> q’</a:t>
                      </a:r>
                      <a:endParaRPr lang="en-US" dirty="0"/>
                    </a:p>
                  </a:txBody>
                  <a:tcPr/>
                </a:tc>
                <a:tc>
                  <a:txBody>
                    <a:bodyPr/>
                    <a:lstStyle/>
                    <a:p>
                      <a:r>
                        <a:rPr lang="en-US" dirty="0"/>
                        <a:t>Only one state at a time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O(p(n))</a:t>
                      </a:r>
                    </a:p>
                  </a:txBody>
                  <a:tcPr/>
                </a:tc>
                <a:extLst>
                  <a:ext uri="{0D108BD9-81ED-4DB2-BD59-A6C34878D82A}">
                    <a16:rowId xmlns:a16="http://schemas.microsoft.com/office/drawing/2014/main" val="10006"/>
                  </a:ext>
                </a:extLst>
              </a:tr>
              <a:tr h="3888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H</a:t>
                      </a:r>
                      <a:r>
                        <a:rPr lang="en-US" baseline="-25000" dirty="0" err="1"/>
                        <a:t>jk</a:t>
                      </a:r>
                      <a:r>
                        <a:rPr lang="en-US" dirty="0"/>
                        <a:t> </a:t>
                      </a:r>
                      <a:r>
                        <a:rPr lang="en-US" dirty="0">
                          <a:sym typeface="Symbol"/>
                        </a:rPr>
                        <a:t> </a:t>
                      </a:r>
                      <a:r>
                        <a:rPr lang="en-US" dirty="0" err="1">
                          <a:sym typeface="Symbol"/>
                        </a:rPr>
                        <a:t>H</a:t>
                      </a:r>
                      <a:r>
                        <a:rPr lang="en-US" baseline="-25000" dirty="0" err="1">
                          <a:sym typeface="Symbol"/>
                        </a:rPr>
                        <a:t>j’k</a:t>
                      </a:r>
                      <a:endParaRPr lang="en-US" baseline="-25000" dirty="0"/>
                    </a:p>
                  </a:txBody>
                  <a:tcPr/>
                </a:tc>
                <a:tc>
                  <a:txBody>
                    <a:bodyPr/>
                    <a:lstStyle/>
                    <a:p>
                      <a:r>
                        <a:rPr lang="en-US" dirty="0" err="1"/>
                        <a:t>i</a:t>
                      </a:r>
                      <a:r>
                        <a:rPr lang="en-US" dirty="0"/>
                        <a:t> </a:t>
                      </a:r>
                      <a:r>
                        <a:rPr lang="en-US" dirty="0">
                          <a:sym typeface="Symbol"/>
                        </a:rPr>
                        <a:t> </a:t>
                      </a:r>
                      <a:r>
                        <a:rPr lang="en-US" dirty="0" err="1">
                          <a:sym typeface="Symbol"/>
                        </a:rPr>
                        <a:t>i</a:t>
                      </a:r>
                      <a:r>
                        <a:rPr lang="en-US" dirty="0">
                          <a:sym typeface="Symbol"/>
                        </a:rPr>
                        <a:t>’</a:t>
                      </a:r>
                      <a:endParaRPr lang="en-US" dirty="0"/>
                    </a:p>
                  </a:txBody>
                  <a:tcPr/>
                </a:tc>
                <a:tc>
                  <a:txBody>
                    <a:bodyPr/>
                    <a:lstStyle/>
                    <a:p>
                      <a:r>
                        <a:rPr lang="en-US" dirty="0"/>
                        <a:t>Only one head position at a time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O(p(n)</a:t>
                      </a:r>
                      <a:r>
                        <a:rPr lang="en-US" baseline="30000" dirty="0"/>
                        <a:t>2</a:t>
                      </a:r>
                      <a:r>
                        <a:rPr lang="en-US" dirty="0"/>
                        <a:t>)</a:t>
                      </a:r>
                    </a:p>
                  </a:txBody>
                  <a:tcPr/>
                </a:tc>
                <a:extLst>
                  <a:ext uri="{0D108BD9-81ED-4DB2-BD59-A6C34878D82A}">
                    <a16:rowId xmlns:a16="http://schemas.microsoft.com/office/drawing/2014/main" val="10007"/>
                  </a:ext>
                </a:extLst>
              </a:tr>
              <a:tr h="958839">
                <a:tc>
                  <a:txBody>
                    <a:bodyPr/>
                    <a:lstStyle/>
                    <a:p>
                      <a:r>
                        <a:rPr lang="en-US" dirty="0">
                          <a:sym typeface="Symbol"/>
                        </a:rPr>
                        <a:t>(</a:t>
                      </a:r>
                      <a:r>
                        <a:rPr lang="en-US" dirty="0" err="1">
                          <a:sym typeface="Symbol"/>
                        </a:rPr>
                        <a:t>H</a:t>
                      </a:r>
                      <a:r>
                        <a:rPr lang="en-US" baseline="-25000" dirty="0" err="1">
                          <a:sym typeface="Symbol"/>
                        </a:rPr>
                        <a:t>ik</a:t>
                      </a:r>
                      <a:r>
                        <a:rPr lang="en-US" dirty="0">
                          <a:sym typeface="Symbol"/>
                        </a:rPr>
                        <a:t>  </a:t>
                      </a:r>
                      <a:r>
                        <a:rPr lang="en-US" dirty="0" err="1">
                          <a:sym typeface="Symbol"/>
                        </a:rPr>
                        <a:t>Q</a:t>
                      </a:r>
                      <a:r>
                        <a:rPr lang="en-US" baseline="-25000" dirty="0" err="1">
                          <a:sym typeface="Symbol"/>
                        </a:rPr>
                        <a:t>qk</a:t>
                      </a:r>
                      <a:r>
                        <a:rPr lang="en-US" dirty="0">
                          <a:sym typeface="Symbol"/>
                        </a:rPr>
                        <a:t>  </a:t>
                      </a:r>
                      <a:r>
                        <a:rPr lang="en-US" dirty="0" err="1">
                          <a:sym typeface="Symbol"/>
                        </a:rPr>
                        <a:t>T</a:t>
                      </a:r>
                      <a:r>
                        <a:rPr lang="en-US" baseline="-25000" dirty="0" err="1">
                          <a:sym typeface="Symbol"/>
                        </a:rPr>
                        <a:t>ik</a:t>
                      </a:r>
                      <a:r>
                        <a:rPr lang="en-US" dirty="0">
                          <a:sym typeface="Symbol"/>
                        </a:rPr>
                        <a:t>)</a:t>
                      </a:r>
                      <a:r>
                        <a:rPr lang="en-US" baseline="0" dirty="0">
                          <a:sym typeface="Symbol"/>
                        </a:rPr>
                        <a:t> </a:t>
                      </a:r>
                      <a:r>
                        <a:rPr lang="en-US" dirty="0">
                          <a:sym typeface="Symbol"/>
                        </a:rPr>
                        <a:t> (</a:t>
                      </a:r>
                      <a:r>
                        <a:rPr lang="en-US" baseline="0" dirty="0">
                          <a:sym typeface="Symbol"/>
                        </a:rPr>
                        <a:t>H</a:t>
                      </a:r>
                      <a:r>
                        <a:rPr lang="en-US" baseline="-25000" dirty="0">
                          <a:sym typeface="Symbol"/>
                        </a:rPr>
                        <a:t>(</a:t>
                      </a:r>
                      <a:r>
                        <a:rPr lang="en-US" baseline="-25000" dirty="0" err="1">
                          <a:sym typeface="Symbol"/>
                        </a:rPr>
                        <a:t>i+d</a:t>
                      </a:r>
                      <a:r>
                        <a:rPr lang="en-US" baseline="-25000" dirty="0">
                          <a:sym typeface="Symbol"/>
                        </a:rPr>
                        <a:t>)(k+1)</a:t>
                      </a:r>
                      <a:r>
                        <a:rPr lang="en-US" dirty="0">
                          <a:sym typeface="Symbol"/>
                        </a:rPr>
                        <a:t>  </a:t>
                      </a:r>
                      <a:r>
                        <a:rPr lang="en-US" dirty="0" err="1">
                          <a:sym typeface="Symbol"/>
                        </a:rPr>
                        <a:t>Q</a:t>
                      </a:r>
                      <a:r>
                        <a:rPr lang="en-US" baseline="-25000" dirty="0" err="1">
                          <a:sym typeface="Symbol"/>
                        </a:rPr>
                        <a:t>q</a:t>
                      </a:r>
                      <a:r>
                        <a:rPr lang="en-US" baseline="-25000" dirty="0">
                          <a:sym typeface="Symbol"/>
                        </a:rPr>
                        <a:t>’(k+1)</a:t>
                      </a:r>
                      <a:r>
                        <a:rPr lang="en-US" dirty="0">
                          <a:sym typeface="Symbol"/>
                        </a:rPr>
                        <a:t>  </a:t>
                      </a:r>
                      <a:r>
                        <a:rPr lang="en-US" dirty="0" err="1">
                          <a:sym typeface="Symbol"/>
                        </a:rPr>
                        <a:t>T</a:t>
                      </a:r>
                      <a:r>
                        <a:rPr lang="en-US" baseline="-25000" dirty="0" err="1">
                          <a:sym typeface="Symbol"/>
                        </a:rPr>
                        <a:t>i</a:t>
                      </a:r>
                      <a:r>
                        <a:rPr lang="en-US" baseline="-25000" dirty="0">
                          <a:sym typeface="Symbol"/>
                        </a:rPr>
                        <a:t>’(k+1)</a:t>
                      </a:r>
                      <a:r>
                        <a:rPr lang="en-US" dirty="0">
                          <a:sym typeface="Symbol"/>
                        </a:rPr>
                        <a:t>)</a:t>
                      </a:r>
                      <a:endParaRPr lang="en-US" dirty="0"/>
                    </a:p>
                  </a:txBody>
                  <a:tcPr/>
                </a:tc>
                <a:tc>
                  <a:txBody>
                    <a:bodyPr/>
                    <a:lstStyle/>
                    <a:p>
                      <a:r>
                        <a:rPr lang="en-US" dirty="0"/>
                        <a:t>(q, </a:t>
                      </a:r>
                      <a:r>
                        <a:rPr lang="en-US" dirty="0">
                          <a:sym typeface="Symbol"/>
                        </a:rPr>
                        <a:t>, q’, ’, d)  </a:t>
                      </a:r>
                      <a:endParaRPr lang="en-US" dirty="0"/>
                    </a:p>
                  </a:txBody>
                  <a:tcPr/>
                </a:tc>
                <a:tc>
                  <a:txBody>
                    <a:bodyPr/>
                    <a:lstStyle/>
                    <a:p>
                      <a:r>
                        <a:rPr lang="en-US" dirty="0"/>
                        <a:t>Possible transitions at computation step k when head position is at position I</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O(p(n)</a:t>
                      </a:r>
                      <a:r>
                        <a:rPr lang="en-US" baseline="30000" dirty="0"/>
                        <a:t>2</a:t>
                      </a:r>
                      <a:r>
                        <a:rPr lang="en-US" dirty="0"/>
                        <a:t>)</a:t>
                      </a:r>
                    </a:p>
                  </a:txBody>
                  <a:tcPr/>
                </a:tc>
                <a:extLst>
                  <a:ext uri="{0D108BD9-81ED-4DB2-BD59-A6C34878D82A}">
                    <a16:rowId xmlns:a16="http://schemas.microsoft.com/office/drawing/2014/main" val="10008"/>
                  </a:ext>
                </a:extLst>
              </a:tr>
              <a:tr h="607265">
                <a:tc>
                  <a:txBody>
                    <a:bodyPr/>
                    <a:lstStyle/>
                    <a:p>
                      <a:r>
                        <a:rPr lang="en-US" sz="3200" b="1" dirty="0">
                          <a:sym typeface="Symbol"/>
                        </a:rPr>
                        <a:t></a:t>
                      </a:r>
                      <a:r>
                        <a:rPr lang="en-US" baseline="-25000" dirty="0" err="1">
                          <a:sym typeface="Symbol"/>
                        </a:rPr>
                        <a:t>fF</a:t>
                      </a:r>
                      <a:r>
                        <a:rPr lang="en-US" dirty="0">
                          <a:sym typeface="Symbol"/>
                        </a:rPr>
                        <a:t> </a:t>
                      </a:r>
                      <a:r>
                        <a:rPr lang="en-US" dirty="0" err="1">
                          <a:sym typeface="Symbol"/>
                        </a:rPr>
                        <a:t>Q</a:t>
                      </a:r>
                      <a:r>
                        <a:rPr lang="en-US" baseline="-25000" dirty="0" err="1">
                          <a:sym typeface="Symbol"/>
                        </a:rPr>
                        <a:t>fp</a:t>
                      </a:r>
                      <a:r>
                        <a:rPr lang="en-US" baseline="-25000" dirty="0">
                          <a:sym typeface="Symbol"/>
                        </a:rPr>
                        <a:t>(n)</a:t>
                      </a:r>
                      <a:endParaRPr lang="en-US" baseline="-25000" dirty="0"/>
                    </a:p>
                  </a:txBody>
                  <a:tcPr/>
                </a:tc>
                <a:tc>
                  <a:txBody>
                    <a:bodyPr/>
                    <a:lstStyle/>
                    <a:p>
                      <a:endParaRPr lang="en-US"/>
                    </a:p>
                  </a:txBody>
                  <a:tcPr/>
                </a:tc>
                <a:tc>
                  <a:txBody>
                    <a:bodyPr/>
                    <a:lstStyle/>
                    <a:p>
                      <a:r>
                        <a:rPr lang="en-US" dirty="0"/>
                        <a:t>Must finish in an accepting state</a:t>
                      </a:r>
                    </a:p>
                  </a:txBody>
                  <a:tcPr/>
                </a:tc>
                <a:tc>
                  <a:txBody>
                    <a:bodyPr/>
                    <a:lstStyle/>
                    <a:p>
                      <a:r>
                        <a:rPr lang="en-US" dirty="0"/>
                        <a:t>1</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01579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55970"/>
            <a:ext cx="9905998" cy="603700"/>
          </a:xfrm>
        </p:spPr>
        <p:txBody>
          <a:bodyPr/>
          <a:lstStyle/>
          <a:p>
            <a:pPr algn="ctr"/>
            <a:r>
              <a:rPr lang="en-US" dirty="0"/>
              <a:t>Is the reduction Valid?</a:t>
            </a:r>
          </a:p>
        </p:txBody>
      </p:sp>
      <p:sp>
        <p:nvSpPr>
          <p:cNvPr id="3" name="Content Placeholder 2"/>
          <p:cNvSpPr>
            <a:spLocks noGrp="1"/>
          </p:cNvSpPr>
          <p:nvPr>
            <p:ph sz="quarter" idx="1"/>
          </p:nvPr>
        </p:nvSpPr>
        <p:spPr>
          <a:xfrm>
            <a:off x="6581871" y="2178117"/>
            <a:ext cx="4623600" cy="2647385"/>
          </a:xfrm>
          <a:solidFill>
            <a:schemeClr val="tx1">
              <a:lumMod val="95000"/>
            </a:schemeClr>
          </a:solidFill>
          <a:ln>
            <a:solidFill>
              <a:schemeClr val="bg1"/>
            </a:solidFill>
          </a:ln>
        </p:spPr>
        <p:txBody>
          <a:bodyPr>
            <a:normAutofit/>
          </a:bodyPr>
          <a:lstStyle/>
          <a:p>
            <a:pPr marL="0" indent="0">
              <a:buNone/>
            </a:pPr>
            <a:r>
              <a:rPr lang="en-US" sz="2000" dirty="0">
                <a:solidFill>
                  <a:schemeClr val="bg1"/>
                </a:solidFill>
              </a:rPr>
              <a:t>Yes!</a:t>
            </a:r>
          </a:p>
          <a:p>
            <a:pPr marL="0" indent="0">
              <a:buNone/>
            </a:pPr>
            <a:r>
              <a:rPr lang="en-US" sz="2000" dirty="0">
                <a:solidFill>
                  <a:schemeClr val="bg1"/>
                </a:solidFill>
              </a:rPr>
              <a:t>The number of sub-expressions is:</a:t>
            </a:r>
          </a:p>
          <a:p>
            <a:pPr marL="0" indent="0">
              <a:buNone/>
            </a:pPr>
            <a:r>
              <a:rPr lang="en-US" sz="2000" b="1" dirty="0">
                <a:solidFill>
                  <a:schemeClr val="bg1"/>
                </a:solidFill>
              </a:rPr>
              <a:t>2p(n) + 4p(n)</a:t>
            </a:r>
            <a:r>
              <a:rPr lang="en-US" sz="2000" b="1" baseline="30000" dirty="0">
                <a:solidFill>
                  <a:schemeClr val="bg1"/>
                </a:solidFill>
              </a:rPr>
              <a:t>2</a:t>
            </a:r>
            <a:r>
              <a:rPr lang="en-US" sz="2000" b="1" dirty="0">
                <a:solidFill>
                  <a:schemeClr val="bg1"/>
                </a:solidFill>
              </a:rPr>
              <a:t> + 3 = O(p(n)</a:t>
            </a:r>
            <a:r>
              <a:rPr lang="en-US" sz="2000" b="1" baseline="30000" dirty="0">
                <a:solidFill>
                  <a:schemeClr val="bg1"/>
                </a:solidFill>
              </a:rPr>
              <a:t>2</a:t>
            </a:r>
            <a:r>
              <a:rPr lang="en-US" sz="2000" b="1" dirty="0">
                <a:solidFill>
                  <a:schemeClr val="bg1"/>
                </a:solidFill>
              </a:rPr>
              <a:t>)</a:t>
            </a:r>
          </a:p>
          <a:p>
            <a:pPr marL="0" indent="0">
              <a:buNone/>
            </a:pPr>
            <a:endParaRPr lang="en-US" sz="2000" dirty="0">
              <a:solidFill>
                <a:schemeClr val="bg1"/>
              </a:solidFill>
            </a:endParaRPr>
          </a:p>
          <a:p>
            <a:pPr marL="0" indent="0">
              <a:buNone/>
            </a:pPr>
            <a:r>
              <a:rPr lang="en-US" sz="2000" dirty="0">
                <a:solidFill>
                  <a:schemeClr val="bg1"/>
                </a:solidFill>
              </a:rPr>
              <a:t>and each is computed in less than that.</a:t>
            </a:r>
          </a:p>
        </p:txBody>
      </p:sp>
      <p:sp>
        <p:nvSpPr>
          <p:cNvPr id="5" name="Content Placeholder 2">
            <a:extLst>
              <a:ext uri="{FF2B5EF4-FFF2-40B4-BE49-F238E27FC236}">
                <a16:creationId xmlns:a16="http://schemas.microsoft.com/office/drawing/2014/main" id="{BC08D7FD-6AD2-154A-9823-0E389D9671B1}"/>
              </a:ext>
            </a:extLst>
          </p:cNvPr>
          <p:cNvSpPr txBox="1">
            <a:spLocks/>
          </p:cNvSpPr>
          <p:nvPr/>
        </p:nvSpPr>
        <p:spPr>
          <a:xfrm>
            <a:off x="861811" y="1855400"/>
            <a:ext cx="5105478" cy="3764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NTM for x accepts </a:t>
            </a:r>
            <a:r>
              <a:rPr lang="en-US" dirty="0" err="1"/>
              <a:t>iff</a:t>
            </a:r>
            <a:r>
              <a:rPr lang="en-US" dirty="0"/>
              <a:t> and only if SAT equation can be satisfied</a:t>
            </a:r>
          </a:p>
        </p:txBody>
      </p:sp>
      <p:sp>
        <p:nvSpPr>
          <p:cNvPr id="6" name="Content Placeholder 2">
            <a:extLst>
              <a:ext uri="{FF2B5EF4-FFF2-40B4-BE49-F238E27FC236}">
                <a16:creationId xmlns:a16="http://schemas.microsoft.com/office/drawing/2014/main" id="{5CDAAB48-0DA7-4044-81B2-6C91203ABADB}"/>
              </a:ext>
            </a:extLst>
          </p:cNvPr>
          <p:cNvSpPr txBox="1">
            <a:spLocks/>
          </p:cNvSpPr>
          <p:nvPr/>
        </p:nvSpPr>
        <p:spPr>
          <a:xfrm>
            <a:off x="6457574" y="1836351"/>
            <a:ext cx="4872194" cy="414575"/>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The time and space complexity of the reduction is polynomial</a:t>
            </a:r>
          </a:p>
        </p:txBody>
      </p:sp>
      <p:sp>
        <p:nvSpPr>
          <p:cNvPr id="7" name="Content Placeholder 2">
            <a:extLst>
              <a:ext uri="{FF2B5EF4-FFF2-40B4-BE49-F238E27FC236}">
                <a16:creationId xmlns:a16="http://schemas.microsoft.com/office/drawing/2014/main" id="{4509DA41-503B-5F42-A076-EE445E9C43A4}"/>
              </a:ext>
            </a:extLst>
          </p:cNvPr>
          <p:cNvSpPr txBox="1">
            <a:spLocks/>
          </p:cNvSpPr>
          <p:nvPr/>
        </p:nvSpPr>
        <p:spPr>
          <a:xfrm>
            <a:off x="1227047" y="2178117"/>
            <a:ext cx="4375007" cy="264738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olidFill>
                  <a:schemeClr val="bg1"/>
                </a:solidFill>
              </a:rPr>
              <a:t>If there is an accepting computation for the NTM on input I, then B is satisfiable by assigning </a:t>
            </a:r>
            <a:r>
              <a:rPr lang="en-US" dirty="0" err="1">
                <a:solidFill>
                  <a:schemeClr val="bg1"/>
                </a:solidFill>
              </a:rPr>
              <a:t>T</a:t>
            </a:r>
            <a:r>
              <a:rPr lang="en-US" baseline="-25000" dirty="0" err="1">
                <a:solidFill>
                  <a:schemeClr val="bg1"/>
                </a:solidFill>
              </a:rPr>
              <a:t>ijk</a:t>
            </a:r>
            <a:r>
              <a:rPr lang="en-US" dirty="0">
                <a:solidFill>
                  <a:schemeClr val="bg1"/>
                </a:solidFill>
              </a:rPr>
              <a:t>, </a:t>
            </a:r>
            <a:r>
              <a:rPr lang="en-US" dirty="0" err="1">
                <a:solidFill>
                  <a:schemeClr val="bg1"/>
                </a:solidFill>
              </a:rPr>
              <a:t>H</a:t>
            </a:r>
            <a:r>
              <a:rPr lang="en-US" baseline="-25000" dirty="0" err="1">
                <a:solidFill>
                  <a:schemeClr val="bg1"/>
                </a:solidFill>
              </a:rPr>
              <a:t>jk</a:t>
            </a:r>
            <a:r>
              <a:rPr lang="en-US" dirty="0">
                <a:solidFill>
                  <a:schemeClr val="bg1"/>
                </a:solidFill>
              </a:rPr>
              <a:t>, and </a:t>
            </a:r>
            <a:r>
              <a:rPr lang="en-US" dirty="0" err="1">
                <a:solidFill>
                  <a:schemeClr val="bg1"/>
                </a:solidFill>
              </a:rPr>
              <a:t>Q</a:t>
            </a:r>
            <a:r>
              <a:rPr lang="en-US" baseline="-25000" dirty="0" err="1">
                <a:solidFill>
                  <a:schemeClr val="bg1"/>
                </a:solidFill>
              </a:rPr>
              <a:t>jk</a:t>
            </a:r>
            <a:r>
              <a:rPr lang="en-US" dirty="0">
                <a:solidFill>
                  <a:schemeClr val="bg1"/>
                </a:solidFill>
              </a:rPr>
              <a:t> their intended interpretations.</a:t>
            </a:r>
          </a:p>
        </p:txBody>
      </p:sp>
    </p:spTree>
    <p:extLst>
      <p:ext uri="{BB962C8B-B14F-4D97-AF65-F5344CB8AC3E}">
        <p14:creationId xmlns:p14="http://schemas.microsoft.com/office/powerpoint/2010/main" val="32127611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𝑆𝐴𝑇</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m:oMathPara>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070468" y="1744991"/>
                <a:ext cx="9905999" cy="477948"/>
              </a:xfrm>
            </p:spPr>
            <p:txBody>
              <a:bodyPr>
                <a:normAutofit/>
              </a:bodyPr>
              <a:lstStyle/>
              <a:p>
                <a:pPr marL="0" indent="0">
                  <a:buNone/>
                </a:pPr>
                <a:r>
                  <a:rPr lang="en-US" sz="1800" dirty="0"/>
                  <a:t>To show that </a:t>
                </a:r>
                <a14:m>
                  <m:oMath xmlns:m="http://schemas.openxmlformats.org/officeDocument/2006/math">
                    <m:r>
                      <a:rPr lang="en-US" sz="1800" b="0" i="1" smtClean="0">
                        <a:latin typeface="Cambria Math" panose="02040503050406030204" pitchFamily="18" charset="0"/>
                      </a:rPr>
                      <m:t>𝑆𝐴𝑇</m:t>
                    </m:r>
                    <m:r>
                      <a:rPr lang="en-US" sz="1800" b="0" i="1" smtClean="0">
                        <a:latin typeface="Cambria Math" panose="02040503050406030204" pitchFamily="18" charset="0"/>
                      </a:rPr>
                      <m:t>∈</m:t>
                    </m:r>
                    <m:r>
                      <a:rPr lang="en-US" sz="1800" b="0" i="1" smtClean="0">
                        <a:latin typeface="Cambria Math" panose="02040503050406030204" pitchFamily="18" charset="0"/>
                      </a:rPr>
                      <m:t>𝑁𝑃𝐶</m:t>
                    </m:r>
                  </m:oMath>
                </a14:m>
                <a:r>
                  <a:rPr lang="en-US" sz="1800" dirty="0"/>
                  <a:t>, we must show both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070468" y="1744991"/>
                <a:ext cx="9905999" cy="477948"/>
              </a:xfrm>
              <a:blipFill>
                <a:blip r:embed="rId3"/>
                <a:stretch>
                  <a:fillRect l="-513"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2177887"/>
                <a:ext cx="4423817" cy="177973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2177887"/>
                <a:ext cx="4423817" cy="177973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6238048" y="2177886"/>
                <a:ext cx="4423817" cy="1779735"/>
              </a:xfrm>
              <a:prstGeom prst="rect">
                <a:avLst/>
              </a:prstGeom>
              <a:solidFill>
                <a:schemeClr val="accent1"/>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Group"/>
                    </m:oMathParaPr>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𝑺𝑨𝑻</m:t>
                      </m:r>
                    </m:oMath>
                  </m:oMathPara>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6238048" y="2177886"/>
                <a:ext cx="4423817" cy="1779735"/>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0C5FD4B0-68DF-F240-9768-BDFE8CB011AB}"/>
              </a:ext>
            </a:extLst>
          </p:cNvPr>
          <p:cNvSpPr txBox="1">
            <a:spLocks/>
          </p:cNvSpPr>
          <p:nvPr/>
        </p:nvSpPr>
        <p:spPr>
          <a:xfrm>
            <a:off x="4567128" y="4753147"/>
            <a:ext cx="2912678" cy="54313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Thus, it is proven!!</a:t>
            </a:r>
          </a:p>
        </p:txBody>
      </p:sp>
    </p:spTree>
    <p:extLst>
      <p:ext uri="{BB962C8B-B14F-4D97-AF65-F5344CB8AC3E}">
        <p14:creationId xmlns:p14="http://schemas.microsoft.com/office/powerpoint/2010/main" val="4898511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Other NP-Complete Problems (Reductions)</a:t>
            </a:r>
          </a:p>
        </p:txBody>
      </p:sp>
    </p:spTree>
    <p:extLst>
      <p:ext uri="{BB962C8B-B14F-4D97-AF65-F5344CB8AC3E}">
        <p14:creationId xmlns:p14="http://schemas.microsoft.com/office/powerpoint/2010/main" val="16748621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3-SAT</a:t>
            </a:r>
          </a:p>
        </p:txBody>
      </p:sp>
    </p:spTree>
    <p:extLst>
      <p:ext uri="{BB962C8B-B14F-4D97-AF65-F5344CB8AC3E}">
        <p14:creationId xmlns:p14="http://schemas.microsoft.com/office/powerpoint/2010/main" val="35391103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346916"/>
            <a:ext cx="9905998" cy="658021"/>
          </a:xfrm>
        </p:spPr>
        <p:txBody>
          <a:bodyPr/>
          <a:lstStyle/>
          <a:p>
            <a:pPr algn="ctr"/>
            <a:r>
              <a:rPr lang="en-US" dirty="0"/>
              <a:t>3-SAT</a:t>
            </a:r>
          </a:p>
        </p:txBody>
      </p:sp>
      <mc:AlternateContent xmlns:mc="http://schemas.openxmlformats.org/markup-compatibility/2006" xmlns:a14="http://schemas.microsoft.com/office/drawing/2010/main">
        <mc:Choice Requires="a14">
          <p:sp>
            <p:nvSpPr>
              <p:cNvPr id="7" name="Content Placeholder 5">
                <a:extLst>
                  <a:ext uri="{FF2B5EF4-FFF2-40B4-BE49-F238E27FC236}">
                    <a16:creationId xmlns:a16="http://schemas.microsoft.com/office/drawing/2014/main" id="{26FA4A7C-F739-F04D-A789-C5BEFF100A13}"/>
                  </a:ext>
                </a:extLst>
              </p:cNvPr>
              <p:cNvSpPr txBox="1">
                <a:spLocks/>
              </p:cNvSpPr>
              <p:nvPr/>
            </p:nvSpPr>
            <p:spPr>
              <a:xfrm>
                <a:off x="1141411" y="1855836"/>
                <a:ext cx="9905999" cy="606700"/>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𝑉</m:t>
                      </m:r>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3</m:t>
                                  </m:r>
                                </m:sub>
                              </m:sSub>
                            </m:e>
                          </m:acc>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e>
                          </m:acc>
                          <m:r>
                            <a:rPr lang="en-US" i="1">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2</m:t>
                              </m:r>
                            </m:sub>
                          </m:sSub>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4</m:t>
                              </m:r>
                            </m:sub>
                          </m:sSub>
                          <m:r>
                            <a:rPr lang="en-US" i="1">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3</m:t>
                                  </m:r>
                                </m:sub>
                              </m:sSub>
                            </m:e>
                          </m:acc>
                          <m:r>
                            <a:rPr lang="en-US" i="1">
                              <a:solidFill>
                                <a:schemeClr val="bg1"/>
                              </a:solidFill>
                              <a:latin typeface="Cambria Math" panose="02040503050406030204" pitchFamily="18" charset="0"/>
                            </a:rPr>
                            <m:t>∨</m:t>
                          </m:r>
                          <m:acc>
                            <m:accPr>
                              <m:chr m:val="̅"/>
                              <m:ctrlPr>
                                <a:rPr lang="en-US" b="0" i="1" smtClean="0">
                                  <a:solidFill>
                                    <a:schemeClr val="bg1"/>
                                  </a:solidFill>
                                  <a:latin typeface="Cambria Math" panose="02040503050406030204" pitchFamily="18" charset="0"/>
                                </a:rPr>
                              </m:ctrlPr>
                            </m:acc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1</m:t>
                                  </m:r>
                                </m:sub>
                              </m:sSub>
                            </m:e>
                          </m:acc>
                        </m:e>
                      </m:d>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7" name="Content Placeholder 5">
                <a:extLst>
                  <a:ext uri="{FF2B5EF4-FFF2-40B4-BE49-F238E27FC236}">
                    <a16:creationId xmlns:a16="http://schemas.microsoft.com/office/drawing/2014/main" id="{26FA4A7C-F739-F04D-A789-C5BEFF100A13}"/>
                  </a:ext>
                </a:extLst>
              </p:cNvPr>
              <p:cNvSpPr txBox="1">
                <a:spLocks noRot="1" noChangeAspect="1" noMove="1" noResize="1" noEditPoints="1" noAdjustHandles="1" noChangeArrowheads="1" noChangeShapeType="1" noTextEdit="1"/>
              </p:cNvSpPr>
              <p:nvPr/>
            </p:nvSpPr>
            <p:spPr>
              <a:xfrm>
                <a:off x="1141411" y="1855836"/>
                <a:ext cx="9905999" cy="606700"/>
              </a:xfrm>
              <a:prstGeom prst="rect">
                <a:avLst/>
              </a:prstGeom>
              <a:blipFill>
                <a:blip r:embed="rId2"/>
                <a:stretch>
                  <a:fillRect/>
                </a:stretch>
              </a:blipFill>
              <a:ln>
                <a:solidFill>
                  <a:schemeClr val="bg1"/>
                </a:solidFill>
              </a:ln>
            </p:spPr>
            <p:txBody>
              <a:bodyPr/>
              <a:lstStyle/>
              <a:p>
                <a:r>
                  <a:rPr lang="en-US">
                    <a:noFill/>
                  </a:rPr>
                  <a:t> </a:t>
                </a:r>
              </a:p>
            </p:txBody>
          </p:sp>
        </mc:Fallback>
      </mc:AlternateContent>
      <p:sp>
        <p:nvSpPr>
          <p:cNvPr id="8" name="Content Placeholder 5">
            <a:extLst>
              <a:ext uri="{FF2B5EF4-FFF2-40B4-BE49-F238E27FC236}">
                <a16:creationId xmlns:a16="http://schemas.microsoft.com/office/drawing/2014/main" id="{588DB659-DB6F-4349-9252-B5B50C98450D}"/>
              </a:ext>
            </a:extLst>
          </p:cNvPr>
          <p:cNvSpPr txBox="1">
            <a:spLocks/>
          </p:cNvSpPr>
          <p:nvPr/>
        </p:nvSpPr>
        <p:spPr>
          <a:xfrm>
            <a:off x="1141411" y="1493817"/>
            <a:ext cx="9905999" cy="38929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3-SAT = Can a provided Boolean expression in 3-Conjunctive-Normal Form (3-CNF) be satisfied?</a:t>
            </a:r>
          </a:p>
        </p:txBody>
      </p:sp>
      <p:sp>
        <p:nvSpPr>
          <p:cNvPr id="9" name="Content Placeholder 2">
            <a:extLst>
              <a:ext uri="{FF2B5EF4-FFF2-40B4-BE49-F238E27FC236}">
                <a16:creationId xmlns:a16="http://schemas.microsoft.com/office/drawing/2014/main" id="{B8DC2F3B-811D-E947-BC3E-94C7AEA72061}"/>
              </a:ext>
            </a:extLst>
          </p:cNvPr>
          <p:cNvSpPr txBox="1">
            <a:spLocks/>
          </p:cNvSpPr>
          <p:nvPr/>
        </p:nvSpPr>
        <p:spPr>
          <a:xfrm>
            <a:off x="4249848" y="6083930"/>
            <a:ext cx="7054160" cy="552261"/>
          </a:xfrm>
          <a:prstGeom prst="rect">
            <a:avLst/>
          </a:prstGeom>
          <a:noFill/>
          <a:ln>
            <a:solidFill>
              <a:schemeClr val="tx1">
                <a:lumMod val="95000"/>
              </a:schemeClr>
            </a:solid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200" i="1" dirty="0">
                <a:solidFill>
                  <a:schemeClr val="tx1">
                    <a:lumMod val="95000"/>
                  </a:schemeClr>
                </a:solidFill>
              </a:rPr>
              <a:t>Is it easier to decide 3-SAT because the format is simpler?</a:t>
            </a:r>
          </a:p>
        </p:txBody>
      </p:sp>
      <p:cxnSp>
        <p:nvCxnSpPr>
          <p:cNvPr id="10" name="Straight Connector 9">
            <a:extLst>
              <a:ext uri="{FF2B5EF4-FFF2-40B4-BE49-F238E27FC236}">
                <a16:creationId xmlns:a16="http://schemas.microsoft.com/office/drawing/2014/main" id="{E6E2EB16-B748-6744-80F8-41B17CF328D9}"/>
              </a:ext>
            </a:extLst>
          </p:cNvPr>
          <p:cNvCxnSpPr>
            <a:cxnSpLocks/>
          </p:cNvCxnSpPr>
          <p:nvPr/>
        </p:nvCxnSpPr>
        <p:spPr>
          <a:xfrm>
            <a:off x="7201487" y="2619149"/>
            <a:ext cx="466799" cy="116519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0B333-C64C-3143-8A4B-DAA9B89DB5C9}"/>
              </a:ext>
            </a:extLst>
          </p:cNvPr>
          <p:cNvSpPr txBox="1">
            <a:spLocks/>
          </p:cNvSpPr>
          <p:nvPr/>
        </p:nvSpPr>
        <p:spPr>
          <a:xfrm>
            <a:off x="2171324" y="3874881"/>
            <a:ext cx="2362955" cy="107736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solidFill>
                  <a:schemeClr val="tx1">
                    <a:lumMod val="95000"/>
                  </a:schemeClr>
                </a:solidFill>
              </a:rPr>
              <a:t>Each Clause contains a disjunction (OR) of exactly 3 literals (or negated literals)</a:t>
            </a:r>
          </a:p>
        </p:txBody>
      </p:sp>
      <p:cxnSp>
        <p:nvCxnSpPr>
          <p:cNvPr id="12" name="Straight Connector 11">
            <a:extLst>
              <a:ext uri="{FF2B5EF4-FFF2-40B4-BE49-F238E27FC236}">
                <a16:creationId xmlns:a16="http://schemas.microsoft.com/office/drawing/2014/main" id="{B1A13CFE-1743-5144-A36B-B13BB50C7E6E}"/>
              </a:ext>
            </a:extLst>
          </p:cNvPr>
          <p:cNvCxnSpPr>
            <a:cxnSpLocks/>
          </p:cNvCxnSpPr>
          <p:nvPr/>
        </p:nvCxnSpPr>
        <p:spPr>
          <a:xfrm>
            <a:off x="3279828" y="2586112"/>
            <a:ext cx="466799" cy="116519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D81B4A-8754-EA4E-90E7-432538789144}"/>
              </a:ext>
            </a:extLst>
          </p:cNvPr>
          <p:cNvCxnSpPr>
            <a:cxnSpLocks/>
          </p:cNvCxnSpPr>
          <p:nvPr/>
        </p:nvCxnSpPr>
        <p:spPr>
          <a:xfrm flipH="1">
            <a:off x="3746627" y="2586112"/>
            <a:ext cx="1006442" cy="116519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B5FC53-6A02-8748-8F98-77750EBACA2B}"/>
              </a:ext>
            </a:extLst>
          </p:cNvPr>
          <p:cNvSpPr txBox="1">
            <a:spLocks/>
          </p:cNvSpPr>
          <p:nvPr/>
        </p:nvSpPr>
        <p:spPr>
          <a:xfrm>
            <a:off x="6486808" y="3829611"/>
            <a:ext cx="2362955" cy="107736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solidFill>
                  <a:schemeClr val="tx1">
                    <a:lumMod val="95000"/>
                  </a:schemeClr>
                </a:solidFill>
              </a:rPr>
              <a:t>The expression must be a conjunction (AND) of multiple clauses</a:t>
            </a:r>
          </a:p>
        </p:txBody>
      </p:sp>
    </p:spTree>
    <p:extLst>
      <p:ext uri="{BB962C8B-B14F-4D97-AF65-F5344CB8AC3E}">
        <p14:creationId xmlns:p14="http://schemas.microsoft.com/office/powerpoint/2010/main" val="347142937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b="0" i="0" dirty="0" smtClean="0">
                        <a:latin typeface="Cambria Math" panose="02040503050406030204" pitchFamily="18" charset="0"/>
                      </a:rPr>
                      <m:t>3</m:t>
                    </m:r>
                    <m:r>
                      <a:rPr lang="en-US" b="0" i="1" dirty="0" smtClean="0">
                        <a:latin typeface="Cambria Math" panose="02040503050406030204" pitchFamily="18" charset="0"/>
                      </a:rPr>
                      <m:t>𝑆𝐴𝑇</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070468" y="1744991"/>
                <a:ext cx="9905999" cy="477948"/>
              </a:xfrm>
            </p:spPr>
            <p:txBody>
              <a:bodyPr>
                <a:normAutofit/>
              </a:bodyPr>
              <a:lstStyle/>
              <a:p>
                <a:pPr marL="0" indent="0">
                  <a:buNone/>
                </a:pPr>
                <a:r>
                  <a:rPr lang="en-US" sz="1800" dirty="0"/>
                  <a:t>To show that </a:t>
                </a:r>
                <a14:m>
                  <m:oMath xmlns:m="http://schemas.openxmlformats.org/officeDocument/2006/math">
                    <m:r>
                      <a:rPr lang="en-US" sz="1800" b="0" i="0" smtClean="0">
                        <a:latin typeface="Cambria Math" panose="02040503050406030204" pitchFamily="18" charset="0"/>
                      </a:rPr>
                      <m:t>3</m:t>
                    </m:r>
                    <m:r>
                      <a:rPr lang="en-US" sz="1800" b="0" i="1" smtClean="0">
                        <a:latin typeface="Cambria Math" panose="02040503050406030204" pitchFamily="18" charset="0"/>
                      </a:rPr>
                      <m:t>𝑆𝐴𝑇</m:t>
                    </m:r>
                    <m:r>
                      <a:rPr lang="en-US" sz="1800" b="0" i="1" smtClean="0">
                        <a:latin typeface="Cambria Math" panose="02040503050406030204" pitchFamily="18" charset="0"/>
                      </a:rPr>
                      <m:t>∈</m:t>
                    </m:r>
                    <m:r>
                      <a:rPr lang="en-US" sz="1800" b="0" i="1" smtClean="0">
                        <a:latin typeface="Cambria Math" panose="02040503050406030204" pitchFamily="18" charset="0"/>
                      </a:rPr>
                      <m:t>𝑁𝑃𝐶</m:t>
                    </m:r>
                  </m:oMath>
                </a14:m>
                <a:r>
                  <a:rPr lang="en-US" sz="1800" dirty="0"/>
                  <a:t>, we must show both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070468" y="1744991"/>
                <a:ext cx="9905999" cy="477948"/>
              </a:xfrm>
              <a:blipFill>
                <a:blip r:embed="rId3"/>
                <a:stretch>
                  <a:fillRect l="-513"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2177887"/>
                <a:ext cx="4423817" cy="177973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2177887"/>
                <a:ext cx="4423817" cy="1779735"/>
              </a:xfrm>
              <a:prstGeom prst="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6238048" y="2177886"/>
                <a:ext cx="4423817" cy="177973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Group"/>
                    </m:oMathParaPr>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𝑵𝑷𝑪</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𝟑</m:t>
                      </m:r>
                      <m:r>
                        <a:rPr lang="en-US" sz="1800" b="1" i="1" smtClean="0">
                          <a:solidFill>
                            <a:schemeClr val="bg1"/>
                          </a:solidFill>
                          <a:latin typeface="Cambria Math" panose="02040503050406030204" pitchFamily="18" charset="0"/>
                        </a:rPr>
                        <m:t>𝑺𝑨𝑻</m:t>
                      </m:r>
                    </m:oMath>
                  </m:oMathPara>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6238048" y="2177886"/>
                <a:ext cx="4423817" cy="1779735"/>
              </a:xfrm>
              <a:prstGeom prst="rect">
                <a:avLst/>
              </a:prstGeom>
              <a:blipFill>
                <a:blip r:embed="rId5"/>
                <a:stretch>
                  <a:fillRect/>
                </a:stretch>
              </a:blipFill>
              <a:ln>
                <a:solidFill>
                  <a:schemeClr val="bg1"/>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0C5FD4B0-68DF-F240-9768-BDFE8CB011AB}"/>
              </a:ext>
            </a:extLst>
          </p:cNvPr>
          <p:cNvSpPr txBox="1">
            <a:spLocks/>
          </p:cNvSpPr>
          <p:nvPr/>
        </p:nvSpPr>
        <p:spPr>
          <a:xfrm>
            <a:off x="1984248" y="5246922"/>
            <a:ext cx="2368296" cy="1217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This one, as usual, is not difficult.</a:t>
            </a:r>
          </a:p>
        </p:txBody>
      </p:sp>
      <p:cxnSp>
        <p:nvCxnSpPr>
          <p:cNvPr id="8" name="Straight Connector 7">
            <a:extLst>
              <a:ext uri="{FF2B5EF4-FFF2-40B4-BE49-F238E27FC236}">
                <a16:creationId xmlns:a16="http://schemas.microsoft.com/office/drawing/2014/main" id="{CEF9D5DB-A4DF-8A41-A950-0FDFB07C17D4}"/>
              </a:ext>
            </a:extLst>
          </p:cNvPr>
          <p:cNvCxnSpPr>
            <a:cxnSpLocks/>
          </p:cNvCxnSpPr>
          <p:nvPr/>
        </p:nvCxnSpPr>
        <p:spPr>
          <a:xfrm flipH="1">
            <a:off x="2850100" y="4151376"/>
            <a:ext cx="318296" cy="120012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9A534F1-9322-0D4C-83D0-8E2F41914E18}"/>
              </a:ext>
            </a:extLst>
          </p:cNvPr>
          <p:cNvSpPr txBox="1">
            <a:spLocks/>
          </p:cNvSpPr>
          <p:nvPr/>
        </p:nvSpPr>
        <p:spPr>
          <a:xfrm>
            <a:off x="7549896" y="5106714"/>
            <a:ext cx="3203448" cy="1358093"/>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This time we can reduce from a concrete, known, NPC problem. We only have SAT so far, so that is what we will choose!</a:t>
            </a:r>
          </a:p>
        </p:txBody>
      </p:sp>
      <p:cxnSp>
        <p:nvCxnSpPr>
          <p:cNvPr id="10" name="Straight Connector 9">
            <a:extLst>
              <a:ext uri="{FF2B5EF4-FFF2-40B4-BE49-F238E27FC236}">
                <a16:creationId xmlns:a16="http://schemas.microsoft.com/office/drawing/2014/main" id="{7CA7E5AC-38B0-D042-A816-77E7092C3180}"/>
              </a:ext>
            </a:extLst>
          </p:cNvPr>
          <p:cNvCxnSpPr>
            <a:cxnSpLocks/>
          </p:cNvCxnSpPr>
          <p:nvPr/>
        </p:nvCxnSpPr>
        <p:spPr>
          <a:xfrm>
            <a:off x="8609104" y="4151376"/>
            <a:ext cx="333728" cy="95533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580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Quick note on Non-Deterministic Time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881105"/>
                <a:ext cx="9905999" cy="1089328"/>
              </a:xfrm>
              <a:solidFill>
                <a:schemeClr val="tx1">
                  <a:lumMod val="95000"/>
                </a:schemeClr>
              </a:solidFill>
            </p:spPr>
            <p:txBody>
              <a:bodyPr/>
              <a:lstStyle/>
              <a:p>
                <a:pPr marL="0" indent="0">
                  <a:buNone/>
                </a:pPr>
                <a:r>
                  <a:rPr lang="en-US" b="1" i="1" u="sng" dirty="0">
                    <a:solidFill>
                      <a:schemeClr val="bg1"/>
                    </a:solidFill>
                  </a:rPr>
                  <a:t>Theorem</a:t>
                </a:r>
                <a:r>
                  <a:rPr lang="en-US" dirty="0">
                    <a:solidFill>
                      <a:schemeClr val="bg1"/>
                    </a:solidFill>
                  </a:rPr>
                  <a:t>: Every NTM that runs in time </a:t>
                </a:r>
                <a14:m>
                  <m:oMath xmlns:m="http://schemas.openxmlformats.org/officeDocument/2006/math">
                    <m:r>
                      <m:rPr>
                        <m:sty m:val="p"/>
                      </m:rPr>
                      <a:rPr lang="en-US" b="0" i="0" smtClean="0">
                        <a:solidFill>
                          <a:schemeClr val="bg1"/>
                        </a:solidFill>
                        <a:latin typeface="Cambria Math" panose="02040503050406030204" pitchFamily="18" charset="0"/>
                      </a:rPr>
                      <m:t>f</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oMath>
                </a14:m>
                <a:r>
                  <a:rPr lang="en-US" dirty="0">
                    <a:solidFill>
                      <a:schemeClr val="bg1"/>
                    </a:solidFill>
                  </a:rPr>
                  <a:t> has an equivalent DTM that runs in time </a:t>
                </a:r>
                <a14:m>
                  <m:oMath xmlns:m="http://schemas.openxmlformats.org/officeDocument/2006/math">
                    <m:r>
                      <a:rPr lang="en-US" b="0" i="1" smtClean="0">
                        <a:solidFill>
                          <a:schemeClr val="bg1"/>
                        </a:solidFill>
                        <a:latin typeface="Cambria Math" panose="02040503050406030204" pitchFamily="18" charset="0"/>
                      </a:rPr>
                      <m:t>𝑂</m:t>
                    </m:r>
                    <m:r>
                      <a:rPr lang="en-US" b="0" i="1" smtClean="0">
                        <a:solidFill>
                          <a:schemeClr val="bg1"/>
                        </a:solidFill>
                        <a:latin typeface="Cambria Math" panose="02040503050406030204" pitchFamily="18" charset="0"/>
                      </a:rPr>
                      <m:t>(</m:t>
                    </m:r>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2</m:t>
                        </m:r>
                      </m:e>
                      <m:sup>
                        <m:r>
                          <a:rPr lang="en-US" b="0" i="1" smtClean="0">
                            <a:solidFill>
                              <a:schemeClr val="bg1"/>
                            </a:solidFill>
                            <a:latin typeface="Cambria Math" panose="02040503050406030204" pitchFamily="18" charset="0"/>
                          </a:rPr>
                          <m:t>𝑂</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𝑛</m:t>
                            </m:r>
                          </m:e>
                        </m:d>
                      </m:sup>
                    </m:sSup>
                    <m:r>
                      <a:rPr lang="en-US" b="0" i="1" smtClean="0">
                        <a:solidFill>
                          <a:schemeClr val="bg1"/>
                        </a:solidFill>
                        <a:latin typeface="Cambria Math" panose="02040503050406030204" pitchFamily="18" charset="0"/>
                      </a:rPr>
                      <m:t>)</m:t>
                    </m:r>
                  </m:oMath>
                </a14:m>
                <a:r>
                  <a:rPr lang="en-US" dirty="0">
                    <a:solidFill>
                      <a:schemeClr val="bg1"/>
                    </a:solidFill>
                  </a:rPr>
                  <a:t> </a:t>
                </a:r>
              </a:p>
            </p:txBody>
          </p:sp>
        </mc:Choice>
        <mc:Fallback xmlns="">
          <p:sp>
            <p:nvSpPr>
              <p:cNvPr id="3" name="Content Placeholder 2">
                <a:extLst>
                  <a:ext uri="{FF2B5EF4-FFF2-40B4-BE49-F238E27FC236}">
                    <a16:creationId xmlns:a16="http://schemas.microsoft.com/office/drawing/2014/main" id="{14278F5F-F936-6145-9FF8-704886F1A386}"/>
                  </a:ext>
                </a:extLst>
              </p:cNvPr>
              <p:cNvSpPr>
                <a:spLocks noGrp="1" noRot="1" noChangeAspect="1" noMove="1" noResize="1" noEditPoints="1" noAdjustHandles="1" noChangeArrowheads="1" noChangeShapeType="1" noTextEdit="1"/>
              </p:cNvSpPr>
              <p:nvPr>
                <p:ph idx="1"/>
              </p:nvPr>
            </p:nvSpPr>
            <p:spPr>
              <a:xfrm>
                <a:off x="1141412" y="1881105"/>
                <a:ext cx="9905999" cy="1089328"/>
              </a:xfrm>
              <a:blipFill>
                <a:blip r:embed="rId2"/>
                <a:stretch>
                  <a:fillRect l="-896"/>
                </a:stretch>
              </a:blipFill>
            </p:spPr>
            <p:txBody>
              <a:bodyPr/>
              <a:lstStyle/>
              <a:p>
                <a:r>
                  <a:rPr lang="en-US">
                    <a:noFill/>
                  </a:rPr>
                  <a:t> </a:t>
                </a:r>
              </a:p>
            </p:txBody>
          </p:sp>
        </mc:Fallback>
      </mc:AlternateContent>
    </p:spTree>
    <p:extLst>
      <p:ext uri="{BB962C8B-B14F-4D97-AF65-F5344CB8AC3E}">
        <p14:creationId xmlns:p14="http://schemas.microsoft.com/office/powerpoint/2010/main" val="18297046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b="0" i="0" dirty="0" smtClean="0">
                        <a:latin typeface="Cambria Math" panose="02040503050406030204" pitchFamily="18" charset="0"/>
                      </a:rPr>
                      <m:t>3</m:t>
                    </m:r>
                    <m:r>
                      <a:rPr lang="en-US" b="0" i="1" dirty="0" smtClean="0">
                        <a:latin typeface="Cambria Math" panose="02040503050406030204" pitchFamily="18" charset="0"/>
                      </a:rPr>
                      <m:t>𝑆𝐴𝑇</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3882503" y="1455511"/>
                <a:ext cx="4423817" cy="1779735"/>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3882503" y="1455511"/>
                <a:ext cx="4423817" cy="1779735"/>
              </a:xfrm>
              <a:prstGeom prst="rect">
                <a:avLst/>
              </a:prstGeom>
              <a:blipFill>
                <a:blip r:embed="rId3"/>
                <a:stretch>
                  <a:fillRect/>
                </a:stretch>
              </a:blipFill>
              <a:ln>
                <a:solidFill>
                  <a:schemeClr val="bg1"/>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0C5FD4B0-68DF-F240-9768-BDFE8CB011AB}"/>
              </a:ext>
            </a:extLst>
          </p:cNvPr>
          <p:cNvSpPr txBox="1">
            <a:spLocks/>
          </p:cNvSpPr>
          <p:nvPr/>
        </p:nvSpPr>
        <p:spPr>
          <a:xfrm>
            <a:off x="4050792" y="4177074"/>
            <a:ext cx="4361688" cy="177567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This is trivial. The verifier we developed for SAT will also work for 3SAT.</a:t>
            </a:r>
          </a:p>
        </p:txBody>
      </p:sp>
      <p:cxnSp>
        <p:nvCxnSpPr>
          <p:cNvPr id="8" name="Straight Connector 7">
            <a:extLst>
              <a:ext uri="{FF2B5EF4-FFF2-40B4-BE49-F238E27FC236}">
                <a16:creationId xmlns:a16="http://schemas.microsoft.com/office/drawing/2014/main" id="{CEF9D5DB-A4DF-8A41-A950-0FDFB07C17D4}"/>
              </a:ext>
            </a:extLst>
          </p:cNvPr>
          <p:cNvCxnSpPr>
            <a:cxnSpLocks/>
          </p:cNvCxnSpPr>
          <p:nvPr/>
        </p:nvCxnSpPr>
        <p:spPr>
          <a:xfrm flipH="1">
            <a:off x="5660136" y="3465576"/>
            <a:ext cx="192024" cy="77724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1754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b="0" i="0" dirty="0" smtClean="0">
                        <a:latin typeface="Cambria Math" panose="02040503050406030204" pitchFamily="18" charset="0"/>
                      </a:rPr>
                      <m:t>3</m:t>
                    </m:r>
                    <m:r>
                      <a:rPr lang="en-US" b="0" i="1" dirty="0" smtClean="0">
                        <a:latin typeface="Cambria Math" panose="02040503050406030204" pitchFamily="18" charset="0"/>
                      </a:rPr>
                      <m:t>𝑆𝐴𝑇</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3882503" y="1238700"/>
                <a:ext cx="4423817" cy="1779735"/>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Group"/>
                    </m:oMathParaPr>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𝑵𝑷𝑪</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𝟑</m:t>
                      </m:r>
                      <m:r>
                        <a:rPr lang="en-US" sz="1800" b="1" i="1" smtClean="0">
                          <a:solidFill>
                            <a:schemeClr val="bg1"/>
                          </a:solidFill>
                          <a:latin typeface="Cambria Math" panose="02040503050406030204" pitchFamily="18" charset="0"/>
                        </a:rPr>
                        <m:t>𝑺𝑨𝑻</m:t>
                      </m:r>
                    </m:oMath>
                    <m:oMath xmlns:m="http://schemas.openxmlformats.org/officeDocument/2006/math">
                      <m:r>
                        <a:rPr lang="en-US" sz="1800" b="1" i="1" smtClean="0">
                          <a:solidFill>
                            <a:schemeClr val="bg1"/>
                          </a:solidFill>
                          <a:latin typeface="Cambria Math" panose="02040503050406030204" pitchFamily="18" charset="0"/>
                        </a:rPr>
                        <m:t>𝑺𝑨𝑻</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𝟑</m:t>
                      </m:r>
                      <m:r>
                        <a:rPr lang="en-US" sz="1800" b="1" i="1" smtClean="0">
                          <a:solidFill>
                            <a:schemeClr val="bg1"/>
                          </a:solidFill>
                          <a:latin typeface="Cambria Math" panose="02040503050406030204" pitchFamily="18" charset="0"/>
                        </a:rPr>
                        <m:t>𝑺𝑨𝑻</m:t>
                      </m:r>
                    </m:oMath>
                  </m:oMathPara>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3882503" y="1238700"/>
                <a:ext cx="4423817" cy="1779735"/>
              </a:xfrm>
              <a:prstGeom prst="rect">
                <a:avLst/>
              </a:prstGeom>
              <a:blipFill>
                <a:blip r:embed="rId3"/>
                <a:stretch>
                  <a:fillRect/>
                </a:stretch>
              </a:blipFill>
              <a:ln>
                <a:solidFill>
                  <a:schemeClr val="bg1"/>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0C5FD4B0-68DF-F240-9768-BDFE8CB011AB}"/>
              </a:ext>
            </a:extLst>
          </p:cNvPr>
          <p:cNvSpPr txBox="1">
            <a:spLocks/>
          </p:cNvSpPr>
          <p:nvPr/>
        </p:nvSpPr>
        <p:spPr>
          <a:xfrm>
            <a:off x="905256" y="4498984"/>
            <a:ext cx="6574536" cy="365624"/>
          </a:xfrm>
          <a:prstGeom prst="rect">
            <a:avLst/>
          </a:prstGeom>
          <a:no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Given a generic SAT input, can we convert it into an equivalent formula in 3SAT? </a:t>
            </a:r>
          </a:p>
        </p:txBody>
      </p:sp>
      <p:cxnSp>
        <p:nvCxnSpPr>
          <p:cNvPr id="8" name="Straight Connector 7">
            <a:extLst>
              <a:ext uri="{FF2B5EF4-FFF2-40B4-BE49-F238E27FC236}">
                <a16:creationId xmlns:a16="http://schemas.microsoft.com/office/drawing/2014/main" id="{CEF9D5DB-A4DF-8A41-A950-0FDFB07C17D4}"/>
              </a:ext>
            </a:extLst>
          </p:cNvPr>
          <p:cNvCxnSpPr>
            <a:cxnSpLocks/>
          </p:cNvCxnSpPr>
          <p:nvPr/>
        </p:nvCxnSpPr>
        <p:spPr>
          <a:xfrm flipH="1">
            <a:off x="4352544" y="3158645"/>
            <a:ext cx="318296" cy="120012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39A534F1-9322-0D4C-83D0-8E2F41914E18}"/>
              </a:ext>
            </a:extLst>
          </p:cNvPr>
          <p:cNvSpPr txBox="1">
            <a:spLocks/>
          </p:cNvSpPr>
          <p:nvPr/>
        </p:nvSpPr>
        <p:spPr>
          <a:xfrm>
            <a:off x="8647176" y="3393218"/>
            <a:ext cx="3203448" cy="1358093"/>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i="1" dirty="0">
                <a:solidFill>
                  <a:schemeClr val="tx1">
                    <a:lumMod val="95000"/>
                  </a:schemeClr>
                </a:solidFill>
              </a:rPr>
              <a:t>Need to show 3SAT is at least as hard as SAT. How? Show a reduction.</a:t>
            </a:r>
          </a:p>
        </p:txBody>
      </p:sp>
      <p:cxnSp>
        <p:nvCxnSpPr>
          <p:cNvPr id="10" name="Straight Connector 9">
            <a:extLst>
              <a:ext uri="{FF2B5EF4-FFF2-40B4-BE49-F238E27FC236}">
                <a16:creationId xmlns:a16="http://schemas.microsoft.com/office/drawing/2014/main" id="{7CA7E5AC-38B0-D042-A816-77E7092C3180}"/>
              </a:ext>
            </a:extLst>
          </p:cNvPr>
          <p:cNvCxnSpPr>
            <a:cxnSpLocks/>
          </p:cNvCxnSpPr>
          <p:nvPr/>
        </p:nvCxnSpPr>
        <p:spPr>
          <a:xfrm>
            <a:off x="8476488" y="2734056"/>
            <a:ext cx="662192" cy="76204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9FAD5B40-E72C-EC47-9F0D-805813C9833F}"/>
              </a:ext>
            </a:extLst>
          </p:cNvPr>
          <p:cNvSpPr txBox="1">
            <a:spLocks/>
          </p:cNvSpPr>
          <p:nvPr/>
        </p:nvSpPr>
        <p:spPr>
          <a:xfrm>
            <a:off x="1236839" y="5004818"/>
            <a:ext cx="2960257" cy="1340339"/>
          </a:xfrm>
          <a:prstGeom prst="rect">
            <a:avLst/>
          </a:prstGeom>
          <a:solidFill>
            <a:schemeClr val="accent1"/>
          </a:solidFill>
          <a:ln>
            <a:solidFill>
              <a:schemeClr val="bg1"/>
            </a:solidFill>
          </a:ln>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SAT input x:</a:t>
            </a:r>
          </a:p>
          <a:p>
            <a:pPr marL="0" indent="0" algn="ctr">
              <a:buNone/>
            </a:pPr>
            <a:r>
              <a:rPr lang="en-US" sz="1800" i="1" dirty="0">
                <a:solidFill>
                  <a:schemeClr val="bg1"/>
                </a:solidFill>
              </a:rPr>
              <a:t>e.g., </a:t>
            </a:r>
            <a:br>
              <a:rPr lang="en-US" sz="1800" i="1" dirty="0">
                <a:solidFill>
                  <a:schemeClr val="bg1"/>
                </a:solidFill>
              </a:rPr>
            </a:br>
            <a:r>
              <a:rPr lang="en-US" sz="1800" dirty="0">
                <a:solidFill>
                  <a:schemeClr val="bg1"/>
                </a:solidFill>
                <a:sym typeface="Symbol"/>
              </a:rPr>
              <a:t> = ((x</a:t>
            </a:r>
            <a:r>
              <a:rPr lang="en-US" sz="1800" baseline="-25000" dirty="0">
                <a:solidFill>
                  <a:schemeClr val="bg1"/>
                </a:solidFill>
                <a:sym typeface="Symbol"/>
              </a:rPr>
              <a:t>1</a:t>
            </a:r>
            <a:r>
              <a:rPr lang="en-US" sz="1800" dirty="0">
                <a:solidFill>
                  <a:schemeClr val="bg1"/>
                </a:solidFill>
                <a:sym typeface="Symbol"/>
              </a:rPr>
              <a:t>  x</a:t>
            </a:r>
            <a:r>
              <a:rPr lang="en-US" sz="1800" baseline="-25000" dirty="0">
                <a:solidFill>
                  <a:schemeClr val="bg1"/>
                </a:solidFill>
                <a:sym typeface="Symbol"/>
              </a:rPr>
              <a:t>2</a:t>
            </a:r>
            <a:r>
              <a:rPr lang="en-US" sz="1800" dirty="0">
                <a:solidFill>
                  <a:schemeClr val="bg1"/>
                </a:solidFill>
                <a:sym typeface="Symbol"/>
              </a:rPr>
              <a:t>)  ((x</a:t>
            </a:r>
            <a:r>
              <a:rPr lang="en-US" sz="1800" baseline="-25000" dirty="0">
                <a:solidFill>
                  <a:schemeClr val="bg1"/>
                </a:solidFill>
                <a:sym typeface="Symbol"/>
              </a:rPr>
              <a:t>1</a:t>
            </a:r>
            <a:r>
              <a:rPr lang="en-US" sz="1800" dirty="0">
                <a:solidFill>
                  <a:schemeClr val="bg1"/>
                </a:solidFill>
                <a:sym typeface="Symbol"/>
              </a:rPr>
              <a:t>  x</a:t>
            </a:r>
            <a:r>
              <a:rPr lang="en-US" sz="1800" baseline="-25000" dirty="0">
                <a:solidFill>
                  <a:schemeClr val="bg1"/>
                </a:solidFill>
                <a:sym typeface="Symbol"/>
              </a:rPr>
              <a:t>3</a:t>
            </a:r>
            <a:r>
              <a:rPr lang="en-US" sz="1800" dirty="0">
                <a:solidFill>
                  <a:schemeClr val="bg1"/>
                </a:solidFill>
                <a:sym typeface="Symbol"/>
              </a:rPr>
              <a:t>)  x</a:t>
            </a:r>
            <a:r>
              <a:rPr lang="en-US" sz="1800" baseline="-25000" dirty="0">
                <a:solidFill>
                  <a:schemeClr val="bg1"/>
                </a:solidFill>
                <a:sym typeface="Symbol"/>
              </a:rPr>
              <a:t>4</a:t>
            </a:r>
            <a:r>
              <a:rPr lang="en-US" sz="1800" dirty="0">
                <a:solidFill>
                  <a:schemeClr val="bg1"/>
                </a:solidFill>
                <a:sym typeface="Symbol"/>
              </a:rPr>
              <a:t>))  x</a:t>
            </a:r>
            <a:r>
              <a:rPr lang="en-US" sz="1800" baseline="-25000" dirty="0">
                <a:solidFill>
                  <a:schemeClr val="bg1"/>
                </a:solidFill>
                <a:sym typeface="Symbol"/>
              </a:rPr>
              <a:t>2</a:t>
            </a:r>
            <a:endParaRPr lang="en-US" sz="1800" i="1" dirty="0">
              <a:solidFill>
                <a:schemeClr val="bg1"/>
              </a:solidFill>
            </a:endParaRPr>
          </a:p>
        </p:txBody>
      </p:sp>
      <p:sp>
        <p:nvSpPr>
          <p:cNvPr id="14" name="Right Arrow 13">
            <a:extLst>
              <a:ext uri="{FF2B5EF4-FFF2-40B4-BE49-F238E27FC236}">
                <a16:creationId xmlns:a16="http://schemas.microsoft.com/office/drawing/2014/main" id="{8D1604E1-11BA-1546-AFA9-63B40A1147D8}"/>
              </a:ext>
            </a:extLst>
          </p:cNvPr>
          <p:cNvSpPr/>
          <p:nvPr/>
        </p:nvSpPr>
        <p:spPr>
          <a:xfrm>
            <a:off x="4352544" y="5458968"/>
            <a:ext cx="498434" cy="246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99739F5-9BF7-944A-BACB-57CBEDE77F85}"/>
              </a:ext>
            </a:extLst>
          </p:cNvPr>
          <p:cNvSpPr txBox="1">
            <a:spLocks/>
          </p:cNvSpPr>
          <p:nvPr/>
        </p:nvSpPr>
        <p:spPr>
          <a:xfrm>
            <a:off x="4905842" y="5004817"/>
            <a:ext cx="2960257" cy="1340339"/>
          </a:xfrm>
          <a:prstGeom prst="rect">
            <a:avLst/>
          </a:prstGeom>
          <a:solidFill>
            <a:schemeClr val="accent1"/>
          </a:solidFill>
          <a:ln>
            <a:solidFill>
              <a:schemeClr val="bg1"/>
            </a:solid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Equivalent 3SAT formula:</a:t>
            </a:r>
          </a:p>
          <a:p>
            <a:pPr marL="0" indent="0" algn="ctr">
              <a:buNone/>
            </a:pPr>
            <a:r>
              <a:rPr lang="en-US" sz="1800" i="1" dirty="0">
                <a:solidFill>
                  <a:schemeClr val="bg1"/>
                </a:solidFill>
              </a:rPr>
              <a:t>e.g.,</a:t>
            </a:r>
            <a:br>
              <a:rPr lang="en-US" sz="1800" i="1" dirty="0">
                <a:solidFill>
                  <a:schemeClr val="bg1"/>
                </a:solidFill>
              </a:rPr>
            </a:br>
            <a:r>
              <a:rPr lang="en-US" sz="1800" dirty="0">
                <a:solidFill>
                  <a:schemeClr val="bg1"/>
                </a:solidFill>
                <a:sym typeface="Symbol"/>
              </a:rPr>
              <a:t>’</a:t>
            </a:r>
            <a:r>
              <a:rPr lang="en-US" sz="1800" baseline="-25000" dirty="0" err="1">
                <a:solidFill>
                  <a:schemeClr val="bg1"/>
                </a:solidFill>
                <a:sym typeface="Symbol"/>
              </a:rPr>
              <a:t>i</a:t>
            </a:r>
            <a:r>
              <a:rPr lang="en-US" sz="1800" dirty="0">
                <a:solidFill>
                  <a:schemeClr val="bg1"/>
                </a:solidFill>
                <a:sym typeface="Symbol"/>
              </a:rPr>
              <a:t> = (y</a:t>
            </a:r>
            <a:r>
              <a:rPr lang="en-US" sz="1800" baseline="-25000" dirty="0">
                <a:solidFill>
                  <a:schemeClr val="bg1"/>
                </a:solidFill>
                <a:sym typeface="Symbol"/>
              </a:rPr>
              <a:t>1</a:t>
            </a:r>
            <a:r>
              <a:rPr lang="en-US" sz="1800" dirty="0">
                <a:solidFill>
                  <a:schemeClr val="bg1"/>
                </a:solidFill>
                <a:sym typeface="Symbol"/>
              </a:rPr>
              <a:t>y</a:t>
            </a:r>
            <a:r>
              <a:rPr lang="en-US" sz="1800" baseline="-25000" dirty="0">
                <a:solidFill>
                  <a:schemeClr val="bg1"/>
                </a:solidFill>
                <a:sym typeface="Symbol"/>
              </a:rPr>
              <a:t>2</a:t>
            </a:r>
            <a:r>
              <a:rPr lang="en-US" sz="1800" dirty="0">
                <a:solidFill>
                  <a:schemeClr val="bg1"/>
                </a:solidFill>
                <a:sym typeface="Symbol"/>
              </a:rPr>
              <a:t>x</a:t>
            </a:r>
            <a:r>
              <a:rPr lang="en-US" sz="1800" baseline="-25000" dirty="0">
                <a:solidFill>
                  <a:schemeClr val="bg1"/>
                </a:solidFill>
                <a:sym typeface="Symbol"/>
              </a:rPr>
              <a:t>2</a:t>
            </a:r>
            <a:r>
              <a:rPr lang="en-US" sz="1800" dirty="0">
                <a:solidFill>
                  <a:schemeClr val="bg1"/>
                </a:solidFill>
                <a:sym typeface="Symbol"/>
              </a:rPr>
              <a:t>)  (y</a:t>
            </a:r>
            <a:r>
              <a:rPr lang="en-US" sz="1800" baseline="-25000" dirty="0">
                <a:solidFill>
                  <a:schemeClr val="bg1"/>
                </a:solidFill>
                <a:sym typeface="Symbol"/>
              </a:rPr>
              <a:t>1</a:t>
            </a:r>
            <a:r>
              <a:rPr lang="en-US" sz="1800" dirty="0">
                <a:solidFill>
                  <a:schemeClr val="bg1"/>
                </a:solidFill>
                <a:sym typeface="Symbol"/>
              </a:rPr>
              <a:t>y</a:t>
            </a:r>
            <a:r>
              <a:rPr lang="en-US" sz="1800" baseline="-25000" dirty="0">
                <a:solidFill>
                  <a:schemeClr val="bg1"/>
                </a:solidFill>
                <a:sym typeface="Symbol"/>
              </a:rPr>
              <a:t>2</a:t>
            </a:r>
            <a:r>
              <a:rPr lang="en-US" sz="1800" dirty="0">
                <a:solidFill>
                  <a:schemeClr val="bg1"/>
                </a:solidFill>
                <a:sym typeface="Symbol"/>
              </a:rPr>
              <a:t>x</a:t>
            </a:r>
            <a:r>
              <a:rPr lang="en-US" sz="1800" baseline="-25000" dirty="0">
                <a:solidFill>
                  <a:schemeClr val="bg1"/>
                </a:solidFill>
                <a:sym typeface="Symbol"/>
              </a:rPr>
              <a:t>2</a:t>
            </a:r>
            <a:r>
              <a:rPr lang="en-US" sz="1800" dirty="0">
                <a:solidFill>
                  <a:schemeClr val="bg1"/>
                </a:solidFill>
                <a:sym typeface="Symbol"/>
              </a:rPr>
              <a:t>)  (y</a:t>
            </a:r>
            <a:r>
              <a:rPr lang="en-US" sz="1800" baseline="-25000" dirty="0">
                <a:solidFill>
                  <a:schemeClr val="bg1"/>
                </a:solidFill>
                <a:sym typeface="Symbol"/>
              </a:rPr>
              <a:t>1</a:t>
            </a:r>
            <a:r>
              <a:rPr lang="en-US" sz="1800" dirty="0">
                <a:solidFill>
                  <a:schemeClr val="bg1"/>
                </a:solidFill>
                <a:sym typeface="Symbol"/>
              </a:rPr>
              <a:t>y</a:t>
            </a:r>
            <a:r>
              <a:rPr lang="en-US" sz="1800" baseline="-25000" dirty="0">
                <a:solidFill>
                  <a:schemeClr val="bg1"/>
                </a:solidFill>
                <a:sym typeface="Symbol"/>
              </a:rPr>
              <a:t>2</a:t>
            </a:r>
            <a:r>
              <a:rPr lang="en-US" sz="1800" dirty="0">
                <a:solidFill>
                  <a:schemeClr val="bg1"/>
                </a:solidFill>
                <a:sym typeface="Symbol"/>
              </a:rPr>
              <a:t>x</a:t>
            </a:r>
            <a:r>
              <a:rPr lang="en-US" sz="1800" baseline="-25000" dirty="0">
                <a:solidFill>
                  <a:schemeClr val="bg1"/>
                </a:solidFill>
                <a:sym typeface="Symbol"/>
              </a:rPr>
              <a:t>2</a:t>
            </a:r>
            <a:r>
              <a:rPr lang="en-US" sz="1800" dirty="0">
                <a:solidFill>
                  <a:schemeClr val="bg1"/>
                </a:solidFill>
                <a:sym typeface="Symbol"/>
              </a:rPr>
              <a:t>)  (y</a:t>
            </a:r>
            <a:r>
              <a:rPr lang="en-US" sz="1800" baseline="-25000" dirty="0">
                <a:solidFill>
                  <a:schemeClr val="bg1"/>
                </a:solidFill>
                <a:sym typeface="Symbol"/>
              </a:rPr>
              <a:t>1</a:t>
            </a:r>
            <a:r>
              <a:rPr lang="en-US" sz="1800" dirty="0">
                <a:solidFill>
                  <a:schemeClr val="bg1"/>
                </a:solidFill>
                <a:sym typeface="Symbol"/>
              </a:rPr>
              <a:t>y</a:t>
            </a:r>
            <a:r>
              <a:rPr lang="en-US" sz="1800" baseline="-25000" dirty="0">
                <a:solidFill>
                  <a:schemeClr val="bg1"/>
                </a:solidFill>
                <a:sym typeface="Symbol"/>
              </a:rPr>
              <a:t>2</a:t>
            </a:r>
            <a:r>
              <a:rPr lang="en-US" sz="1800" dirty="0">
                <a:solidFill>
                  <a:schemeClr val="bg1"/>
                </a:solidFill>
                <a:sym typeface="Symbol"/>
              </a:rPr>
              <a:t>x</a:t>
            </a:r>
            <a:r>
              <a:rPr lang="en-US" sz="1800" baseline="-25000" dirty="0">
                <a:solidFill>
                  <a:schemeClr val="bg1"/>
                </a:solidFill>
                <a:sym typeface="Symbol"/>
              </a:rPr>
              <a:t>2</a:t>
            </a:r>
            <a:r>
              <a:rPr lang="en-US" sz="1800" dirty="0">
                <a:solidFill>
                  <a:schemeClr val="bg1"/>
                </a:solidFill>
                <a:sym typeface="Symbol"/>
              </a:rPr>
              <a:t>)…</a:t>
            </a:r>
          </a:p>
          <a:p>
            <a:pPr marL="0" indent="0" algn="ctr">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1240288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43614"/>
            <a:ext cx="9905998" cy="634210"/>
          </a:xfrm>
        </p:spPr>
        <p:txBody>
          <a:bodyPr/>
          <a:lstStyle/>
          <a:p>
            <a:pPr algn="ctr"/>
            <a:r>
              <a:rPr lang="en-US" dirty="0"/>
              <a:t>Converting SAT to 3-SAT, step 1</a:t>
            </a:r>
          </a:p>
        </p:txBody>
      </p:sp>
      <p:sp>
        <p:nvSpPr>
          <p:cNvPr id="6" name="Content Placeholder 5"/>
          <p:cNvSpPr>
            <a:spLocks noGrp="1"/>
          </p:cNvSpPr>
          <p:nvPr>
            <p:ph sz="quarter" idx="1"/>
          </p:nvPr>
        </p:nvSpPr>
        <p:spPr>
          <a:xfrm>
            <a:off x="5002180" y="1170432"/>
            <a:ext cx="5661726" cy="950976"/>
          </a:xfrm>
          <a:noFill/>
          <a:ln>
            <a:solidFill>
              <a:schemeClr val="tx1">
                <a:lumMod val="95000"/>
              </a:schemeClr>
            </a:solidFill>
          </a:ln>
        </p:spPr>
        <p:txBody>
          <a:bodyPr>
            <a:normAutofit lnSpcReduction="10000"/>
          </a:bodyPr>
          <a:lstStyle/>
          <a:p>
            <a:pPr marL="0" indent="0" algn="just">
              <a:buNone/>
            </a:pPr>
            <a:r>
              <a:rPr lang="en-US" dirty="0">
                <a:sym typeface="Symbol"/>
              </a:rPr>
              <a:t>Input:</a:t>
            </a:r>
            <a:br>
              <a:rPr lang="en-US" dirty="0">
                <a:sym typeface="Symbol"/>
              </a:rPr>
            </a:br>
            <a:r>
              <a:rPr lang="en-US" dirty="0">
                <a:sym typeface="Symbol"/>
              </a:rPr>
              <a:t> = ((x</a:t>
            </a:r>
            <a:r>
              <a:rPr lang="en-US" baseline="-25000" dirty="0">
                <a:sym typeface="Symbol"/>
              </a:rPr>
              <a:t>1</a:t>
            </a:r>
            <a:r>
              <a:rPr lang="en-US" dirty="0">
                <a:sym typeface="Symbol"/>
              </a:rPr>
              <a:t>  x</a:t>
            </a:r>
            <a:r>
              <a:rPr lang="en-US" baseline="-25000" dirty="0">
                <a:sym typeface="Symbol"/>
              </a:rPr>
              <a:t>2</a:t>
            </a:r>
            <a:r>
              <a:rPr lang="en-US" dirty="0">
                <a:sym typeface="Symbol"/>
              </a:rPr>
              <a:t>)  ((x</a:t>
            </a:r>
            <a:r>
              <a:rPr lang="en-US" baseline="-25000" dirty="0">
                <a:sym typeface="Symbol"/>
              </a:rPr>
              <a:t>1</a:t>
            </a:r>
            <a:r>
              <a:rPr lang="en-US" dirty="0">
                <a:sym typeface="Symbol"/>
              </a:rPr>
              <a:t>  x</a:t>
            </a:r>
            <a:r>
              <a:rPr lang="en-US" baseline="-25000" dirty="0">
                <a:sym typeface="Symbol"/>
              </a:rPr>
              <a:t>3</a:t>
            </a:r>
            <a:r>
              <a:rPr lang="en-US" dirty="0">
                <a:sym typeface="Symbol"/>
              </a:rPr>
              <a:t>)  x</a:t>
            </a:r>
            <a:r>
              <a:rPr lang="en-US" baseline="-25000" dirty="0">
                <a:sym typeface="Symbol"/>
              </a:rPr>
              <a:t>4</a:t>
            </a:r>
            <a:r>
              <a:rPr lang="en-US" dirty="0">
                <a:sym typeface="Symbol"/>
              </a:rPr>
              <a:t>))  x</a:t>
            </a:r>
            <a:r>
              <a:rPr lang="en-US" baseline="-25000" dirty="0">
                <a:sym typeface="Symbol"/>
              </a:rPr>
              <a:t>2</a:t>
            </a:r>
            <a:r>
              <a:rPr lang="en-US" dirty="0">
                <a:sym typeface="Symbol"/>
              </a:rPr>
              <a:t> </a:t>
            </a:r>
            <a:endParaRPr lang="en-US" dirty="0"/>
          </a:p>
          <a:p>
            <a:pPr algn="just"/>
            <a:endParaRPr lang="en-US" dirty="0"/>
          </a:p>
        </p:txBody>
      </p:sp>
      <p:pic>
        <p:nvPicPr>
          <p:cNvPr id="8" name="Content Placeholder 7" descr="cormen-fig-34-11.png"/>
          <p:cNvPicPr>
            <a:picLocks noGrp="1" noChangeAspect="1"/>
          </p:cNvPicPr>
          <p:nvPr>
            <p:ph sz="quarter" idx="2"/>
          </p:nvPr>
        </p:nvPicPr>
        <p:blipFill>
          <a:blip r:embed="rId2" cstate="print"/>
          <a:stretch>
            <a:fillRect/>
          </a:stretch>
        </p:blipFill>
        <p:spPr>
          <a:xfrm>
            <a:off x="5717414" y="2730760"/>
            <a:ext cx="4231258" cy="3950642"/>
          </a:xfrm>
        </p:spPr>
      </p:pic>
      <p:sp>
        <p:nvSpPr>
          <p:cNvPr id="7" name="Content Placeholder 5">
            <a:extLst>
              <a:ext uri="{FF2B5EF4-FFF2-40B4-BE49-F238E27FC236}">
                <a16:creationId xmlns:a16="http://schemas.microsoft.com/office/drawing/2014/main" id="{F060A579-86EB-B64C-BC3F-E3DF0F9E37F6}"/>
              </a:ext>
            </a:extLst>
          </p:cNvPr>
          <p:cNvSpPr txBox="1">
            <a:spLocks/>
          </p:cNvSpPr>
          <p:nvPr/>
        </p:nvSpPr>
        <p:spPr>
          <a:xfrm>
            <a:off x="1581911" y="3136547"/>
            <a:ext cx="2560321" cy="1596966"/>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i="1" u="sng" dirty="0">
                <a:solidFill>
                  <a:schemeClr val="bg1"/>
                </a:solidFill>
              </a:rPr>
              <a:t>Step 1</a:t>
            </a:r>
            <a:r>
              <a:rPr lang="en-US" i="1" dirty="0">
                <a:solidFill>
                  <a:schemeClr val="bg1"/>
                </a:solidFill>
              </a:rPr>
              <a:t>: Parse the expression into an expression tree</a:t>
            </a:r>
          </a:p>
        </p:txBody>
      </p:sp>
      <p:sp>
        <p:nvSpPr>
          <p:cNvPr id="2" name="Right Arrow 1">
            <a:extLst>
              <a:ext uri="{FF2B5EF4-FFF2-40B4-BE49-F238E27FC236}">
                <a16:creationId xmlns:a16="http://schemas.microsoft.com/office/drawing/2014/main" id="{804BF96A-C3AF-5B41-9EB6-6821FFA8557D}"/>
              </a:ext>
            </a:extLst>
          </p:cNvPr>
          <p:cNvSpPr/>
          <p:nvPr/>
        </p:nvSpPr>
        <p:spPr>
          <a:xfrm rot="5400000">
            <a:off x="7621269" y="2221773"/>
            <a:ext cx="423546" cy="405701"/>
          </a:xfrm>
          <a:prstGeom prst="rightArrow">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3707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52758"/>
            <a:ext cx="9905998" cy="615922"/>
          </a:xfrm>
        </p:spPr>
        <p:txBody>
          <a:bodyPr/>
          <a:lstStyle/>
          <a:p>
            <a:pPr algn="ctr"/>
            <a:r>
              <a:rPr lang="en-US" dirty="0"/>
              <a:t>Converting SAT to 3-SAT, step 2</a:t>
            </a:r>
          </a:p>
        </p:txBody>
      </p:sp>
      <mc:AlternateContent xmlns:mc="http://schemas.openxmlformats.org/markup-compatibility/2006" xmlns:a14="http://schemas.microsoft.com/office/drawing/2010/main">
        <mc:Choice Requires="a14">
          <p:sp>
            <p:nvSpPr>
              <p:cNvPr id="6" name="Content Placeholder 5"/>
              <p:cNvSpPr>
                <a:spLocks noGrp="1"/>
              </p:cNvSpPr>
              <p:nvPr>
                <p:ph sz="quarter" idx="1"/>
              </p:nvPr>
            </p:nvSpPr>
            <p:spPr>
              <a:xfrm>
                <a:off x="1156650" y="1271078"/>
                <a:ext cx="4878389" cy="1115506"/>
              </a:xfrm>
              <a:solidFill>
                <a:schemeClr val="tx1">
                  <a:lumMod val="95000"/>
                </a:schemeClr>
              </a:solidFill>
              <a:ln>
                <a:solidFill>
                  <a:schemeClr val="bg1"/>
                </a:solidFill>
              </a:ln>
            </p:spPr>
            <p:txBody>
              <a:bodyPr>
                <a:normAutofit/>
              </a:bodyPr>
              <a:lstStyle/>
              <a:p>
                <a:pPr marL="0" indent="0" algn="just">
                  <a:buNone/>
                </a:pPr>
                <a:r>
                  <a:rPr lang="en-US" sz="1800" b="1" i="1" u="sng" dirty="0">
                    <a:solidFill>
                      <a:schemeClr val="bg1"/>
                    </a:solidFill>
                    <a:sym typeface="Symbol"/>
                  </a:rPr>
                  <a:t>Step 2</a:t>
                </a:r>
                <a:r>
                  <a:rPr lang="en-US" sz="1800" i="1" dirty="0">
                    <a:solidFill>
                      <a:schemeClr val="bg1"/>
                    </a:solidFill>
                    <a:sym typeface="Symbol"/>
                  </a:rPr>
                  <a:t>: Introduce a variable </a:t>
                </a:r>
                <a14:m>
                  <m:oMath xmlns:m="http://schemas.openxmlformats.org/officeDocument/2006/math">
                    <m:sSub>
                      <m:sSubPr>
                        <m:ctrlPr>
                          <a:rPr lang="en-US" sz="1800" b="0" i="1" smtClean="0">
                            <a:solidFill>
                              <a:schemeClr val="bg1"/>
                            </a:solidFill>
                            <a:latin typeface="Cambria Math" panose="02040503050406030204" pitchFamily="18" charset="0"/>
                            <a:sym typeface="Symbol"/>
                          </a:rPr>
                        </m:ctrlPr>
                      </m:sSubPr>
                      <m:e>
                        <m:r>
                          <a:rPr lang="en-US" sz="1800" b="0" i="1" smtClean="0">
                            <a:solidFill>
                              <a:schemeClr val="bg1"/>
                            </a:solidFill>
                            <a:latin typeface="Cambria Math" panose="02040503050406030204" pitchFamily="18" charset="0"/>
                            <a:sym typeface="Symbol"/>
                          </a:rPr>
                          <m:t>𝑦</m:t>
                        </m:r>
                      </m:e>
                      <m:sub>
                        <m:r>
                          <a:rPr lang="en-US" sz="1800" b="0" i="1" smtClean="0">
                            <a:solidFill>
                              <a:schemeClr val="bg1"/>
                            </a:solidFill>
                            <a:latin typeface="Cambria Math" panose="02040503050406030204" pitchFamily="18" charset="0"/>
                            <a:sym typeface="Symbol"/>
                          </a:rPr>
                          <m:t>𝑖</m:t>
                        </m:r>
                      </m:sub>
                    </m:sSub>
                  </m:oMath>
                </a14:m>
                <a:r>
                  <a:rPr lang="en-US" sz="1800" i="1" dirty="0">
                    <a:solidFill>
                      <a:schemeClr val="bg1"/>
                    </a:solidFill>
                    <a:sym typeface="Symbol"/>
                  </a:rPr>
                  <a:t> for each internal node. This variable will represent whether or not that subtree expression evaluated to True or False</a:t>
                </a:r>
              </a:p>
            </p:txBody>
          </p:sp>
        </mc:Choice>
        <mc:Fallback xmlns="">
          <p:sp>
            <p:nvSpPr>
              <p:cNvPr id="6" name="Content Placeholder 5"/>
              <p:cNvSpPr>
                <a:spLocks noGrp="1" noRot="1" noChangeAspect="1" noMove="1" noResize="1" noEditPoints="1" noAdjustHandles="1" noChangeArrowheads="1" noChangeShapeType="1" noTextEdit="1"/>
              </p:cNvSpPr>
              <p:nvPr>
                <p:ph sz="quarter" idx="1"/>
              </p:nvPr>
            </p:nvSpPr>
            <p:spPr>
              <a:xfrm>
                <a:off x="1156650" y="1271078"/>
                <a:ext cx="4878389" cy="1115506"/>
              </a:xfrm>
              <a:blipFill>
                <a:blip r:embed="rId2"/>
                <a:stretch>
                  <a:fillRect l="-1036" r="-777" b="-2222"/>
                </a:stretch>
              </a:blipFill>
              <a:ln>
                <a:solidFill>
                  <a:schemeClr val="bg1"/>
                </a:solidFill>
              </a:ln>
            </p:spPr>
            <p:txBody>
              <a:bodyPr/>
              <a:lstStyle/>
              <a:p>
                <a:r>
                  <a:rPr lang="en-US">
                    <a:noFill/>
                  </a:rPr>
                  <a:t> </a:t>
                </a:r>
              </a:p>
            </p:txBody>
          </p:sp>
        </mc:Fallback>
      </mc:AlternateContent>
      <p:pic>
        <p:nvPicPr>
          <p:cNvPr id="8" name="Content Placeholder 7" descr="cormen-fig-34-11.png"/>
          <p:cNvPicPr>
            <a:picLocks noGrp="1" noChangeAspect="1"/>
          </p:cNvPicPr>
          <p:nvPr>
            <p:ph sz="quarter" idx="2"/>
          </p:nvPr>
        </p:nvPicPr>
        <p:blipFill>
          <a:blip r:embed="rId3" cstate="print"/>
          <a:stretch>
            <a:fillRect/>
          </a:stretch>
        </p:blipFill>
        <p:spPr>
          <a:xfrm>
            <a:off x="6199221" y="1490534"/>
            <a:ext cx="5190491" cy="4846258"/>
          </a:xfrm>
        </p:spPr>
      </p:pic>
      <p:sp>
        <p:nvSpPr>
          <p:cNvPr id="7" name="Content Placeholder 5">
            <a:extLst>
              <a:ext uri="{FF2B5EF4-FFF2-40B4-BE49-F238E27FC236}">
                <a16:creationId xmlns:a16="http://schemas.microsoft.com/office/drawing/2014/main" id="{23763225-C8DA-D640-A330-B5CBCC0C2126}"/>
              </a:ext>
            </a:extLst>
          </p:cNvPr>
          <p:cNvSpPr txBox="1">
            <a:spLocks/>
          </p:cNvSpPr>
          <p:nvPr/>
        </p:nvSpPr>
        <p:spPr>
          <a:xfrm>
            <a:off x="1156650" y="2895630"/>
            <a:ext cx="4878389" cy="3642329"/>
          </a:xfrm>
          <a:prstGeom prst="rect">
            <a:avLst/>
          </a:prstGeom>
          <a:ln>
            <a:solidFill>
              <a:schemeClr val="tx1">
                <a:lumMod val="95000"/>
              </a:schemeClr>
            </a:solid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r>
              <a:rPr lang="en-US" dirty="0">
                <a:sym typeface="Symbol"/>
              </a:rPr>
              <a:t>We can then re-write our expression:</a:t>
            </a:r>
          </a:p>
          <a:p>
            <a:pPr algn="just"/>
            <a:endParaRPr lang="en-US" dirty="0">
              <a:sym typeface="Symbol"/>
            </a:endParaRPr>
          </a:p>
          <a:p>
            <a:pPr marL="0" indent="0" algn="just">
              <a:buNone/>
            </a:pPr>
            <a:r>
              <a:rPr lang="en-US" dirty="0">
                <a:sym typeface="Symbol"/>
              </a:rPr>
              <a:t>’ =    y</a:t>
            </a:r>
            <a:r>
              <a:rPr lang="en-US" baseline="-25000" dirty="0">
                <a:sym typeface="Symbol"/>
              </a:rPr>
              <a:t>1</a:t>
            </a:r>
            <a:r>
              <a:rPr lang="en-US" dirty="0">
                <a:sym typeface="Symbol"/>
              </a:rPr>
              <a:t>  (y</a:t>
            </a:r>
            <a:r>
              <a:rPr lang="en-US" baseline="-25000" dirty="0">
                <a:sym typeface="Symbol"/>
              </a:rPr>
              <a:t>1</a:t>
            </a:r>
            <a:r>
              <a:rPr lang="en-US" dirty="0">
                <a:sym typeface="Symbol"/>
              </a:rPr>
              <a:t>  (y</a:t>
            </a:r>
            <a:r>
              <a:rPr lang="en-US" baseline="-25000" dirty="0">
                <a:sym typeface="Symbol"/>
              </a:rPr>
              <a:t>2</a:t>
            </a:r>
            <a:r>
              <a:rPr lang="en-US" dirty="0">
                <a:sym typeface="Symbol"/>
              </a:rPr>
              <a:t>  x</a:t>
            </a:r>
            <a:r>
              <a:rPr lang="en-US" baseline="-25000" dirty="0">
                <a:sym typeface="Symbol"/>
              </a:rPr>
              <a:t>2</a:t>
            </a:r>
            <a:r>
              <a:rPr lang="en-US" dirty="0">
                <a:sym typeface="Symbol"/>
              </a:rPr>
              <a:t>))</a:t>
            </a:r>
          </a:p>
          <a:p>
            <a:pPr algn="just">
              <a:buFont typeface="Arial" panose="020B0604020202020204" pitchFamily="34" charset="0"/>
              <a:buNone/>
            </a:pPr>
            <a:r>
              <a:rPr lang="en-US" dirty="0">
                <a:sym typeface="Symbol"/>
              </a:rPr>
              <a:t>		  (y</a:t>
            </a:r>
            <a:r>
              <a:rPr lang="en-US" baseline="-25000" dirty="0">
                <a:sym typeface="Symbol"/>
              </a:rPr>
              <a:t>2</a:t>
            </a:r>
            <a:r>
              <a:rPr lang="en-US" dirty="0">
                <a:sym typeface="Symbol"/>
              </a:rPr>
              <a:t>  (y</a:t>
            </a:r>
            <a:r>
              <a:rPr lang="en-US" baseline="-25000" dirty="0">
                <a:sym typeface="Symbol"/>
              </a:rPr>
              <a:t>3</a:t>
            </a:r>
            <a:r>
              <a:rPr lang="en-US" dirty="0">
                <a:sym typeface="Symbol"/>
              </a:rPr>
              <a:t>  y</a:t>
            </a:r>
            <a:r>
              <a:rPr lang="en-US" baseline="-25000" dirty="0">
                <a:sym typeface="Symbol"/>
              </a:rPr>
              <a:t>4</a:t>
            </a:r>
            <a:r>
              <a:rPr lang="en-US" dirty="0">
                <a:sym typeface="Symbol"/>
              </a:rPr>
              <a:t>))</a:t>
            </a:r>
          </a:p>
          <a:p>
            <a:pPr algn="just">
              <a:buFont typeface="Arial" panose="020B0604020202020204" pitchFamily="34" charset="0"/>
              <a:buNone/>
            </a:pPr>
            <a:r>
              <a:rPr lang="en-US" dirty="0">
                <a:sym typeface="Symbol"/>
              </a:rPr>
              <a:t>		  (y</a:t>
            </a:r>
            <a:r>
              <a:rPr lang="en-US" baseline="-25000" dirty="0">
                <a:sym typeface="Symbol"/>
              </a:rPr>
              <a:t>3</a:t>
            </a:r>
            <a:r>
              <a:rPr lang="en-US" dirty="0">
                <a:sym typeface="Symbol"/>
              </a:rPr>
              <a:t>  (x</a:t>
            </a:r>
            <a:r>
              <a:rPr lang="en-US" baseline="-25000" dirty="0">
                <a:sym typeface="Symbol"/>
              </a:rPr>
              <a:t>1</a:t>
            </a:r>
            <a:r>
              <a:rPr lang="en-US" dirty="0">
                <a:sym typeface="Symbol"/>
              </a:rPr>
              <a:t>  x</a:t>
            </a:r>
            <a:r>
              <a:rPr lang="en-US" baseline="-25000" dirty="0">
                <a:sym typeface="Symbol"/>
              </a:rPr>
              <a:t>2</a:t>
            </a:r>
            <a:r>
              <a:rPr lang="en-US" dirty="0">
                <a:sym typeface="Symbol"/>
              </a:rPr>
              <a:t>))</a:t>
            </a:r>
          </a:p>
          <a:p>
            <a:pPr algn="just">
              <a:buFont typeface="Arial" panose="020B0604020202020204" pitchFamily="34" charset="0"/>
              <a:buNone/>
            </a:pPr>
            <a:r>
              <a:rPr lang="en-US" dirty="0">
                <a:sym typeface="Symbol"/>
              </a:rPr>
              <a:t>		  (y</a:t>
            </a:r>
            <a:r>
              <a:rPr lang="en-US" baseline="-25000" dirty="0">
                <a:sym typeface="Symbol"/>
              </a:rPr>
              <a:t>4</a:t>
            </a:r>
            <a:r>
              <a:rPr lang="en-US" dirty="0">
                <a:sym typeface="Symbol"/>
              </a:rPr>
              <a:t>  y</a:t>
            </a:r>
            <a:r>
              <a:rPr lang="en-US" baseline="-25000" dirty="0">
                <a:sym typeface="Symbol"/>
              </a:rPr>
              <a:t>5</a:t>
            </a:r>
            <a:r>
              <a:rPr lang="en-US" dirty="0">
                <a:sym typeface="Symbol"/>
              </a:rPr>
              <a:t>)</a:t>
            </a:r>
          </a:p>
          <a:p>
            <a:pPr algn="just">
              <a:buFont typeface="Arial" panose="020B0604020202020204" pitchFamily="34" charset="0"/>
              <a:buNone/>
            </a:pPr>
            <a:r>
              <a:rPr lang="en-US" dirty="0">
                <a:sym typeface="Symbol"/>
              </a:rPr>
              <a:t>		  (y</a:t>
            </a:r>
            <a:r>
              <a:rPr lang="en-US" baseline="-25000" dirty="0">
                <a:sym typeface="Symbol"/>
              </a:rPr>
              <a:t>5</a:t>
            </a:r>
            <a:r>
              <a:rPr lang="en-US" dirty="0">
                <a:sym typeface="Symbol"/>
              </a:rPr>
              <a:t>  (y</a:t>
            </a:r>
            <a:r>
              <a:rPr lang="en-US" baseline="-25000" dirty="0">
                <a:sym typeface="Symbol"/>
              </a:rPr>
              <a:t>6</a:t>
            </a:r>
            <a:r>
              <a:rPr lang="en-US" dirty="0">
                <a:sym typeface="Symbol"/>
              </a:rPr>
              <a:t>  x</a:t>
            </a:r>
            <a:r>
              <a:rPr lang="en-US" baseline="-25000" dirty="0">
                <a:sym typeface="Symbol"/>
              </a:rPr>
              <a:t>4</a:t>
            </a:r>
            <a:r>
              <a:rPr lang="en-US" dirty="0">
                <a:sym typeface="Symbol"/>
              </a:rPr>
              <a:t>))</a:t>
            </a:r>
          </a:p>
          <a:p>
            <a:pPr algn="just">
              <a:buFont typeface="Arial" panose="020B0604020202020204" pitchFamily="34" charset="0"/>
              <a:buNone/>
            </a:pPr>
            <a:r>
              <a:rPr lang="en-US" dirty="0">
                <a:sym typeface="Symbol"/>
              </a:rPr>
              <a:t>		  (y</a:t>
            </a:r>
            <a:r>
              <a:rPr lang="en-US" baseline="-25000" dirty="0">
                <a:sym typeface="Symbol"/>
              </a:rPr>
              <a:t>6</a:t>
            </a:r>
            <a:r>
              <a:rPr lang="en-US" dirty="0">
                <a:sym typeface="Symbol"/>
              </a:rPr>
              <a:t>  (x</a:t>
            </a:r>
            <a:r>
              <a:rPr lang="en-US" baseline="-25000" dirty="0">
                <a:sym typeface="Symbol"/>
              </a:rPr>
              <a:t>1</a:t>
            </a:r>
            <a:r>
              <a:rPr lang="en-US" dirty="0">
                <a:sym typeface="Symbol"/>
              </a:rPr>
              <a:t>  x</a:t>
            </a:r>
            <a:r>
              <a:rPr lang="en-US" baseline="-25000" dirty="0">
                <a:sym typeface="Symbol"/>
              </a:rPr>
              <a:t>3</a:t>
            </a:r>
            <a:r>
              <a:rPr lang="en-US" dirty="0">
                <a:sym typeface="Symbol"/>
              </a:rPr>
              <a:t>))</a:t>
            </a:r>
          </a:p>
          <a:p>
            <a:pPr algn="just"/>
            <a:endParaRPr lang="en-US" dirty="0"/>
          </a:p>
        </p:txBody>
      </p:sp>
    </p:spTree>
    <p:extLst>
      <p:ext uri="{BB962C8B-B14F-4D97-AF65-F5344CB8AC3E}">
        <p14:creationId xmlns:p14="http://schemas.microsoft.com/office/powerpoint/2010/main" val="3721789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97894"/>
            <a:ext cx="9905998" cy="615922"/>
          </a:xfrm>
        </p:spPr>
        <p:txBody>
          <a:bodyPr/>
          <a:lstStyle/>
          <a:p>
            <a:pPr algn="ctr"/>
            <a:r>
              <a:rPr lang="en-US" dirty="0"/>
              <a:t>Converting SAT to 3-SAT, step 3</a:t>
            </a:r>
          </a:p>
        </p:txBody>
      </p:sp>
      <p:sp>
        <p:nvSpPr>
          <p:cNvPr id="3" name="Content Placeholder 2"/>
          <p:cNvSpPr>
            <a:spLocks noGrp="1"/>
          </p:cNvSpPr>
          <p:nvPr>
            <p:ph sz="quarter" idx="1"/>
          </p:nvPr>
        </p:nvSpPr>
        <p:spPr>
          <a:xfrm>
            <a:off x="1981200" y="3081528"/>
            <a:ext cx="4038600" cy="2962656"/>
          </a:xfrm>
          <a:ln>
            <a:solidFill>
              <a:schemeClr val="tx1">
                <a:lumMod val="95000"/>
              </a:schemeClr>
            </a:solidFill>
          </a:ln>
        </p:spPr>
        <p:txBody>
          <a:bodyPr>
            <a:normAutofit fontScale="85000" lnSpcReduction="10000"/>
          </a:bodyPr>
          <a:lstStyle/>
          <a:p>
            <a:pPr algn="just"/>
            <a:r>
              <a:rPr lang="en-US" dirty="0">
                <a:sym typeface="Symbol"/>
              </a:rPr>
              <a:t>’ = y</a:t>
            </a:r>
            <a:r>
              <a:rPr lang="en-US" baseline="-25000" dirty="0">
                <a:sym typeface="Symbol"/>
              </a:rPr>
              <a:t>1</a:t>
            </a:r>
            <a:r>
              <a:rPr lang="en-US" dirty="0">
                <a:sym typeface="Symbol"/>
              </a:rPr>
              <a:t>  (y</a:t>
            </a:r>
            <a:r>
              <a:rPr lang="en-US" baseline="-25000" dirty="0">
                <a:sym typeface="Symbol"/>
              </a:rPr>
              <a:t>1</a:t>
            </a:r>
            <a:r>
              <a:rPr lang="en-US" dirty="0">
                <a:sym typeface="Symbol"/>
              </a:rPr>
              <a:t>  (y</a:t>
            </a:r>
            <a:r>
              <a:rPr lang="en-US" baseline="-25000" dirty="0">
                <a:sym typeface="Symbol"/>
              </a:rPr>
              <a:t>2</a:t>
            </a:r>
            <a:r>
              <a:rPr lang="en-US" dirty="0">
                <a:sym typeface="Symbol"/>
              </a:rPr>
              <a:t>  x</a:t>
            </a:r>
            <a:r>
              <a:rPr lang="en-US" baseline="-25000" dirty="0">
                <a:sym typeface="Symbol"/>
              </a:rPr>
              <a:t>2</a:t>
            </a:r>
            <a:r>
              <a:rPr lang="en-US" dirty="0">
                <a:sym typeface="Symbol"/>
              </a:rPr>
              <a:t>)</a:t>
            </a:r>
          </a:p>
          <a:p>
            <a:pPr algn="just">
              <a:buNone/>
            </a:pPr>
            <a:r>
              <a:rPr lang="en-US" dirty="0">
                <a:sym typeface="Symbol"/>
              </a:rPr>
              <a:t>		  (y</a:t>
            </a:r>
            <a:r>
              <a:rPr lang="en-US" baseline="-25000" dirty="0">
                <a:sym typeface="Symbol"/>
              </a:rPr>
              <a:t>2</a:t>
            </a:r>
            <a:r>
              <a:rPr lang="en-US" dirty="0">
                <a:sym typeface="Symbol"/>
              </a:rPr>
              <a:t>  (y</a:t>
            </a:r>
            <a:r>
              <a:rPr lang="en-US" baseline="-25000" dirty="0">
                <a:sym typeface="Symbol"/>
              </a:rPr>
              <a:t>3</a:t>
            </a:r>
            <a:r>
              <a:rPr lang="en-US" dirty="0">
                <a:sym typeface="Symbol"/>
              </a:rPr>
              <a:t>  y</a:t>
            </a:r>
            <a:r>
              <a:rPr lang="en-US" baseline="-25000" dirty="0">
                <a:sym typeface="Symbol"/>
              </a:rPr>
              <a:t>4</a:t>
            </a:r>
            <a:r>
              <a:rPr lang="en-US" dirty="0">
                <a:sym typeface="Symbol"/>
              </a:rPr>
              <a:t>))</a:t>
            </a:r>
          </a:p>
          <a:p>
            <a:pPr algn="just">
              <a:buNone/>
            </a:pPr>
            <a:r>
              <a:rPr lang="en-US" dirty="0">
                <a:sym typeface="Symbol"/>
              </a:rPr>
              <a:t>		  (y</a:t>
            </a:r>
            <a:r>
              <a:rPr lang="en-US" baseline="-25000" dirty="0">
                <a:sym typeface="Symbol"/>
              </a:rPr>
              <a:t>3</a:t>
            </a:r>
            <a:r>
              <a:rPr lang="en-US" dirty="0">
                <a:sym typeface="Symbol"/>
              </a:rPr>
              <a:t>  (x</a:t>
            </a:r>
            <a:r>
              <a:rPr lang="en-US" baseline="-25000" dirty="0">
                <a:sym typeface="Symbol"/>
              </a:rPr>
              <a:t>1</a:t>
            </a:r>
            <a:r>
              <a:rPr lang="en-US" dirty="0">
                <a:sym typeface="Symbol"/>
              </a:rPr>
              <a:t>  x</a:t>
            </a:r>
            <a:r>
              <a:rPr lang="en-US" baseline="-25000" dirty="0">
                <a:sym typeface="Symbol"/>
              </a:rPr>
              <a:t>2</a:t>
            </a:r>
            <a:r>
              <a:rPr lang="en-US" dirty="0">
                <a:sym typeface="Symbol"/>
              </a:rPr>
              <a:t>))</a:t>
            </a:r>
          </a:p>
          <a:p>
            <a:pPr algn="just">
              <a:buNone/>
            </a:pPr>
            <a:r>
              <a:rPr lang="en-US" dirty="0">
                <a:sym typeface="Symbol"/>
              </a:rPr>
              <a:t>		  (y</a:t>
            </a:r>
            <a:r>
              <a:rPr lang="en-US" baseline="-25000" dirty="0">
                <a:sym typeface="Symbol"/>
              </a:rPr>
              <a:t>4</a:t>
            </a:r>
            <a:r>
              <a:rPr lang="en-US" dirty="0">
                <a:sym typeface="Symbol"/>
              </a:rPr>
              <a:t>  y</a:t>
            </a:r>
            <a:r>
              <a:rPr lang="en-US" baseline="-25000" dirty="0">
                <a:sym typeface="Symbol"/>
              </a:rPr>
              <a:t>5</a:t>
            </a:r>
            <a:r>
              <a:rPr lang="en-US" dirty="0">
                <a:sym typeface="Symbol"/>
              </a:rPr>
              <a:t>)</a:t>
            </a:r>
          </a:p>
          <a:p>
            <a:pPr algn="just">
              <a:buNone/>
            </a:pPr>
            <a:r>
              <a:rPr lang="en-US" dirty="0">
                <a:sym typeface="Symbol"/>
              </a:rPr>
              <a:t>		  (y</a:t>
            </a:r>
            <a:r>
              <a:rPr lang="en-US" baseline="-25000" dirty="0">
                <a:sym typeface="Symbol"/>
              </a:rPr>
              <a:t>5</a:t>
            </a:r>
            <a:r>
              <a:rPr lang="en-US" dirty="0">
                <a:sym typeface="Symbol"/>
              </a:rPr>
              <a:t>  (y</a:t>
            </a:r>
            <a:r>
              <a:rPr lang="en-US" baseline="-25000" dirty="0">
                <a:sym typeface="Symbol"/>
              </a:rPr>
              <a:t>6</a:t>
            </a:r>
            <a:r>
              <a:rPr lang="en-US" dirty="0">
                <a:sym typeface="Symbol"/>
              </a:rPr>
              <a:t>  x</a:t>
            </a:r>
            <a:r>
              <a:rPr lang="en-US" baseline="-25000" dirty="0">
                <a:sym typeface="Symbol"/>
              </a:rPr>
              <a:t>4</a:t>
            </a:r>
            <a:r>
              <a:rPr lang="en-US" dirty="0">
                <a:sym typeface="Symbol"/>
              </a:rPr>
              <a:t>))</a:t>
            </a:r>
          </a:p>
          <a:p>
            <a:pPr algn="just">
              <a:buNone/>
            </a:pPr>
            <a:r>
              <a:rPr lang="en-US" dirty="0">
                <a:sym typeface="Symbol"/>
              </a:rPr>
              <a:t>		  (y</a:t>
            </a:r>
            <a:r>
              <a:rPr lang="en-US" baseline="-25000" dirty="0">
                <a:sym typeface="Symbol"/>
              </a:rPr>
              <a:t>6</a:t>
            </a:r>
            <a:r>
              <a:rPr lang="en-US" dirty="0">
                <a:sym typeface="Symbol"/>
              </a:rPr>
              <a:t>  (x</a:t>
            </a:r>
            <a:r>
              <a:rPr lang="en-US" baseline="-25000" dirty="0">
                <a:sym typeface="Symbol"/>
              </a:rPr>
              <a:t>1</a:t>
            </a:r>
            <a:r>
              <a:rPr lang="en-US" dirty="0">
                <a:sym typeface="Symbol"/>
              </a:rPr>
              <a:t>  x</a:t>
            </a:r>
            <a:r>
              <a:rPr lang="en-US" baseline="-25000" dirty="0">
                <a:sym typeface="Symbol"/>
              </a:rPr>
              <a:t>3</a:t>
            </a:r>
            <a:r>
              <a:rPr lang="en-US" dirty="0">
                <a:sym typeface="Symbol"/>
              </a:rPr>
              <a:t>))</a:t>
            </a:r>
          </a:p>
          <a:p>
            <a:pPr marL="0" indent="0" algn="just">
              <a:buNone/>
            </a:pPr>
            <a:endParaRPr lang="en-US" dirty="0"/>
          </a:p>
        </p:txBody>
      </p:sp>
      <p:sp>
        <p:nvSpPr>
          <p:cNvPr id="7" name="Content Placeholder 6"/>
          <p:cNvSpPr>
            <a:spLocks noGrp="1"/>
          </p:cNvSpPr>
          <p:nvPr>
            <p:ph sz="quarter" idx="2"/>
          </p:nvPr>
        </p:nvSpPr>
        <p:spPr>
          <a:xfrm>
            <a:off x="3881564" y="1243977"/>
            <a:ext cx="4425696" cy="878956"/>
          </a:xfrm>
          <a:solidFill>
            <a:schemeClr val="tx1">
              <a:lumMod val="95000"/>
            </a:schemeClr>
          </a:solidFill>
          <a:ln>
            <a:solidFill>
              <a:schemeClr val="bg1"/>
            </a:solidFill>
          </a:ln>
        </p:spPr>
        <p:txBody>
          <a:bodyPr>
            <a:normAutofit fontScale="85000" lnSpcReduction="10000"/>
          </a:bodyPr>
          <a:lstStyle/>
          <a:p>
            <a:pPr marL="0" indent="0" algn="just">
              <a:buNone/>
            </a:pPr>
            <a:r>
              <a:rPr lang="en-US" b="1" i="1" u="sng" dirty="0">
                <a:solidFill>
                  <a:schemeClr val="bg1"/>
                </a:solidFill>
              </a:rPr>
              <a:t>Step 3</a:t>
            </a:r>
            <a:r>
              <a:rPr lang="en-US" dirty="0">
                <a:solidFill>
                  <a:schemeClr val="bg1"/>
                </a:solidFill>
              </a:rPr>
              <a:t>:</a:t>
            </a:r>
          </a:p>
          <a:p>
            <a:pPr marL="0" indent="0" algn="just">
              <a:buNone/>
            </a:pPr>
            <a:r>
              <a:rPr lang="en-US" dirty="0">
                <a:solidFill>
                  <a:schemeClr val="bg1"/>
                </a:solidFill>
              </a:rPr>
              <a:t>Build a truth table for each clause </a:t>
            </a:r>
            <a:r>
              <a:rPr lang="en-US" dirty="0">
                <a:solidFill>
                  <a:schemeClr val="bg1"/>
                </a:solidFill>
                <a:sym typeface="Symbol"/>
              </a:rPr>
              <a:t>’</a:t>
            </a:r>
            <a:r>
              <a:rPr lang="en-US" baseline="-25000" dirty="0" err="1">
                <a:solidFill>
                  <a:schemeClr val="bg1"/>
                </a:solidFill>
                <a:sym typeface="Symbol"/>
              </a:rPr>
              <a:t>i</a:t>
            </a:r>
            <a:r>
              <a:rPr lang="en-US" dirty="0">
                <a:solidFill>
                  <a:schemeClr val="bg1"/>
                </a:solidFill>
              </a:rPr>
              <a:t>:</a:t>
            </a:r>
          </a:p>
        </p:txBody>
      </p:sp>
      <p:graphicFrame>
        <p:nvGraphicFramePr>
          <p:cNvPr id="8" name="Content Placeholder 5"/>
          <p:cNvGraphicFramePr>
            <a:graphicFrameLocks/>
          </p:cNvGraphicFramePr>
          <p:nvPr>
            <p:extLst>
              <p:ext uri="{D42A27DB-BD31-4B8C-83A1-F6EECF244321}">
                <p14:modId xmlns:p14="http://schemas.microsoft.com/office/powerpoint/2010/main" val="2387923968"/>
              </p:ext>
            </p:extLst>
          </p:nvPr>
        </p:nvGraphicFramePr>
        <p:xfrm>
          <a:off x="7317071" y="2740719"/>
          <a:ext cx="3034984" cy="3606800"/>
        </p:xfrm>
        <a:graphic>
          <a:graphicData uri="http://schemas.openxmlformats.org/drawingml/2006/table">
            <a:tbl>
              <a:tblPr firstRow="1" bandRow="1">
                <a:tableStyleId>{5C22544A-7EE6-4342-B048-85BDC9FD1C3A}</a:tableStyleId>
              </a:tblPr>
              <a:tblGrid>
                <a:gridCol w="403543">
                  <a:extLst>
                    <a:ext uri="{9D8B030D-6E8A-4147-A177-3AD203B41FA5}">
                      <a16:colId xmlns:a16="http://schemas.microsoft.com/office/drawing/2014/main" val="20000"/>
                    </a:ext>
                  </a:extLst>
                </a:gridCol>
                <a:gridCol w="403543">
                  <a:extLst>
                    <a:ext uri="{9D8B030D-6E8A-4147-A177-3AD203B41FA5}">
                      <a16:colId xmlns:a16="http://schemas.microsoft.com/office/drawing/2014/main" val="20001"/>
                    </a:ext>
                  </a:extLst>
                </a:gridCol>
                <a:gridCol w="403543">
                  <a:extLst>
                    <a:ext uri="{9D8B030D-6E8A-4147-A177-3AD203B41FA5}">
                      <a16:colId xmlns:a16="http://schemas.microsoft.com/office/drawing/2014/main" val="20002"/>
                    </a:ext>
                  </a:extLst>
                </a:gridCol>
                <a:gridCol w="1824355">
                  <a:extLst>
                    <a:ext uri="{9D8B030D-6E8A-4147-A177-3AD203B41FA5}">
                      <a16:colId xmlns:a16="http://schemas.microsoft.com/office/drawing/2014/main" val="20003"/>
                    </a:ext>
                  </a:extLst>
                </a:gridCol>
              </a:tblGrid>
              <a:tr h="370840">
                <a:tc>
                  <a:txBody>
                    <a:bodyPr/>
                    <a:lstStyle/>
                    <a:p>
                      <a:pPr algn="ctr"/>
                      <a:r>
                        <a:rPr lang="en-US" dirty="0"/>
                        <a:t>y</a:t>
                      </a:r>
                      <a:r>
                        <a:rPr lang="en-US" baseline="-25000" dirty="0"/>
                        <a:t>1</a:t>
                      </a:r>
                    </a:p>
                  </a:txBody>
                  <a:tcPr/>
                </a:tc>
                <a:tc>
                  <a:txBody>
                    <a:bodyPr/>
                    <a:lstStyle/>
                    <a:p>
                      <a:pPr algn="ctr"/>
                      <a:r>
                        <a:rPr lang="en-US" dirty="0"/>
                        <a:t>y</a:t>
                      </a:r>
                      <a:r>
                        <a:rPr lang="en-US" baseline="-25000" dirty="0"/>
                        <a:t>2</a:t>
                      </a:r>
                    </a:p>
                  </a:txBody>
                  <a:tcPr/>
                </a:tc>
                <a:tc>
                  <a:txBody>
                    <a:bodyPr/>
                    <a:lstStyle/>
                    <a:p>
                      <a:pPr algn="ctr"/>
                      <a:r>
                        <a:rPr lang="en-US" baseline="-25000" dirty="0"/>
                        <a:t>X2</a:t>
                      </a:r>
                    </a:p>
                  </a:txBody>
                  <a:tcPr/>
                </a:tc>
                <a:tc>
                  <a:txBody>
                    <a:bodyPr/>
                    <a:lstStyle/>
                    <a:p>
                      <a:pPr algn="ctr"/>
                      <a:r>
                        <a:rPr lang="en-US" dirty="0"/>
                        <a:t>(y</a:t>
                      </a:r>
                      <a:r>
                        <a:rPr lang="en-US" baseline="-25000" dirty="0"/>
                        <a:t>1</a:t>
                      </a:r>
                      <a:r>
                        <a:rPr lang="en-US" dirty="0"/>
                        <a:t> </a:t>
                      </a:r>
                      <a:r>
                        <a:rPr lang="en-US" dirty="0">
                          <a:sym typeface="Symbol"/>
                        </a:rPr>
                        <a:t> (y</a:t>
                      </a:r>
                      <a:r>
                        <a:rPr lang="en-US" baseline="-25000" dirty="0">
                          <a:sym typeface="Symbol"/>
                        </a:rPr>
                        <a:t>2</a:t>
                      </a:r>
                      <a:r>
                        <a:rPr lang="en-US" dirty="0">
                          <a:sym typeface="Symbol"/>
                        </a:rPr>
                        <a:t>  x</a:t>
                      </a:r>
                      <a:r>
                        <a:rPr lang="en-US" baseline="-25000" dirty="0">
                          <a:sym typeface="Symbol"/>
                        </a:rPr>
                        <a:t>2</a:t>
                      </a:r>
                      <a:r>
                        <a:rPr lang="en-US" dirty="0">
                          <a:sym typeface="Symbol"/>
                        </a:rPr>
                        <a:t>))</a:t>
                      </a:r>
                      <a:endParaRPr lang="en-US" dirty="0"/>
                    </a:p>
                  </a:txBody>
                  <a:tcPr/>
                </a:tc>
                <a:extLst>
                  <a:ext uri="{0D108BD9-81ED-4DB2-BD59-A6C34878D82A}">
                    <a16:rowId xmlns:a16="http://schemas.microsoft.com/office/drawing/2014/main" val="10000"/>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1"/>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0003"/>
                  </a:ext>
                </a:extLst>
              </a:tr>
              <a:tr h="37084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4"/>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0006"/>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0007"/>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8"/>
                  </a:ext>
                </a:extLst>
              </a:tr>
            </a:tbl>
          </a:graphicData>
        </a:graphic>
      </p:graphicFrame>
      <p:sp>
        <p:nvSpPr>
          <p:cNvPr id="10" name="Rectangle 9">
            <a:extLst>
              <a:ext uri="{FF2B5EF4-FFF2-40B4-BE49-F238E27FC236}">
                <a16:creationId xmlns:a16="http://schemas.microsoft.com/office/drawing/2014/main" id="{02810338-38DC-F745-8D12-4B26438A6C9B}"/>
              </a:ext>
            </a:extLst>
          </p:cNvPr>
          <p:cNvSpPr/>
          <p:nvPr/>
        </p:nvSpPr>
        <p:spPr>
          <a:xfrm>
            <a:off x="3273552" y="3163824"/>
            <a:ext cx="1799497" cy="3749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838339F-DB7E-3348-BC91-C1D76ECE675A}"/>
              </a:ext>
            </a:extLst>
          </p:cNvPr>
          <p:cNvCxnSpPr>
            <a:cxnSpLocks/>
            <a:stCxn id="10" idx="3"/>
          </p:cNvCxnSpPr>
          <p:nvPr/>
        </p:nvCxnSpPr>
        <p:spPr>
          <a:xfrm flipV="1">
            <a:off x="5073049" y="3081528"/>
            <a:ext cx="2050127" cy="269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745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52174"/>
            <a:ext cx="9905998" cy="606778"/>
          </a:xfrm>
        </p:spPr>
        <p:txBody>
          <a:bodyPr/>
          <a:lstStyle/>
          <a:p>
            <a:pPr algn="ctr"/>
            <a:r>
              <a:rPr lang="en-US" dirty="0"/>
              <a:t>Converting SAT to 3-SAT, step 4 / 5</a:t>
            </a:r>
          </a:p>
        </p:txBody>
      </p:sp>
      <p:sp>
        <p:nvSpPr>
          <p:cNvPr id="3" name="Content Placeholder 2"/>
          <p:cNvSpPr>
            <a:spLocks noGrp="1"/>
          </p:cNvSpPr>
          <p:nvPr>
            <p:ph sz="quarter" idx="1"/>
          </p:nvPr>
        </p:nvSpPr>
        <p:spPr>
          <a:xfrm>
            <a:off x="3855451" y="3421888"/>
            <a:ext cx="2238961" cy="2066544"/>
          </a:xfrm>
          <a:ln>
            <a:solidFill>
              <a:schemeClr val="tx1">
                <a:lumMod val="95000"/>
              </a:schemeClr>
            </a:solidFill>
          </a:ln>
        </p:spPr>
        <p:txBody>
          <a:bodyPr>
            <a:normAutofit fontScale="70000" lnSpcReduction="20000"/>
          </a:bodyPr>
          <a:lstStyle/>
          <a:p>
            <a:pPr marL="0" indent="0" algn="l">
              <a:buNone/>
            </a:pPr>
            <a:r>
              <a:rPr lang="en-US" dirty="0">
                <a:sym typeface="Symbol"/>
              </a:rPr>
              <a:t>’</a:t>
            </a:r>
            <a:r>
              <a:rPr lang="en-US" baseline="-25000" dirty="0" err="1">
                <a:sym typeface="Symbol"/>
              </a:rPr>
              <a:t>i</a:t>
            </a:r>
            <a:r>
              <a:rPr lang="en-US" dirty="0">
                <a:sym typeface="Symbol"/>
              </a:rPr>
              <a:t> = </a:t>
            </a:r>
          </a:p>
          <a:p>
            <a:pPr marL="0" indent="0" algn="l">
              <a:buNone/>
            </a:pPr>
            <a:r>
              <a:rPr lang="en-US" dirty="0">
                <a:sym typeface="Symbol"/>
              </a:rPr>
              <a:t>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 </a:t>
            </a:r>
          </a:p>
          <a:p>
            <a:pPr marL="0" indent="0" algn="l">
              <a:buNone/>
            </a:pPr>
            <a:r>
              <a:rPr lang="en-US" dirty="0">
                <a:sym typeface="Symbol"/>
              </a:rPr>
              <a:t>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 </a:t>
            </a:r>
          </a:p>
          <a:p>
            <a:pPr marL="0" indent="0" algn="l">
              <a:buNone/>
            </a:pPr>
            <a:r>
              <a:rPr lang="en-US" dirty="0">
                <a:sym typeface="Symbol"/>
              </a:rPr>
              <a:t>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 </a:t>
            </a:r>
          </a:p>
          <a:p>
            <a:pPr marL="0" indent="0" algn="l">
              <a:buNone/>
            </a:pPr>
            <a:r>
              <a:rPr lang="en-US" dirty="0">
                <a:sym typeface="Symbol"/>
              </a:rPr>
              <a:t>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a:t>
            </a:r>
          </a:p>
        </p:txBody>
      </p:sp>
      <p:sp>
        <p:nvSpPr>
          <p:cNvPr id="7" name="Content Placeholder 6"/>
          <p:cNvSpPr>
            <a:spLocks noGrp="1"/>
          </p:cNvSpPr>
          <p:nvPr>
            <p:ph sz="quarter" idx="2"/>
          </p:nvPr>
        </p:nvSpPr>
        <p:spPr>
          <a:xfrm>
            <a:off x="1180894" y="1351280"/>
            <a:ext cx="4349908" cy="932688"/>
          </a:xfrm>
          <a:solidFill>
            <a:schemeClr val="tx1">
              <a:lumMod val="95000"/>
            </a:schemeClr>
          </a:solidFill>
          <a:ln>
            <a:solidFill>
              <a:schemeClr val="bg1"/>
            </a:solidFill>
          </a:ln>
        </p:spPr>
        <p:txBody>
          <a:bodyPr>
            <a:normAutofit fontScale="70000" lnSpcReduction="20000"/>
          </a:bodyPr>
          <a:lstStyle/>
          <a:p>
            <a:pPr marL="0" indent="0" algn="just">
              <a:buNone/>
            </a:pPr>
            <a:r>
              <a:rPr lang="en-US" b="1" i="1" u="sng" dirty="0">
                <a:solidFill>
                  <a:schemeClr val="bg1"/>
                </a:solidFill>
              </a:rPr>
              <a:t>Step 4</a:t>
            </a:r>
            <a:r>
              <a:rPr lang="en-US" dirty="0">
                <a:solidFill>
                  <a:schemeClr val="bg1"/>
                </a:solidFill>
              </a:rPr>
              <a:t>: For each clause, construct a DNF (disjunctive normal form) for when it is False (based on truth table)</a:t>
            </a:r>
          </a:p>
        </p:txBody>
      </p:sp>
      <p:graphicFrame>
        <p:nvGraphicFramePr>
          <p:cNvPr id="8" name="Content Placeholder 5"/>
          <p:cNvGraphicFramePr>
            <a:graphicFrameLocks/>
          </p:cNvGraphicFramePr>
          <p:nvPr>
            <p:extLst>
              <p:ext uri="{D42A27DB-BD31-4B8C-83A1-F6EECF244321}">
                <p14:modId xmlns:p14="http://schemas.microsoft.com/office/powerpoint/2010/main" val="4223445928"/>
              </p:ext>
            </p:extLst>
          </p:nvPr>
        </p:nvGraphicFramePr>
        <p:xfrm>
          <a:off x="332232" y="2651760"/>
          <a:ext cx="3034984" cy="3606800"/>
        </p:xfrm>
        <a:graphic>
          <a:graphicData uri="http://schemas.openxmlformats.org/drawingml/2006/table">
            <a:tbl>
              <a:tblPr firstRow="1" bandRow="1">
                <a:tableStyleId>{5C22544A-7EE6-4342-B048-85BDC9FD1C3A}</a:tableStyleId>
              </a:tblPr>
              <a:tblGrid>
                <a:gridCol w="403543">
                  <a:extLst>
                    <a:ext uri="{9D8B030D-6E8A-4147-A177-3AD203B41FA5}">
                      <a16:colId xmlns:a16="http://schemas.microsoft.com/office/drawing/2014/main" val="20000"/>
                    </a:ext>
                  </a:extLst>
                </a:gridCol>
                <a:gridCol w="403543">
                  <a:extLst>
                    <a:ext uri="{9D8B030D-6E8A-4147-A177-3AD203B41FA5}">
                      <a16:colId xmlns:a16="http://schemas.microsoft.com/office/drawing/2014/main" val="20001"/>
                    </a:ext>
                  </a:extLst>
                </a:gridCol>
                <a:gridCol w="403543">
                  <a:extLst>
                    <a:ext uri="{9D8B030D-6E8A-4147-A177-3AD203B41FA5}">
                      <a16:colId xmlns:a16="http://schemas.microsoft.com/office/drawing/2014/main" val="20002"/>
                    </a:ext>
                  </a:extLst>
                </a:gridCol>
                <a:gridCol w="1824355">
                  <a:extLst>
                    <a:ext uri="{9D8B030D-6E8A-4147-A177-3AD203B41FA5}">
                      <a16:colId xmlns:a16="http://schemas.microsoft.com/office/drawing/2014/main" val="20003"/>
                    </a:ext>
                  </a:extLst>
                </a:gridCol>
              </a:tblGrid>
              <a:tr h="370840">
                <a:tc>
                  <a:txBody>
                    <a:bodyPr/>
                    <a:lstStyle/>
                    <a:p>
                      <a:pPr algn="ctr"/>
                      <a:r>
                        <a:rPr lang="en-US" dirty="0"/>
                        <a:t>y</a:t>
                      </a:r>
                      <a:r>
                        <a:rPr lang="en-US" baseline="-25000" dirty="0"/>
                        <a:t>1</a:t>
                      </a:r>
                    </a:p>
                  </a:txBody>
                  <a:tcPr/>
                </a:tc>
                <a:tc>
                  <a:txBody>
                    <a:bodyPr/>
                    <a:lstStyle/>
                    <a:p>
                      <a:pPr algn="ctr"/>
                      <a:r>
                        <a:rPr lang="en-US" dirty="0"/>
                        <a:t>y</a:t>
                      </a:r>
                      <a:r>
                        <a:rPr lang="en-US" baseline="-25000" dirty="0"/>
                        <a:t>2</a:t>
                      </a:r>
                    </a:p>
                  </a:txBody>
                  <a:tcPr/>
                </a:tc>
                <a:tc>
                  <a:txBody>
                    <a:bodyPr/>
                    <a:lstStyle/>
                    <a:p>
                      <a:pPr algn="ctr"/>
                      <a:r>
                        <a:rPr lang="en-US" dirty="0"/>
                        <a:t>x</a:t>
                      </a:r>
                      <a:r>
                        <a:rPr lang="en-US" baseline="-25000" dirty="0"/>
                        <a:t>2</a:t>
                      </a:r>
                    </a:p>
                  </a:txBody>
                  <a:tcPr/>
                </a:tc>
                <a:tc>
                  <a:txBody>
                    <a:bodyPr/>
                    <a:lstStyle/>
                    <a:p>
                      <a:pPr algn="ctr"/>
                      <a:r>
                        <a:rPr lang="en-US" dirty="0"/>
                        <a:t>(y</a:t>
                      </a:r>
                      <a:r>
                        <a:rPr lang="en-US" baseline="-25000" dirty="0"/>
                        <a:t>1</a:t>
                      </a:r>
                      <a:r>
                        <a:rPr lang="en-US" dirty="0"/>
                        <a:t> </a:t>
                      </a:r>
                      <a:r>
                        <a:rPr lang="en-US" dirty="0">
                          <a:sym typeface="Symbol"/>
                        </a:rPr>
                        <a:t> (y</a:t>
                      </a:r>
                      <a:r>
                        <a:rPr lang="en-US" baseline="-25000" dirty="0">
                          <a:sym typeface="Symbol"/>
                        </a:rPr>
                        <a:t>2</a:t>
                      </a:r>
                      <a:r>
                        <a:rPr lang="en-US" dirty="0">
                          <a:sym typeface="Symbol"/>
                        </a:rPr>
                        <a:t>  x</a:t>
                      </a:r>
                      <a:r>
                        <a:rPr lang="en-US" baseline="-25000" dirty="0">
                          <a:sym typeface="Symbol"/>
                        </a:rPr>
                        <a:t>2</a:t>
                      </a:r>
                      <a:r>
                        <a:rPr lang="en-US" dirty="0">
                          <a:sym typeface="Symbol"/>
                        </a:rPr>
                        <a:t>))</a:t>
                      </a:r>
                      <a:endParaRPr lang="en-US" dirty="0"/>
                    </a:p>
                  </a:txBody>
                  <a:tcPr/>
                </a:tc>
                <a:extLst>
                  <a:ext uri="{0D108BD9-81ED-4DB2-BD59-A6C34878D82A}">
                    <a16:rowId xmlns:a16="http://schemas.microsoft.com/office/drawing/2014/main" val="10000"/>
                  </a:ext>
                </a:extLst>
              </a:tr>
              <a:tr h="370840">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1</a:t>
                      </a:r>
                    </a:p>
                  </a:txBody>
                  <a:tcPr/>
                </a:tc>
                <a:tc>
                  <a:txBody>
                    <a:bodyPr/>
                    <a:lstStyle/>
                    <a:p>
                      <a:pPr algn="ctr"/>
                      <a:r>
                        <a:rPr lang="en-US" b="1" dirty="0"/>
                        <a:t>0</a:t>
                      </a:r>
                    </a:p>
                  </a:txBody>
                  <a:tcPr/>
                </a:tc>
                <a:extLst>
                  <a:ext uri="{0D108BD9-81ED-4DB2-BD59-A6C34878D82A}">
                    <a16:rowId xmlns:a16="http://schemas.microsoft.com/office/drawing/2014/main" val="10001"/>
                  </a:ext>
                </a:extLst>
              </a:tr>
              <a:tr h="370840">
                <a:tc>
                  <a:txBody>
                    <a:bodyPr/>
                    <a:lstStyle/>
                    <a:p>
                      <a:pPr algn="ctr"/>
                      <a:r>
                        <a:rPr lang="en-US" dirty="0"/>
                        <a:t>1</a:t>
                      </a:r>
                    </a:p>
                  </a:txBody>
                  <a:tcPr/>
                </a:tc>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2"/>
                  </a:ext>
                </a:extLst>
              </a:tr>
              <a:tr h="370840">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extLst>
                  <a:ext uri="{0D108BD9-81ED-4DB2-BD59-A6C34878D82A}">
                    <a16:rowId xmlns:a16="http://schemas.microsoft.com/office/drawing/2014/main" val="10003"/>
                  </a:ext>
                </a:extLst>
              </a:tr>
              <a:tr h="370840">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10004"/>
                  </a:ext>
                </a:extLst>
              </a:tr>
              <a:tr h="370840">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0005"/>
                  </a:ext>
                </a:extLst>
              </a:tr>
              <a:tr h="370840">
                <a:tc>
                  <a:txBody>
                    <a:bodyPr/>
                    <a:lstStyle/>
                    <a:p>
                      <a:pPr algn="ctr"/>
                      <a:r>
                        <a:rPr lang="en-US" b="1" dirty="0"/>
                        <a:t>0</a:t>
                      </a:r>
                    </a:p>
                  </a:txBody>
                  <a:tcPr/>
                </a:tc>
                <a:tc>
                  <a:txBody>
                    <a:bodyPr/>
                    <a:lstStyle/>
                    <a:p>
                      <a:pPr algn="ctr"/>
                      <a:r>
                        <a:rPr lang="en-US" b="1" dirty="0"/>
                        <a:t>1</a:t>
                      </a:r>
                    </a:p>
                  </a:txBody>
                  <a:tcPr/>
                </a:tc>
                <a:tc>
                  <a:txBody>
                    <a:bodyPr/>
                    <a:lstStyle/>
                    <a:p>
                      <a:pPr algn="ctr"/>
                      <a:r>
                        <a:rPr lang="en-US" b="1" dirty="0"/>
                        <a:t>0</a:t>
                      </a:r>
                    </a:p>
                  </a:txBody>
                  <a:tcPr/>
                </a:tc>
                <a:tc>
                  <a:txBody>
                    <a:bodyPr/>
                    <a:lstStyle/>
                    <a:p>
                      <a:pPr algn="ctr"/>
                      <a:r>
                        <a:rPr lang="en-US" b="1" dirty="0"/>
                        <a:t>0</a:t>
                      </a:r>
                    </a:p>
                  </a:txBody>
                  <a:tcPr/>
                </a:tc>
                <a:extLst>
                  <a:ext uri="{0D108BD9-81ED-4DB2-BD59-A6C34878D82A}">
                    <a16:rowId xmlns:a16="http://schemas.microsoft.com/office/drawing/2014/main" val="10006"/>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0007"/>
                  </a:ext>
                </a:extLst>
              </a:tr>
              <a:tr h="37084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0008"/>
                  </a:ext>
                </a:extLst>
              </a:tr>
            </a:tbl>
          </a:graphicData>
        </a:graphic>
      </p:graphicFrame>
      <p:cxnSp>
        <p:nvCxnSpPr>
          <p:cNvPr id="6" name="Straight Arrow Connector 5">
            <a:extLst>
              <a:ext uri="{FF2B5EF4-FFF2-40B4-BE49-F238E27FC236}">
                <a16:creationId xmlns:a16="http://schemas.microsoft.com/office/drawing/2014/main" id="{ECBC6DCB-8421-324A-A28E-E1182D5E9C09}"/>
              </a:ext>
            </a:extLst>
          </p:cNvPr>
          <p:cNvCxnSpPr>
            <a:cxnSpLocks/>
          </p:cNvCxnSpPr>
          <p:nvPr/>
        </p:nvCxnSpPr>
        <p:spPr>
          <a:xfrm>
            <a:off x="2642616" y="3511296"/>
            <a:ext cx="1444752" cy="448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09971F6-4E53-1448-A294-5110C4ECF238}"/>
              </a:ext>
            </a:extLst>
          </p:cNvPr>
          <p:cNvCxnSpPr>
            <a:cxnSpLocks/>
          </p:cNvCxnSpPr>
          <p:nvPr/>
        </p:nvCxnSpPr>
        <p:spPr>
          <a:xfrm>
            <a:off x="2633472" y="4240784"/>
            <a:ext cx="1453896" cy="137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E0A3DB6-A224-A04A-97D0-C387E575908C}"/>
              </a:ext>
            </a:extLst>
          </p:cNvPr>
          <p:cNvCxnSpPr>
            <a:cxnSpLocks/>
          </p:cNvCxnSpPr>
          <p:nvPr/>
        </p:nvCxnSpPr>
        <p:spPr>
          <a:xfrm>
            <a:off x="2633472" y="4612132"/>
            <a:ext cx="1444752" cy="15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D16774A-1A44-6F42-906A-212A65D81238}"/>
              </a:ext>
            </a:extLst>
          </p:cNvPr>
          <p:cNvCxnSpPr>
            <a:cxnSpLocks/>
          </p:cNvCxnSpPr>
          <p:nvPr/>
        </p:nvCxnSpPr>
        <p:spPr>
          <a:xfrm flipV="1">
            <a:off x="2633472" y="5157216"/>
            <a:ext cx="1444752" cy="184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561056F-BBA6-8448-917B-B6B93B6C1D5D}"/>
              </a:ext>
            </a:extLst>
          </p:cNvPr>
          <p:cNvCxnSpPr/>
          <p:nvPr/>
        </p:nvCxnSpPr>
        <p:spPr>
          <a:xfrm>
            <a:off x="6318504" y="896112"/>
            <a:ext cx="0" cy="5797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6">
            <a:extLst>
              <a:ext uri="{FF2B5EF4-FFF2-40B4-BE49-F238E27FC236}">
                <a16:creationId xmlns:a16="http://schemas.microsoft.com/office/drawing/2014/main" id="{F622BB6B-9293-574E-A459-CFC6C68F1CFD}"/>
              </a:ext>
            </a:extLst>
          </p:cNvPr>
          <p:cNvSpPr txBox="1">
            <a:spLocks/>
          </p:cNvSpPr>
          <p:nvPr/>
        </p:nvSpPr>
        <p:spPr>
          <a:xfrm>
            <a:off x="6883702" y="1351280"/>
            <a:ext cx="4349908" cy="932688"/>
          </a:xfrm>
          <a:prstGeom prst="rect">
            <a:avLst/>
          </a:prstGeom>
          <a:solidFill>
            <a:schemeClr val="tx1">
              <a:lumMod val="95000"/>
            </a:schemeClr>
          </a:solidFill>
          <a:ln>
            <a:solidFill>
              <a:schemeClr val="bg1"/>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Font typeface="Arial" panose="020B0604020202020204" pitchFamily="34" charset="0"/>
              <a:buNone/>
            </a:pPr>
            <a:r>
              <a:rPr lang="en-US" b="1" i="1" u="sng" dirty="0">
                <a:solidFill>
                  <a:schemeClr val="bg1"/>
                </a:solidFill>
              </a:rPr>
              <a:t>Step 5</a:t>
            </a:r>
            <a:r>
              <a:rPr lang="en-US" dirty="0">
                <a:solidFill>
                  <a:schemeClr val="bg1"/>
                </a:solidFill>
              </a:rPr>
              <a:t>: Take this formula and negate it to get all the instances where the clause is true in CNF (conjunctive normal form).</a:t>
            </a:r>
          </a:p>
        </p:txBody>
      </p:sp>
      <p:sp>
        <p:nvSpPr>
          <p:cNvPr id="19" name="Content Placeholder 2">
            <a:extLst>
              <a:ext uri="{FF2B5EF4-FFF2-40B4-BE49-F238E27FC236}">
                <a16:creationId xmlns:a16="http://schemas.microsoft.com/office/drawing/2014/main" id="{43E7970F-7CFF-B54F-8B82-9D084691C371}"/>
              </a:ext>
            </a:extLst>
          </p:cNvPr>
          <p:cNvSpPr txBox="1">
            <a:spLocks/>
          </p:cNvSpPr>
          <p:nvPr/>
        </p:nvSpPr>
        <p:spPr>
          <a:xfrm>
            <a:off x="6629401" y="2651760"/>
            <a:ext cx="4937759" cy="627380"/>
          </a:xfrm>
          <a:prstGeom prst="rect">
            <a:avLst/>
          </a:prstGeom>
          <a:ln>
            <a:solidFill>
              <a:schemeClr val="tx1">
                <a:lumMod val="95000"/>
              </a:schemeClr>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ym typeface="Symbol"/>
              </a:rPr>
              <a:t>’</a:t>
            </a:r>
            <a:r>
              <a:rPr lang="en-US" baseline="-25000" dirty="0" err="1">
                <a:sym typeface="Symbol"/>
              </a:rPr>
              <a:t>i</a:t>
            </a:r>
            <a:r>
              <a:rPr lang="en-US" dirty="0">
                <a:sym typeface="Symbol"/>
              </a:rPr>
              <a:t> =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 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 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 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a:t>
            </a:r>
          </a:p>
        </p:txBody>
      </p:sp>
      <p:sp>
        <p:nvSpPr>
          <p:cNvPr id="21" name="Content Placeholder 2">
            <a:extLst>
              <a:ext uri="{FF2B5EF4-FFF2-40B4-BE49-F238E27FC236}">
                <a16:creationId xmlns:a16="http://schemas.microsoft.com/office/drawing/2014/main" id="{1BBB2694-AAC0-CB47-A5A1-24E5C597CCAB}"/>
              </a:ext>
            </a:extLst>
          </p:cNvPr>
          <p:cNvSpPr txBox="1">
            <a:spLocks/>
          </p:cNvSpPr>
          <p:nvPr/>
        </p:nvSpPr>
        <p:spPr>
          <a:xfrm>
            <a:off x="9173716" y="3644900"/>
            <a:ext cx="1435607" cy="380492"/>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ym typeface="Symbol"/>
              </a:rPr>
              <a:t>Negate formula</a:t>
            </a:r>
          </a:p>
        </p:txBody>
      </p:sp>
      <p:sp>
        <p:nvSpPr>
          <p:cNvPr id="22" name="Content Placeholder 2">
            <a:extLst>
              <a:ext uri="{FF2B5EF4-FFF2-40B4-BE49-F238E27FC236}">
                <a16:creationId xmlns:a16="http://schemas.microsoft.com/office/drawing/2014/main" id="{ECCCCD6F-77EE-0D40-BD10-B728039DC088}"/>
              </a:ext>
            </a:extLst>
          </p:cNvPr>
          <p:cNvSpPr txBox="1">
            <a:spLocks/>
          </p:cNvSpPr>
          <p:nvPr/>
        </p:nvSpPr>
        <p:spPr>
          <a:xfrm>
            <a:off x="6629401" y="4614164"/>
            <a:ext cx="4937759" cy="627380"/>
          </a:xfrm>
          <a:prstGeom prst="rect">
            <a:avLst/>
          </a:prstGeom>
          <a:ln>
            <a:solidFill>
              <a:schemeClr val="tx1">
                <a:lumMod val="95000"/>
              </a:schemeClr>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sym typeface="Symbol"/>
              </a:rPr>
              <a:t>’</a:t>
            </a:r>
            <a:r>
              <a:rPr lang="en-US" baseline="-25000" dirty="0" err="1">
                <a:sym typeface="Symbol"/>
              </a:rPr>
              <a:t>i</a:t>
            </a:r>
            <a:r>
              <a:rPr lang="en-US" dirty="0">
                <a:sym typeface="Symbol"/>
              </a:rPr>
              <a:t> =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 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 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  (y</a:t>
            </a:r>
            <a:r>
              <a:rPr lang="en-US" baseline="-25000" dirty="0">
                <a:sym typeface="Symbol"/>
              </a:rPr>
              <a:t>1</a:t>
            </a:r>
            <a:r>
              <a:rPr lang="en-US" dirty="0">
                <a:sym typeface="Symbol"/>
              </a:rPr>
              <a:t>y</a:t>
            </a:r>
            <a:r>
              <a:rPr lang="en-US" baseline="-25000" dirty="0">
                <a:sym typeface="Symbol"/>
              </a:rPr>
              <a:t>2</a:t>
            </a:r>
            <a:r>
              <a:rPr lang="en-US" dirty="0">
                <a:sym typeface="Symbol"/>
              </a:rPr>
              <a:t>x</a:t>
            </a:r>
            <a:r>
              <a:rPr lang="en-US" baseline="-25000" dirty="0">
                <a:sym typeface="Symbol"/>
              </a:rPr>
              <a:t>2</a:t>
            </a:r>
            <a:r>
              <a:rPr lang="en-US" dirty="0">
                <a:sym typeface="Symbol"/>
              </a:rPr>
              <a:t>)</a:t>
            </a:r>
          </a:p>
        </p:txBody>
      </p:sp>
      <p:cxnSp>
        <p:nvCxnSpPr>
          <p:cNvPr id="24" name="Elbow Connector 23">
            <a:extLst>
              <a:ext uri="{FF2B5EF4-FFF2-40B4-BE49-F238E27FC236}">
                <a16:creationId xmlns:a16="http://schemas.microsoft.com/office/drawing/2014/main" id="{73DDA0CF-6B15-F947-A345-A307A36659B0}"/>
              </a:ext>
            </a:extLst>
          </p:cNvPr>
          <p:cNvCxnSpPr>
            <a:stCxn id="3" idx="0"/>
            <a:endCxn id="19" idx="1"/>
          </p:cNvCxnSpPr>
          <p:nvPr/>
        </p:nvCxnSpPr>
        <p:spPr>
          <a:xfrm rot="5400000" flipH="1" flipV="1">
            <a:off x="5573947" y="2366435"/>
            <a:ext cx="456438" cy="1654469"/>
          </a:xfrm>
          <a:prstGeom prst="bentConnector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9AC4D97-E38C-0549-B1D2-66ADD2AB9468}"/>
              </a:ext>
            </a:extLst>
          </p:cNvPr>
          <p:cNvCxnSpPr>
            <a:cxnSpLocks/>
          </p:cNvCxnSpPr>
          <p:nvPr/>
        </p:nvCxnSpPr>
        <p:spPr>
          <a:xfrm>
            <a:off x="9098280" y="3421888"/>
            <a:ext cx="1" cy="103327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18805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41413" y="271046"/>
            <a:ext cx="9905998" cy="588490"/>
          </a:xfrm>
        </p:spPr>
        <p:txBody>
          <a:bodyPr/>
          <a:lstStyle/>
          <a:p>
            <a:pPr algn="ctr"/>
            <a:r>
              <a:rPr lang="en-US" dirty="0"/>
              <a:t>Converting SAT to 3-SAT, step 6</a:t>
            </a:r>
          </a:p>
        </p:txBody>
      </p:sp>
      <p:sp>
        <p:nvSpPr>
          <p:cNvPr id="8" name="Content Placeholder 2">
            <a:extLst>
              <a:ext uri="{FF2B5EF4-FFF2-40B4-BE49-F238E27FC236}">
                <a16:creationId xmlns:a16="http://schemas.microsoft.com/office/drawing/2014/main" id="{AB49451B-8C3E-8345-A09A-173D468017E0}"/>
              </a:ext>
            </a:extLst>
          </p:cNvPr>
          <p:cNvSpPr txBox="1">
            <a:spLocks/>
          </p:cNvSpPr>
          <p:nvPr/>
        </p:nvSpPr>
        <p:spPr>
          <a:xfrm>
            <a:off x="1234440" y="1340612"/>
            <a:ext cx="9812969" cy="625348"/>
          </a:xfrm>
          <a:prstGeom prst="rect">
            <a:avLst/>
          </a:prstGeom>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sym typeface="Symbol"/>
              </a:rPr>
              <a:t>’</a:t>
            </a:r>
            <a:r>
              <a:rPr lang="en-US" baseline="-25000" dirty="0" err="1">
                <a:sym typeface="Symbol"/>
              </a:rPr>
              <a:t>i</a:t>
            </a:r>
            <a:r>
              <a:rPr lang="en-US" dirty="0">
                <a:sym typeface="Symbol"/>
              </a:rPr>
              <a:t> = (y</a:t>
            </a:r>
            <a:r>
              <a:rPr lang="en-US" baseline="-25000" dirty="0">
                <a:sym typeface="Symbol"/>
              </a:rPr>
              <a:t>1 </a:t>
            </a:r>
            <a:r>
              <a:rPr lang="en-US" dirty="0">
                <a:sym typeface="Symbol"/>
              </a:rPr>
              <a:t> y</a:t>
            </a:r>
            <a:r>
              <a:rPr lang="en-US" baseline="-25000" dirty="0">
                <a:sym typeface="Symbol"/>
              </a:rPr>
              <a:t>2 </a:t>
            </a:r>
            <a:r>
              <a:rPr lang="en-US" dirty="0">
                <a:sym typeface="Symbol"/>
              </a:rPr>
              <a:t> x</a:t>
            </a:r>
            <a:r>
              <a:rPr lang="en-US" baseline="-25000" dirty="0">
                <a:sym typeface="Symbol"/>
              </a:rPr>
              <a:t>2</a:t>
            </a:r>
            <a:r>
              <a:rPr lang="en-US" dirty="0">
                <a:sym typeface="Symbol"/>
              </a:rPr>
              <a:t>)  (y</a:t>
            </a:r>
            <a:r>
              <a:rPr lang="en-US" baseline="-25000" dirty="0">
                <a:sym typeface="Symbol"/>
              </a:rPr>
              <a:t>1 </a:t>
            </a:r>
            <a:r>
              <a:rPr lang="en-US" dirty="0">
                <a:sym typeface="Symbol"/>
              </a:rPr>
              <a:t> y</a:t>
            </a:r>
            <a:r>
              <a:rPr lang="en-US" baseline="-25000" dirty="0">
                <a:sym typeface="Symbol"/>
              </a:rPr>
              <a:t>2 </a:t>
            </a:r>
            <a:r>
              <a:rPr lang="en-US" dirty="0">
                <a:sym typeface="Symbol"/>
              </a:rPr>
              <a:t> x</a:t>
            </a:r>
            <a:r>
              <a:rPr lang="en-US" baseline="-25000" dirty="0">
                <a:sym typeface="Symbol"/>
              </a:rPr>
              <a:t>2</a:t>
            </a:r>
            <a:r>
              <a:rPr lang="en-US" dirty="0">
                <a:sym typeface="Symbol"/>
              </a:rPr>
              <a:t>)  (y</a:t>
            </a:r>
            <a:r>
              <a:rPr lang="en-US" baseline="-25000" dirty="0">
                <a:sym typeface="Symbol"/>
              </a:rPr>
              <a:t>1 </a:t>
            </a:r>
            <a:r>
              <a:rPr lang="en-US" dirty="0">
                <a:sym typeface="Symbol"/>
              </a:rPr>
              <a:t> y</a:t>
            </a:r>
            <a:r>
              <a:rPr lang="en-US" baseline="-25000" dirty="0">
                <a:sym typeface="Symbol"/>
              </a:rPr>
              <a:t>2 </a:t>
            </a:r>
            <a:r>
              <a:rPr lang="en-US" dirty="0">
                <a:sym typeface="Symbol"/>
              </a:rPr>
              <a:t> x</a:t>
            </a:r>
            <a:r>
              <a:rPr lang="en-US" baseline="-25000" dirty="0">
                <a:sym typeface="Symbol"/>
              </a:rPr>
              <a:t>2</a:t>
            </a:r>
            <a:r>
              <a:rPr lang="en-US" dirty="0">
                <a:sym typeface="Symbol"/>
              </a:rPr>
              <a:t>)  (y</a:t>
            </a:r>
            <a:r>
              <a:rPr lang="en-US" baseline="-25000" dirty="0">
                <a:sym typeface="Symbol"/>
              </a:rPr>
              <a:t>1 </a:t>
            </a:r>
            <a:r>
              <a:rPr lang="en-US" dirty="0">
                <a:sym typeface="Symbol"/>
              </a:rPr>
              <a:t> y</a:t>
            </a:r>
            <a:r>
              <a:rPr lang="en-US" baseline="-25000" dirty="0">
                <a:sym typeface="Symbol"/>
              </a:rPr>
              <a:t>2 </a:t>
            </a:r>
            <a:r>
              <a:rPr lang="en-US" dirty="0">
                <a:sym typeface="Symbol"/>
              </a:rPr>
              <a:t> x</a:t>
            </a:r>
            <a:r>
              <a:rPr lang="en-US" baseline="-25000" dirty="0">
                <a:sym typeface="Symbol"/>
              </a:rPr>
              <a:t>2</a:t>
            </a:r>
            <a:r>
              <a:rPr lang="en-US" dirty="0">
                <a:sym typeface="Symbol"/>
              </a:rPr>
              <a:t>)</a:t>
            </a:r>
          </a:p>
        </p:txBody>
      </p:sp>
      <p:sp>
        <p:nvSpPr>
          <p:cNvPr id="9" name="Content Placeholder 2">
            <a:extLst>
              <a:ext uri="{FF2B5EF4-FFF2-40B4-BE49-F238E27FC236}">
                <a16:creationId xmlns:a16="http://schemas.microsoft.com/office/drawing/2014/main" id="{5E5896C1-ABA5-DD45-9061-D4CE98186D93}"/>
              </a:ext>
            </a:extLst>
          </p:cNvPr>
          <p:cNvSpPr txBox="1">
            <a:spLocks/>
          </p:cNvSpPr>
          <p:nvPr/>
        </p:nvSpPr>
        <p:spPr>
          <a:xfrm>
            <a:off x="1234440" y="2134362"/>
            <a:ext cx="9812969" cy="625348"/>
          </a:xfrm>
          <a:prstGeom prst="rect">
            <a:avLst/>
          </a:prstGeom>
          <a:solidFill>
            <a:schemeClr val="tx1">
              <a:lumMod val="95000"/>
            </a:schemeClr>
          </a:solidFill>
          <a:ln>
            <a:solidFill>
              <a:schemeClr val="bg1"/>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b="1" i="1" u="sng" dirty="0">
                <a:solidFill>
                  <a:schemeClr val="bg1"/>
                </a:solidFill>
                <a:sym typeface="Symbol"/>
              </a:rPr>
              <a:t>Step 6</a:t>
            </a:r>
            <a:r>
              <a:rPr lang="en-US" dirty="0">
                <a:solidFill>
                  <a:schemeClr val="bg1"/>
                </a:solidFill>
                <a:sym typeface="Symbol"/>
              </a:rPr>
              <a:t>: Almost done. This works but some clauses may have only 1 or 2 literals (3 are required for every single clause). Add dummy variables to force each clause to have three literals.</a:t>
            </a:r>
          </a:p>
        </p:txBody>
      </p:sp>
      <p:sp>
        <p:nvSpPr>
          <p:cNvPr id="10" name="Content Placeholder 6">
            <a:extLst>
              <a:ext uri="{FF2B5EF4-FFF2-40B4-BE49-F238E27FC236}">
                <a16:creationId xmlns:a16="http://schemas.microsoft.com/office/drawing/2014/main" id="{D427333A-6B04-FF47-97D3-C846946249C3}"/>
              </a:ext>
            </a:extLst>
          </p:cNvPr>
          <p:cNvSpPr txBox="1">
            <a:spLocks/>
          </p:cNvSpPr>
          <p:nvPr/>
        </p:nvSpPr>
        <p:spPr>
          <a:xfrm>
            <a:off x="8101584" y="3434331"/>
            <a:ext cx="3073841" cy="42361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Case 3: Clause has only 1 literal</a:t>
            </a:r>
          </a:p>
        </p:txBody>
      </p:sp>
      <mc:AlternateContent xmlns:mc="http://schemas.openxmlformats.org/markup-compatibility/2006" xmlns:a14="http://schemas.microsoft.com/office/drawing/2010/main">
        <mc:Choice Requires="a14">
          <p:sp>
            <p:nvSpPr>
              <p:cNvPr id="12" name="Content Placeholder 6">
                <a:extLst>
                  <a:ext uri="{FF2B5EF4-FFF2-40B4-BE49-F238E27FC236}">
                    <a16:creationId xmlns:a16="http://schemas.microsoft.com/office/drawing/2014/main" id="{4F29268B-AC98-7A4C-B9CE-C416CD4703A6}"/>
                  </a:ext>
                </a:extLst>
              </p:cNvPr>
              <p:cNvSpPr txBox="1">
                <a:spLocks/>
              </p:cNvSpPr>
              <p:nvPr/>
            </p:nvSpPr>
            <p:spPr>
              <a:xfrm>
                <a:off x="8101584" y="3826981"/>
                <a:ext cx="3073841" cy="423610"/>
              </a:xfrm>
              <a:prstGeom prst="rect">
                <a:avLst/>
              </a:prstGeom>
              <a:solidFill>
                <a:schemeClr val="tx1">
                  <a:lumMod val="95000"/>
                </a:schemeClr>
              </a:solidFill>
              <a:ln>
                <a:solidFill>
                  <a:schemeClr val="bg1"/>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2" name="Content Placeholder 6">
                <a:extLst>
                  <a:ext uri="{FF2B5EF4-FFF2-40B4-BE49-F238E27FC236}">
                    <a16:creationId xmlns:a16="http://schemas.microsoft.com/office/drawing/2014/main" id="{4F29268B-AC98-7A4C-B9CE-C416CD4703A6}"/>
                  </a:ext>
                </a:extLst>
              </p:cNvPr>
              <p:cNvSpPr txBox="1">
                <a:spLocks noRot="1" noChangeAspect="1" noMove="1" noResize="1" noEditPoints="1" noAdjustHandles="1" noChangeArrowheads="1" noChangeShapeType="1" noTextEdit="1"/>
              </p:cNvSpPr>
              <p:nvPr/>
            </p:nvSpPr>
            <p:spPr>
              <a:xfrm>
                <a:off x="8101584" y="3826981"/>
                <a:ext cx="3073841" cy="423610"/>
              </a:xfrm>
              <a:prstGeom prst="rect">
                <a:avLst/>
              </a:prstGeom>
              <a:blipFill>
                <a:blip r:embed="rId2"/>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6">
                <a:extLst>
                  <a:ext uri="{FF2B5EF4-FFF2-40B4-BE49-F238E27FC236}">
                    <a16:creationId xmlns:a16="http://schemas.microsoft.com/office/drawing/2014/main" id="{DFB884C9-4A65-E048-933F-99BF3DC746C2}"/>
                  </a:ext>
                </a:extLst>
              </p:cNvPr>
              <p:cNvSpPr txBox="1">
                <a:spLocks/>
              </p:cNvSpPr>
              <p:nvPr/>
            </p:nvSpPr>
            <p:spPr>
              <a:xfrm>
                <a:off x="8101584" y="5421440"/>
                <a:ext cx="3073841" cy="814768"/>
              </a:xfrm>
              <a:prstGeom prst="rect">
                <a:avLst/>
              </a:prstGeom>
              <a:solidFill>
                <a:schemeClr val="tx1">
                  <a:lumMod val="95000"/>
                </a:schemeClr>
              </a:solidFill>
              <a:ln>
                <a:solidFill>
                  <a:schemeClr val="bg1"/>
                </a:solidFill>
              </a:ln>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𝑞</m:t>
                          </m:r>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𝑞</m:t>
                          </m:r>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𝑞</m:t>
                          </m:r>
                        </m:e>
                      </m:d>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𝑞</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3" name="Content Placeholder 6">
                <a:extLst>
                  <a:ext uri="{FF2B5EF4-FFF2-40B4-BE49-F238E27FC236}">
                    <a16:creationId xmlns:a16="http://schemas.microsoft.com/office/drawing/2014/main" id="{DFB884C9-4A65-E048-933F-99BF3DC746C2}"/>
                  </a:ext>
                </a:extLst>
              </p:cNvPr>
              <p:cNvSpPr txBox="1">
                <a:spLocks noRot="1" noChangeAspect="1" noMove="1" noResize="1" noEditPoints="1" noAdjustHandles="1" noChangeArrowheads="1" noChangeShapeType="1" noTextEdit="1"/>
              </p:cNvSpPr>
              <p:nvPr/>
            </p:nvSpPr>
            <p:spPr>
              <a:xfrm>
                <a:off x="8101584" y="5421440"/>
                <a:ext cx="3073841" cy="814768"/>
              </a:xfrm>
              <a:prstGeom prst="rect">
                <a:avLst/>
              </a:prstGeom>
              <a:blipFill>
                <a:blip r:embed="rId3"/>
                <a:stretch>
                  <a:fillRect/>
                </a:stretch>
              </a:blipFill>
              <a:ln>
                <a:solidFill>
                  <a:schemeClr val="bg1"/>
                </a:solidFill>
              </a:ln>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D3F89E28-9AD4-E84C-8017-16681167878E}"/>
              </a:ext>
            </a:extLst>
          </p:cNvPr>
          <p:cNvCxnSpPr>
            <a:stCxn id="12" idx="2"/>
            <a:endCxn id="13" idx="0"/>
          </p:cNvCxnSpPr>
          <p:nvPr/>
        </p:nvCxnSpPr>
        <p:spPr>
          <a:xfrm>
            <a:off x="9638505" y="4250591"/>
            <a:ext cx="0" cy="1170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6">
            <a:extLst>
              <a:ext uri="{FF2B5EF4-FFF2-40B4-BE49-F238E27FC236}">
                <a16:creationId xmlns:a16="http://schemas.microsoft.com/office/drawing/2014/main" id="{EFC89C1B-3A5C-BB46-9E12-66F905193203}"/>
              </a:ext>
            </a:extLst>
          </p:cNvPr>
          <p:cNvSpPr txBox="1">
            <a:spLocks/>
          </p:cNvSpPr>
          <p:nvPr/>
        </p:nvSpPr>
        <p:spPr>
          <a:xfrm>
            <a:off x="9611072" y="4570338"/>
            <a:ext cx="1564353" cy="60897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Becomes:</a:t>
            </a:r>
            <a:br>
              <a:rPr lang="en-US" dirty="0"/>
            </a:br>
            <a:r>
              <a:rPr lang="en-US" dirty="0"/>
              <a:t>Introduce dummy variables p and q</a:t>
            </a:r>
          </a:p>
        </p:txBody>
      </p:sp>
      <p:sp>
        <p:nvSpPr>
          <p:cNvPr id="17" name="Content Placeholder 6">
            <a:extLst>
              <a:ext uri="{FF2B5EF4-FFF2-40B4-BE49-F238E27FC236}">
                <a16:creationId xmlns:a16="http://schemas.microsoft.com/office/drawing/2014/main" id="{CD20FF09-A418-BE47-BF66-0E826C5923A7}"/>
              </a:ext>
            </a:extLst>
          </p:cNvPr>
          <p:cNvSpPr txBox="1">
            <a:spLocks/>
          </p:cNvSpPr>
          <p:nvPr/>
        </p:nvSpPr>
        <p:spPr>
          <a:xfrm>
            <a:off x="4587240" y="3434331"/>
            <a:ext cx="3073841" cy="42361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Case 2: Clause has only 2 literals</a:t>
            </a:r>
          </a:p>
        </p:txBody>
      </p:sp>
      <mc:AlternateContent xmlns:mc="http://schemas.openxmlformats.org/markup-compatibility/2006" xmlns:a14="http://schemas.microsoft.com/office/drawing/2010/main">
        <mc:Choice Requires="a14">
          <p:sp>
            <p:nvSpPr>
              <p:cNvPr id="18" name="Content Placeholder 6">
                <a:extLst>
                  <a:ext uri="{FF2B5EF4-FFF2-40B4-BE49-F238E27FC236}">
                    <a16:creationId xmlns:a16="http://schemas.microsoft.com/office/drawing/2014/main" id="{B36E528F-8F52-F342-B6E9-16EBE60D066F}"/>
                  </a:ext>
                </a:extLst>
              </p:cNvPr>
              <p:cNvSpPr txBox="1">
                <a:spLocks/>
              </p:cNvSpPr>
              <p:nvPr/>
            </p:nvSpPr>
            <p:spPr>
              <a:xfrm>
                <a:off x="4587240" y="3826980"/>
                <a:ext cx="3073841" cy="423611"/>
              </a:xfrm>
              <a:prstGeom prst="rect">
                <a:avLst/>
              </a:prstGeom>
              <a:solidFill>
                <a:schemeClr val="tx1">
                  <a:lumMod val="95000"/>
                </a:schemeClr>
              </a:solidFill>
              <a:ln>
                <a:solidFill>
                  <a:schemeClr val="bg1"/>
                </a:solidFill>
              </a:ln>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18" name="Content Placeholder 6">
                <a:extLst>
                  <a:ext uri="{FF2B5EF4-FFF2-40B4-BE49-F238E27FC236}">
                    <a16:creationId xmlns:a16="http://schemas.microsoft.com/office/drawing/2014/main" id="{B36E528F-8F52-F342-B6E9-16EBE60D066F}"/>
                  </a:ext>
                </a:extLst>
              </p:cNvPr>
              <p:cNvSpPr txBox="1">
                <a:spLocks noRot="1" noChangeAspect="1" noMove="1" noResize="1" noEditPoints="1" noAdjustHandles="1" noChangeArrowheads="1" noChangeShapeType="1" noTextEdit="1"/>
              </p:cNvSpPr>
              <p:nvPr/>
            </p:nvSpPr>
            <p:spPr>
              <a:xfrm>
                <a:off x="4587240" y="3826980"/>
                <a:ext cx="3073841" cy="423611"/>
              </a:xfrm>
              <a:prstGeom prst="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6">
                <a:extLst>
                  <a:ext uri="{FF2B5EF4-FFF2-40B4-BE49-F238E27FC236}">
                    <a16:creationId xmlns:a16="http://schemas.microsoft.com/office/drawing/2014/main" id="{C87D34C3-71A4-3746-BC63-28C676505E6A}"/>
                  </a:ext>
                </a:extLst>
              </p:cNvPr>
              <p:cNvSpPr txBox="1">
                <a:spLocks/>
              </p:cNvSpPr>
              <p:nvPr/>
            </p:nvSpPr>
            <p:spPr>
              <a:xfrm>
                <a:off x="4587239" y="5593689"/>
                <a:ext cx="3073841" cy="470269"/>
              </a:xfrm>
              <a:prstGeom prst="rect">
                <a:avLst/>
              </a:prstGeom>
              <a:solidFill>
                <a:schemeClr val="tx1">
                  <a:lumMod val="95000"/>
                </a:schemeClr>
              </a:solidFill>
              <a:ln>
                <a:solidFill>
                  <a:schemeClr val="bg1"/>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e>
                      </m:d>
                      <m:r>
                        <a:rPr lang="en-US" b="0" i="1" smtClean="0">
                          <a:solidFill>
                            <a:schemeClr val="bg1"/>
                          </a:solidFill>
                          <a:latin typeface="Cambria Math" panose="02040503050406030204" pitchFamily="18" charset="0"/>
                        </a:rPr>
                        <m:t>∧</m:t>
                      </m:r>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m:t>
                          </m:r>
                        </m:e>
                      </m:d>
                    </m:oMath>
                  </m:oMathPara>
                </a14:m>
                <a:endParaRPr lang="en-US" dirty="0">
                  <a:solidFill>
                    <a:schemeClr val="bg1"/>
                  </a:solidFill>
                </a:endParaRPr>
              </a:p>
            </p:txBody>
          </p:sp>
        </mc:Choice>
        <mc:Fallback xmlns="">
          <p:sp>
            <p:nvSpPr>
              <p:cNvPr id="19" name="Content Placeholder 6">
                <a:extLst>
                  <a:ext uri="{FF2B5EF4-FFF2-40B4-BE49-F238E27FC236}">
                    <a16:creationId xmlns:a16="http://schemas.microsoft.com/office/drawing/2014/main" id="{C87D34C3-71A4-3746-BC63-28C676505E6A}"/>
                  </a:ext>
                </a:extLst>
              </p:cNvPr>
              <p:cNvSpPr txBox="1">
                <a:spLocks noRot="1" noChangeAspect="1" noMove="1" noResize="1" noEditPoints="1" noAdjustHandles="1" noChangeArrowheads="1" noChangeShapeType="1" noTextEdit="1"/>
              </p:cNvSpPr>
              <p:nvPr/>
            </p:nvSpPr>
            <p:spPr>
              <a:xfrm>
                <a:off x="4587239" y="5593689"/>
                <a:ext cx="3073841" cy="470269"/>
              </a:xfrm>
              <a:prstGeom prst="rect">
                <a:avLst/>
              </a:prstGeom>
              <a:blipFill>
                <a:blip r:embed="rId5"/>
                <a:stretch>
                  <a:fillRect/>
                </a:stretch>
              </a:blipFill>
              <a:ln>
                <a:solidFill>
                  <a:schemeClr val="bg1"/>
                </a:solid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15170E25-AE8B-F343-A8A9-CEB628C4A1D2}"/>
              </a:ext>
            </a:extLst>
          </p:cNvPr>
          <p:cNvCxnSpPr>
            <a:cxnSpLocks/>
            <a:stCxn id="18" idx="2"/>
            <a:endCxn id="19" idx="0"/>
          </p:cNvCxnSpPr>
          <p:nvPr/>
        </p:nvCxnSpPr>
        <p:spPr>
          <a:xfrm flipH="1">
            <a:off x="6124160" y="4250591"/>
            <a:ext cx="1" cy="13430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6">
            <a:extLst>
              <a:ext uri="{FF2B5EF4-FFF2-40B4-BE49-F238E27FC236}">
                <a16:creationId xmlns:a16="http://schemas.microsoft.com/office/drawing/2014/main" id="{E09285C7-4CF5-DB46-8C48-9CB98179FB37}"/>
              </a:ext>
            </a:extLst>
          </p:cNvPr>
          <p:cNvSpPr txBox="1">
            <a:spLocks/>
          </p:cNvSpPr>
          <p:nvPr/>
        </p:nvSpPr>
        <p:spPr>
          <a:xfrm>
            <a:off x="6151596" y="4489704"/>
            <a:ext cx="1509486" cy="78638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Becomes:</a:t>
            </a:r>
            <a:br>
              <a:rPr lang="en-US" dirty="0"/>
            </a:br>
            <a:r>
              <a:rPr lang="en-US" dirty="0"/>
              <a:t>Introduce dummy variable p</a:t>
            </a:r>
          </a:p>
        </p:txBody>
      </p:sp>
      <p:sp>
        <p:nvSpPr>
          <p:cNvPr id="26" name="Content Placeholder 6">
            <a:extLst>
              <a:ext uri="{FF2B5EF4-FFF2-40B4-BE49-F238E27FC236}">
                <a16:creationId xmlns:a16="http://schemas.microsoft.com/office/drawing/2014/main" id="{9B9DA80A-A303-A545-9F03-ADE2537EDFE0}"/>
              </a:ext>
            </a:extLst>
          </p:cNvPr>
          <p:cNvSpPr txBox="1">
            <a:spLocks/>
          </p:cNvSpPr>
          <p:nvPr/>
        </p:nvSpPr>
        <p:spPr>
          <a:xfrm>
            <a:off x="1072893" y="3434331"/>
            <a:ext cx="3073841" cy="42361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dirty="0"/>
              <a:t>Case 1: Clause has 3 literals</a:t>
            </a:r>
          </a:p>
        </p:txBody>
      </p:sp>
      <mc:AlternateContent xmlns:mc="http://schemas.openxmlformats.org/markup-compatibility/2006" xmlns:a14="http://schemas.microsoft.com/office/drawing/2010/main">
        <mc:Choice Requires="a14">
          <p:sp>
            <p:nvSpPr>
              <p:cNvPr id="27" name="Content Placeholder 6">
                <a:extLst>
                  <a:ext uri="{FF2B5EF4-FFF2-40B4-BE49-F238E27FC236}">
                    <a16:creationId xmlns:a16="http://schemas.microsoft.com/office/drawing/2014/main" id="{E0EE379F-A4F3-374F-8B64-C034B49D906A}"/>
                  </a:ext>
                </a:extLst>
              </p:cNvPr>
              <p:cNvSpPr txBox="1">
                <a:spLocks/>
              </p:cNvSpPr>
              <p:nvPr/>
            </p:nvSpPr>
            <p:spPr>
              <a:xfrm>
                <a:off x="1072893" y="3826980"/>
                <a:ext cx="3073841" cy="423611"/>
              </a:xfrm>
              <a:prstGeom prst="rect">
                <a:avLst/>
              </a:prstGeom>
              <a:solidFill>
                <a:schemeClr val="tx1">
                  <a:lumMod val="95000"/>
                </a:schemeClr>
              </a:solidFill>
              <a:ln>
                <a:solidFill>
                  <a:schemeClr val="bg1"/>
                </a:solidFill>
              </a:ln>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7" name="Content Placeholder 6">
                <a:extLst>
                  <a:ext uri="{FF2B5EF4-FFF2-40B4-BE49-F238E27FC236}">
                    <a16:creationId xmlns:a16="http://schemas.microsoft.com/office/drawing/2014/main" id="{E0EE379F-A4F3-374F-8B64-C034B49D906A}"/>
                  </a:ext>
                </a:extLst>
              </p:cNvPr>
              <p:cNvSpPr txBox="1">
                <a:spLocks noRot="1" noChangeAspect="1" noMove="1" noResize="1" noEditPoints="1" noAdjustHandles="1" noChangeArrowheads="1" noChangeShapeType="1" noTextEdit="1"/>
              </p:cNvSpPr>
              <p:nvPr/>
            </p:nvSpPr>
            <p:spPr>
              <a:xfrm>
                <a:off x="1072893" y="3826980"/>
                <a:ext cx="3073841" cy="423611"/>
              </a:xfrm>
              <a:prstGeom prst="rect">
                <a:avLst/>
              </a:prstGeom>
              <a:blipFill>
                <a:blip r:embed="rId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ontent Placeholder 6">
                <a:extLst>
                  <a:ext uri="{FF2B5EF4-FFF2-40B4-BE49-F238E27FC236}">
                    <a16:creationId xmlns:a16="http://schemas.microsoft.com/office/drawing/2014/main" id="{AA5CDEB7-8636-D14B-95E7-8902F0649BB7}"/>
                  </a:ext>
                </a:extLst>
              </p:cNvPr>
              <p:cNvSpPr txBox="1">
                <a:spLocks/>
              </p:cNvSpPr>
              <p:nvPr/>
            </p:nvSpPr>
            <p:spPr>
              <a:xfrm>
                <a:off x="1072892" y="5593689"/>
                <a:ext cx="3073841" cy="470269"/>
              </a:xfrm>
              <a:prstGeom prst="rect">
                <a:avLst/>
              </a:prstGeom>
              <a:solidFill>
                <a:schemeClr val="tx1">
                  <a:lumMod val="95000"/>
                </a:schemeClr>
              </a:solidFill>
              <a:ln>
                <a:solidFill>
                  <a:schemeClr val="bg1"/>
                </a:solidFill>
              </a:ln>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14:m>
                  <m:oMathPara xmlns:m="http://schemas.openxmlformats.org/officeDocument/2006/math">
                    <m:oMathParaPr>
                      <m:jc m:val="centerGroup"/>
                    </m:oMathParaPr>
                    <m:oMath xmlns:m="http://schemas.openxmlformats.org/officeDocument/2006/math">
                      <m:d>
                        <m:dPr>
                          <m:ctrlPr>
                            <a:rPr lang="en-US" b="0" i="1" smtClean="0">
                              <a:solidFill>
                                <a:schemeClr val="bg1"/>
                              </a:solidFill>
                              <a:latin typeface="Cambria Math" panose="02040503050406030204" pitchFamily="18" charset="0"/>
                            </a:rPr>
                          </m:ctrlPr>
                        </m:d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e>
                      </m:d>
                    </m:oMath>
                  </m:oMathPara>
                </a14:m>
                <a:endParaRPr lang="en-US" dirty="0">
                  <a:solidFill>
                    <a:schemeClr val="bg1"/>
                  </a:solidFill>
                </a:endParaRPr>
              </a:p>
            </p:txBody>
          </p:sp>
        </mc:Choice>
        <mc:Fallback xmlns="">
          <p:sp>
            <p:nvSpPr>
              <p:cNvPr id="28" name="Content Placeholder 6">
                <a:extLst>
                  <a:ext uri="{FF2B5EF4-FFF2-40B4-BE49-F238E27FC236}">
                    <a16:creationId xmlns:a16="http://schemas.microsoft.com/office/drawing/2014/main" id="{AA5CDEB7-8636-D14B-95E7-8902F0649BB7}"/>
                  </a:ext>
                </a:extLst>
              </p:cNvPr>
              <p:cNvSpPr txBox="1">
                <a:spLocks noRot="1" noChangeAspect="1" noMove="1" noResize="1" noEditPoints="1" noAdjustHandles="1" noChangeArrowheads="1" noChangeShapeType="1" noTextEdit="1"/>
              </p:cNvSpPr>
              <p:nvPr/>
            </p:nvSpPr>
            <p:spPr>
              <a:xfrm>
                <a:off x="1072892" y="5593689"/>
                <a:ext cx="3073841" cy="470269"/>
              </a:xfrm>
              <a:prstGeom prst="rect">
                <a:avLst/>
              </a:prstGeom>
              <a:blipFill>
                <a:blip r:embed="rId7"/>
                <a:stretch>
                  <a:fillRect/>
                </a:stretch>
              </a:blipFill>
              <a:ln>
                <a:solidFill>
                  <a:schemeClr val="bg1"/>
                </a:solid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A9AB96E8-B140-0F45-8EDE-185A797A24DA}"/>
              </a:ext>
            </a:extLst>
          </p:cNvPr>
          <p:cNvCxnSpPr>
            <a:cxnSpLocks/>
            <a:stCxn id="27" idx="2"/>
            <a:endCxn id="28" idx="0"/>
          </p:cNvCxnSpPr>
          <p:nvPr/>
        </p:nvCxnSpPr>
        <p:spPr>
          <a:xfrm flipH="1">
            <a:off x="2609813" y="4250591"/>
            <a:ext cx="1" cy="13430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Content Placeholder 6">
            <a:extLst>
              <a:ext uri="{FF2B5EF4-FFF2-40B4-BE49-F238E27FC236}">
                <a16:creationId xmlns:a16="http://schemas.microsoft.com/office/drawing/2014/main" id="{FCFA03CC-7542-9A41-AA5B-4A15E822489A}"/>
              </a:ext>
            </a:extLst>
          </p:cNvPr>
          <p:cNvSpPr txBox="1">
            <a:spLocks/>
          </p:cNvSpPr>
          <p:nvPr/>
        </p:nvSpPr>
        <p:spPr>
          <a:xfrm>
            <a:off x="2637249" y="4663440"/>
            <a:ext cx="1509486" cy="55778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Do nothing, already fine</a:t>
            </a:r>
          </a:p>
        </p:txBody>
      </p:sp>
      <p:cxnSp>
        <p:nvCxnSpPr>
          <p:cNvPr id="32" name="Straight Connector 31">
            <a:extLst>
              <a:ext uri="{FF2B5EF4-FFF2-40B4-BE49-F238E27FC236}">
                <a16:creationId xmlns:a16="http://schemas.microsoft.com/office/drawing/2014/main" id="{260F4D5F-D65D-1E41-8E48-DF0ECD8425A8}"/>
              </a:ext>
            </a:extLst>
          </p:cNvPr>
          <p:cNvCxnSpPr/>
          <p:nvPr/>
        </p:nvCxnSpPr>
        <p:spPr>
          <a:xfrm>
            <a:off x="338328" y="3108960"/>
            <a:ext cx="11466576" cy="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9963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141413" y="326848"/>
                <a:ext cx="9905998" cy="603310"/>
              </a:xfrm>
            </p:spPr>
            <p:txBody>
              <a:bodyPr/>
              <a:lstStyle/>
              <a:p>
                <a:pPr algn="ctr"/>
                <a:r>
                  <a:rPr lang="en-US" b="0" dirty="0"/>
                  <a:t>Showing that </a:t>
                </a:r>
                <a14:m>
                  <m:oMath xmlns:m="http://schemas.openxmlformats.org/officeDocument/2006/math">
                    <m:r>
                      <a:rPr lang="en-US" b="0" i="0" dirty="0" smtClean="0">
                        <a:latin typeface="Cambria Math" panose="02040503050406030204" pitchFamily="18" charset="0"/>
                      </a:rPr>
                      <m:t>3</m:t>
                    </m:r>
                    <m:r>
                      <a:rPr lang="en-US" b="0" i="1" dirty="0" smtClean="0">
                        <a:latin typeface="Cambria Math" panose="02040503050406030204" pitchFamily="18" charset="0"/>
                      </a:rPr>
                      <m:t>𝑆𝐴𝑇</m:t>
                    </m:r>
                    <m:r>
                      <a:rPr lang="en-US" b="0" i="1" dirty="0" smtClean="0">
                        <a:latin typeface="Cambria Math" panose="02040503050406030204" pitchFamily="18" charset="0"/>
                      </a:rPr>
                      <m:t>∈</m:t>
                    </m:r>
                    <m:r>
                      <a:rPr lang="en-US" b="0" i="1" dirty="0" smtClean="0">
                        <a:latin typeface="Cambria Math" panose="02040503050406030204" pitchFamily="18" charset="0"/>
                      </a:rPr>
                      <m:t>𝑁𝑃𝐶</m:t>
                    </m:r>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141413" y="326848"/>
                <a:ext cx="9905998" cy="603310"/>
              </a:xfrm>
              <a:blipFill>
                <a:blip r:embed="rId2"/>
                <a:stretch>
                  <a:fillRect t="-22917" b="-35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1070468" y="1744991"/>
                <a:ext cx="9905999" cy="477948"/>
              </a:xfrm>
            </p:spPr>
            <p:txBody>
              <a:bodyPr>
                <a:normAutofit/>
              </a:bodyPr>
              <a:lstStyle/>
              <a:p>
                <a:pPr marL="0" indent="0">
                  <a:buNone/>
                </a:pPr>
                <a:r>
                  <a:rPr lang="en-US" sz="1800" dirty="0"/>
                  <a:t>To show that </a:t>
                </a:r>
                <a14:m>
                  <m:oMath xmlns:m="http://schemas.openxmlformats.org/officeDocument/2006/math">
                    <m:r>
                      <a:rPr lang="en-US" sz="1800" b="0" i="0" smtClean="0">
                        <a:latin typeface="Cambria Math" panose="02040503050406030204" pitchFamily="18" charset="0"/>
                      </a:rPr>
                      <m:t>3</m:t>
                    </m:r>
                    <m:r>
                      <a:rPr lang="en-US" sz="1800" b="0" i="1" smtClean="0">
                        <a:latin typeface="Cambria Math" panose="02040503050406030204" pitchFamily="18" charset="0"/>
                      </a:rPr>
                      <m:t>𝑆𝐴𝑇</m:t>
                    </m:r>
                    <m:r>
                      <a:rPr lang="en-US" sz="1800" b="0" i="1" smtClean="0">
                        <a:latin typeface="Cambria Math" panose="02040503050406030204" pitchFamily="18" charset="0"/>
                      </a:rPr>
                      <m:t>∈</m:t>
                    </m:r>
                    <m:r>
                      <a:rPr lang="en-US" sz="1800" b="0" i="1" smtClean="0">
                        <a:latin typeface="Cambria Math" panose="02040503050406030204" pitchFamily="18" charset="0"/>
                      </a:rPr>
                      <m:t>𝑁𝑃𝐶</m:t>
                    </m:r>
                  </m:oMath>
                </a14:m>
                <a:r>
                  <a:rPr lang="en-US" sz="1800" dirty="0"/>
                  <a:t>, we must show both that:</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1070468" y="1744991"/>
                <a:ext cx="9905999" cy="477948"/>
              </a:xfrm>
              <a:blipFill>
                <a:blip r:embed="rId3"/>
                <a:stretch>
                  <a:fillRect l="-513" b="-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2063473-8A28-4A47-9CBA-0765249DEEC2}"/>
                  </a:ext>
                </a:extLst>
              </p:cNvPr>
              <p:cNvSpPr txBox="1">
                <a:spLocks/>
              </p:cNvSpPr>
              <p:nvPr/>
            </p:nvSpPr>
            <p:spPr>
              <a:xfrm>
                <a:off x="1141413" y="2177887"/>
                <a:ext cx="4423817" cy="1779735"/>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oMath>
                  </m:oMathPara>
                </a14:m>
                <a:endParaRPr lang="en-US" sz="1800" dirty="0">
                  <a:solidFill>
                    <a:schemeClr val="bg1"/>
                  </a:solidFill>
                </a:endParaRPr>
              </a:p>
              <a:p>
                <a:pPr marL="0" indent="0" algn="ctr">
                  <a:buFont typeface="Arial" panose="020B0604020202020204" pitchFamily="34" charset="0"/>
                  <a:buNone/>
                </a:pPr>
                <a:endParaRPr lang="en-US" sz="1800" dirty="0">
                  <a:solidFill>
                    <a:schemeClr val="bg1"/>
                  </a:solidFill>
                </a:endParaRPr>
              </a:p>
              <a:p>
                <a:pPr marL="0" indent="0" algn="ctr">
                  <a:buFont typeface="Arial" panose="020B0604020202020204" pitchFamily="34" charset="0"/>
                  <a:buNone/>
                </a:pPr>
                <a:r>
                  <a:rPr lang="en-US" sz="1800" dirty="0">
                    <a:solidFill>
                      <a:schemeClr val="bg1"/>
                    </a:solidFill>
                  </a:rPr>
                  <a:t>Provide a verifier TM that runs in Polynomial Time</a:t>
                </a:r>
              </a:p>
            </p:txBody>
          </p:sp>
        </mc:Choice>
        <mc:Fallback xmlns="">
          <p:sp>
            <p:nvSpPr>
              <p:cNvPr id="5" name="Content Placeholder 2">
                <a:extLst>
                  <a:ext uri="{FF2B5EF4-FFF2-40B4-BE49-F238E27FC236}">
                    <a16:creationId xmlns:a16="http://schemas.microsoft.com/office/drawing/2014/main" id="{12063473-8A28-4A47-9CBA-0765249DEEC2}"/>
                  </a:ext>
                </a:extLst>
              </p:cNvPr>
              <p:cNvSpPr txBox="1">
                <a:spLocks noRot="1" noChangeAspect="1" noMove="1" noResize="1" noEditPoints="1" noAdjustHandles="1" noChangeArrowheads="1" noChangeShapeType="1" noTextEdit="1"/>
              </p:cNvSpPr>
              <p:nvPr/>
            </p:nvSpPr>
            <p:spPr>
              <a:xfrm>
                <a:off x="1141413" y="2177887"/>
                <a:ext cx="4423817" cy="1779735"/>
              </a:xfrm>
              <a:prstGeom prst="rect">
                <a:avLst/>
              </a:prstGeom>
              <a:blipFill>
                <a:blip r:embed="rId4"/>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347E063C-4014-2747-B5DF-2F3FAAFF4FDD}"/>
                  </a:ext>
                </a:extLst>
              </p:cNvPr>
              <p:cNvSpPr txBox="1">
                <a:spLocks/>
              </p:cNvSpPr>
              <p:nvPr/>
            </p:nvSpPr>
            <p:spPr>
              <a:xfrm>
                <a:off x="6238048" y="2177886"/>
                <a:ext cx="4423817" cy="1779735"/>
              </a:xfrm>
              <a:prstGeom prst="rect">
                <a:avLst/>
              </a:prstGeom>
              <a:solidFill>
                <a:schemeClr val="accent1"/>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sz="1800" b="0" i="1" smtClean="0">
                          <a:solidFill>
                            <a:schemeClr val="bg1"/>
                          </a:solidFill>
                          <a:latin typeface="Cambria Math" panose="02040503050406030204" pitchFamily="18" charset="0"/>
                        </a:rPr>
                        <m:t>3</m:t>
                      </m:r>
                      <m:r>
                        <a:rPr lang="en-US" sz="1800" b="0" i="1" smtClean="0">
                          <a:solidFill>
                            <a:schemeClr val="bg1"/>
                          </a:solidFill>
                          <a:latin typeface="Cambria Math" panose="02040503050406030204" pitchFamily="18" charset="0"/>
                        </a:rPr>
                        <m:t>𝑆𝐴𝑇</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𝑁𝑃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𝐻𝐴𝑅𝐷</m:t>
                      </m:r>
                    </m:oMath>
                  </m:oMathPara>
                </a14:m>
                <a:endParaRPr lang="en-US" sz="1800" dirty="0">
                  <a:solidFill>
                    <a:schemeClr val="bg1"/>
                  </a:solidFill>
                </a:endParaRPr>
              </a:p>
              <a:p>
                <a:pPr marL="0" indent="0" algn="ctr">
                  <a:buFont typeface="Arial" panose="020B0604020202020204" pitchFamily="34" charset="0"/>
                  <a:buNone/>
                </a:pPr>
                <a:br>
                  <a:rPr lang="en-US" sz="1800" dirty="0">
                    <a:solidFill>
                      <a:schemeClr val="bg1"/>
                    </a:solidFill>
                  </a:rPr>
                </a:br>
                <a14:m>
                  <m:oMathPara xmlns:m="http://schemas.openxmlformats.org/officeDocument/2006/math">
                    <m:oMathParaPr>
                      <m:jc m:val="centerGroup"/>
                    </m:oMathParaPr>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𝒙</m:t>
                          </m:r>
                          <m:r>
                            <a:rPr lang="en-US" sz="1800" b="1" i="1" smtClean="0">
                              <a:solidFill>
                                <a:schemeClr val="bg1"/>
                              </a:solidFill>
                              <a:latin typeface="Cambria Math" panose="02040503050406030204" pitchFamily="18" charset="0"/>
                            </a:rPr>
                            <m:t>∈</m:t>
                          </m:r>
                          <m:r>
                            <a:rPr lang="en-US" sz="1800" b="1" i="1" smtClean="0">
                              <a:solidFill>
                                <a:schemeClr val="bg1"/>
                              </a:solidFill>
                              <a:latin typeface="Cambria Math" panose="02040503050406030204" pitchFamily="18" charset="0"/>
                            </a:rPr>
                            <m:t>𝑵𝑷𝑪</m:t>
                          </m:r>
                        </m:sub>
                      </m:sSub>
                      <m:r>
                        <a:rPr lang="en-US" sz="1800" b="1" i="1" smtClean="0">
                          <a:solidFill>
                            <a:schemeClr val="bg1"/>
                          </a:solidFill>
                          <a:latin typeface="Cambria Math" panose="02040503050406030204" pitchFamily="18" charset="0"/>
                        </a:rPr>
                        <m:t>𝒙</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m:t>
                          </m:r>
                        </m:e>
                        <m:sub>
                          <m:r>
                            <a:rPr lang="en-US" sz="1800" b="1" i="1" smtClean="0">
                              <a:solidFill>
                                <a:schemeClr val="bg1"/>
                              </a:solidFill>
                              <a:latin typeface="Cambria Math" panose="02040503050406030204" pitchFamily="18" charset="0"/>
                            </a:rPr>
                            <m:t>𝒑</m:t>
                          </m:r>
                        </m:sub>
                      </m:sSub>
                      <m:r>
                        <a:rPr lang="en-US" sz="1800" b="1" i="1" smtClean="0">
                          <a:solidFill>
                            <a:schemeClr val="bg1"/>
                          </a:solidFill>
                          <a:latin typeface="Cambria Math" panose="02040503050406030204" pitchFamily="18" charset="0"/>
                        </a:rPr>
                        <m:t>𝟑</m:t>
                      </m:r>
                      <m:r>
                        <a:rPr lang="en-US" sz="1800" b="1" i="1" smtClean="0">
                          <a:solidFill>
                            <a:schemeClr val="bg1"/>
                          </a:solidFill>
                          <a:latin typeface="Cambria Math" panose="02040503050406030204" pitchFamily="18" charset="0"/>
                        </a:rPr>
                        <m:t>𝑺𝑨𝑻</m:t>
                      </m:r>
                    </m:oMath>
                  </m:oMathPara>
                </a14:m>
                <a:endParaRPr lang="en-US" sz="1800" b="1" dirty="0">
                  <a:solidFill>
                    <a:schemeClr val="bg1"/>
                  </a:solidFill>
                </a:endParaRPr>
              </a:p>
            </p:txBody>
          </p:sp>
        </mc:Choice>
        <mc:Fallback xmlns="">
          <p:sp>
            <p:nvSpPr>
              <p:cNvPr id="6" name="Content Placeholder 2">
                <a:extLst>
                  <a:ext uri="{FF2B5EF4-FFF2-40B4-BE49-F238E27FC236}">
                    <a16:creationId xmlns:a16="http://schemas.microsoft.com/office/drawing/2014/main" id="{347E063C-4014-2747-B5DF-2F3FAAFF4FDD}"/>
                  </a:ext>
                </a:extLst>
              </p:cNvPr>
              <p:cNvSpPr txBox="1">
                <a:spLocks noRot="1" noChangeAspect="1" noMove="1" noResize="1" noEditPoints="1" noAdjustHandles="1" noChangeArrowheads="1" noChangeShapeType="1" noTextEdit="1"/>
              </p:cNvSpPr>
              <p:nvPr/>
            </p:nvSpPr>
            <p:spPr>
              <a:xfrm>
                <a:off x="6238048" y="2177886"/>
                <a:ext cx="4423817" cy="1779735"/>
              </a:xfrm>
              <a:prstGeom prst="rect">
                <a:avLst/>
              </a:prstGeom>
              <a:blipFill>
                <a:blip r:embed="rId5"/>
                <a:stretch>
                  <a:fillRect/>
                </a:stretch>
              </a:blipFill>
              <a:ln>
                <a:solidFill>
                  <a:schemeClr val="bg1"/>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A28EFFD-022F-1E4E-9149-D8B803B3D932}"/>
              </a:ext>
            </a:extLst>
          </p:cNvPr>
          <p:cNvSpPr txBox="1">
            <a:spLocks/>
          </p:cNvSpPr>
          <p:nvPr/>
        </p:nvSpPr>
        <p:spPr>
          <a:xfrm>
            <a:off x="5026773" y="4937760"/>
            <a:ext cx="1803796" cy="9031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t>We are done!!</a:t>
            </a:r>
          </a:p>
        </p:txBody>
      </p:sp>
    </p:spTree>
    <p:extLst>
      <p:ext uri="{BB962C8B-B14F-4D97-AF65-F5344CB8AC3E}">
        <p14:creationId xmlns:p14="http://schemas.microsoft.com/office/powerpoint/2010/main" val="31910697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Cliques</a:t>
            </a:r>
          </a:p>
        </p:txBody>
      </p:sp>
    </p:spTree>
    <p:extLst>
      <p:ext uri="{BB962C8B-B14F-4D97-AF65-F5344CB8AC3E}">
        <p14:creationId xmlns:p14="http://schemas.microsoft.com/office/powerpoint/2010/main" val="27487253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20170"/>
            <a:ext cx="9905998" cy="676128"/>
          </a:xfrm>
        </p:spPr>
        <p:txBody>
          <a:bodyPr>
            <a:normAutofit/>
          </a:bodyPr>
          <a:lstStyle/>
          <a:p>
            <a:pPr algn="ctr"/>
            <a:r>
              <a:rPr lang="en-US" dirty="0"/>
              <a:t>Clique</a:t>
            </a:r>
          </a:p>
        </p:txBody>
      </p:sp>
      <p:sp>
        <p:nvSpPr>
          <p:cNvPr id="6" name="Content Placeholder 5"/>
          <p:cNvSpPr>
            <a:spLocks noGrp="1"/>
          </p:cNvSpPr>
          <p:nvPr>
            <p:ph sz="quarter" idx="1"/>
          </p:nvPr>
        </p:nvSpPr>
        <p:spPr>
          <a:xfrm>
            <a:off x="1205879" y="1113580"/>
            <a:ext cx="9777066" cy="1050197"/>
          </a:xfrm>
          <a:solidFill>
            <a:schemeClr val="tx1">
              <a:lumMod val="95000"/>
            </a:schemeClr>
          </a:solidFill>
          <a:ln>
            <a:solidFill>
              <a:schemeClr val="bg1"/>
            </a:solidFill>
          </a:ln>
        </p:spPr>
        <p:txBody>
          <a:bodyPr>
            <a:normAutofit/>
          </a:bodyPr>
          <a:lstStyle/>
          <a:p>
            <a:pPr marL="0" indent="0">
              <a:buNone/>
            </a:pPr>
            <a:r>
              <a:rPr lang="en-US" dirty="0">
                <a:solidFill>
                  <a:schemeClr val="bg1"/>
                </a:solidFill>
              </a:rPr>
              <a:t>A </a:t>
            </a:r>
            <a:r>
              <a:rPr lang="en-US" b="1" u="sng" dirty="0">
                <a:solidFill>
                  <a:schemeClr val="bg1"/>
                </a:solidFill>
              </a:rPr>
              <a:t>Clique</a:t>
            </a:r>
            <a:r>
              <a:rPr lang="en-US" dirty="0">
                <a:solidFill>
                  <a:schemeClr val="bg1"/>
                </a:solidFill>
              </a:rPr>
              <a:t> in a graph G is a set of nodes such that each one is connected to each other in the set</a:t>
            </a:r>
          </a:p>
        </p:txBody>
      </p:sp>
      <p:pic>
        <p:nvPicPr>
          <p:cNvPr id="7" name="Picture 2" descr="images/lecture28/VertexClique.png">
            <a:extLst>
              <a:ext uri="{FF2B5EF4-FFF2-40B4-BE49-F238E27FC236}">
                <a16:creationId xmlns:a16="http://schemas.microsoft.com/office/drawing/2014/main" id="{93C118D8-E2BB-5D46-99DB-53DFEEC5D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985" y="2888354"/>
            <a:ext cx="5478208" cy="329516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7814680D-30F3-114B-AEB1-1932B601B4B9}"/>
              </a:ext>
            </a:extLst>
          </p:cNvPr>
          <p:cNvSpPr txBox="1">
            <a:spLocks/>
          </p:cNvSpPr>
          <p:nvPr/>
        </p:nvSpPr>
        <p:spPr>
          <a:xfrm>
            <a:off x="7767879" y="2922523"/>
            <a:ext cx="3476530" cy="86182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tx1">
                    <a:lumMod val="95000"/>
                  </a:schemeClr>
                </a:solidFill>
              </a:rPr>
              <a:t>In other words, it is a maximal sub-graph of G</a:t>
            </a:r>
          </a:p>
        </p:txBody>
      </p:sp>
      <p:cxnSp>
        <p:nvCxnSpPr>
          <p:cNvPr id="9" name="Straight Connector 8">
            <a:extLst>
              <a:ext uri="{FF2B5EF4-FFF2-40B4-BE49-F238E27FC236}">
                <a16:creationId xmlns:a16="http://schemas.microsoft.com/office/drawing/2014/main" id="{995C29B9-3037-7E4C-897D-8560D4005B76}"/>
              </a:ext>
            </a:extLst>
          </p:cNvPr>
          <p:cNvCxnSpPr>
            <a:cxnSpLocks/>
          </p:cNvCxnSpPr>
          <p:nvPr/>
        </p:nvCxnSpPr>
        <p:spPr>
          <a:xfrm flipV="1">
            <a:off x="7043596" y="3257620"/>
            <a:ext cx="813314" cy="41808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882643D6-88BE-134B-A2F3-7587EAB54B6A}"/>
              </a:ext>
            </a:extLst>
          </p:cNvPr>
          <p:cNvSpPr txBox="1">
            <a:spLocks/>
          </p:cNvSpPr>
          <p:nvPr/>
        </p:nvSpPr>
        <p:spPr>
          <a:xfrm>
            <a:off x="7856910" y="5148171"/>
            <a:ext cx="3476530" cy="86182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solidFill>
                  <a:schemeClr val="tx1">
                    <a:lumMod val="95000"/>
                  </a:schemeClr>
                </a:solidFill>
              </a:rPr>
              <a:t>Problem: Find the maximum size clique in a graph G</a:t>
            </a:r>
          </a:p>
        </p:txBody>
      </p:sp>
      <p:cxnSp>
        <p:nvCxnSpPr>
          <p:cNvPr id="11" name="Straight Connector 10">
            <a:extLst>
              <a:ext uri="{FF2B5EF4-FFF2-40B4-BE49-F238E27FC236}">
                <a16:creationId xmlns:a16="http://schemas.microsoft.com/office/drawing/2014/main" id="{37AFFD20-7FBD-DE4E-B347-2FED5635B8B7}"/>
              </a:ext>
            </a:extLst>
          </p:cNvPr>
          <p:cNvCxnSpPr>
            <a:cxnSpLocks/>
          </p:cNvCxnSpPr>
          <p:nvPr/>
        </p:nvCxnSpPr>
        <p:spPr>
          <a:xfrm>
            <a:off x="6985894" y="5048581"/>
            <a:ext cx="781985" cy="22958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3673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64537</TotalTime>
  <Words>11358</Words>
  <Application>Microsoft Macintosh PowerPoint</Application>
  <PresentationFormat>Widescreen</PresentationFormat>
  <Paragraphs>1737</Paragraphs>
  <Slides>152</Slides>
  <Notes>5</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152</vt:i4>
      </vt:variant>
    </vt:vector>
  </HeadingPairs>
  <TitlesOfParts>
    <vt:vector size="160" baseType="lpstr">
      <vt:lpstr>Arial</vt:lpstr>
      <vt:lpstr>Calibri</vt:lpstr>
      <vt:lpstr>Cambria Math</vt:lpstr>
      <vt:lpstr>Courier New</vt:lpstr>
      <vt:lpstr>Symbol</vt:lpstr>
      <vt:lpstr>Tw Cen MT</vt:lpstr>
      <vt:lpstr>Wingdings</vt:lpstr>
      <vt:lpstr>Circuit</vt:lpstr>
      <vt:lpstr>Complexity Theory</vt:lpstr>
      <vt:lpstr>Goals!</vt:lpstr>
      <vt:lpstr>Part 1: Introduction!</vt:lpstr>
      <vt:lpstr>Overview of Theory of Computation</vt:lpstr>
      <vt:lpstr>Part 1: Measuring Time and Space Complexity</vt:lpstr>
      <vt:lpstr>Time Complexity</vt:lpstr>
      <vt:lpstr>Review: Time Complexity</vt:lpstr>
      <vt:lpstr>Quick note on Non-Deterministic Time</vt:lpstr>
      <vt:lpstr>Quick note on Non-Deterministic Time</vt:lpstr>
      <vt:lpstr>Comparing NTM and DTM</vt:lpstr>
      <vt:lpstr>Part 1: Complexity Classes</vt:lpstr>
      <vt:lpstr>Problem Types</vt:lpstr>
      <vt:lpstr>Problem types</vt:lpstr>
      <vt:lpstr>Why Do These Matter?</vt:lpstr>
      <vt:lpstr>Why Do These Matter?</vt:lpstr>
      <vt:lpstr>Why Do These Matter?</vt:lpstr>
      <vt:lpstr>A note on Verification</vt:lpstr>
      <vt:lpstr>Comparing NTM and DTM</vt:lpstr>
      <vt:lpstr>Comparing NTM and DTM</vt:lpstr>
      <vt:lpstr>Comparing NTM and DTM</vt:lpstr>
      <vt:lpstr>Comparing NTM and DTM</vt:lpstr>
      <vt:lpstr>Comparing NTM and DTM</vt:lpstr>
      <vt:lpstr>Complexity Classes (Finally!)</vt:lpstr>
      <vt:lpstr>The class P</vt:lpstr>
      <vt:lpstr>The class NP</vt:lpstr>
      <vt:lpstr>P⊆NP</vt:lpstr>
      <vt:lpstr>P⊆NP</vt:lpstr>
      <vt:lpstr>NP-Hard</vt:lpstr>
      <vt:lpstr>NP-Hard</vt:lpstr>
      <vt:lpstr>NP-Complete</vt:lpstr>
      <vt:lpstr>NP-Complete</vt:lpstr>
      <vt:lpstr>More on Reductions: Mapping Reductions</vt:lpstr>
      <vt:lpstr>What we have already seen</vt:lpstr>
      <vt:lpstr>Mapping Reduction</vt:lpstr>
      <vt:lpstr>Reductions You’ve Probably seen before!</vt:lpstr>
      <vt:lpstr>Runtime Comparison</vt:lpstr>
      <vt:lpstr>Runtime Comparison</vt:lpstr>
      <vt:lpstr>Runtime Comparison</vt:lpstr>
      <vt:lpstr>Runtime Comparison</vt:lpstr>
      <vt:lpstr>Runtime Comparison</vt:lpstr>
      <vt:lpstr>Runtime Comparison</vt:lpstr>
      <vt:lpstr>Runtime Comparison</vt:lpstr>
      <vt:lpstr>Big Picture</vt:lpstr>
      <vt:lpstr>Proving NP-Completeness</vt:lpstr>
      <vt:lpstr>Cook-Levin Theorem</vt:lpstr>
      <vt:lpstr>Cook-Levin Theorem</vt:lpstr>
      <vt:lpstr>Circuit Satisfiability (Circuit-SAT)</vt:lpstr>
      <vt:lpstr>Circuit Satisfiability (Circuit-SAT)</vt:lpstr>
      <vt:lpstr>Circuit-Sat vs SAT</vt:lpstr>
      <vt:lpstr>Proof of the Cook-Levin Theorem</vt:lpstr>
      <vt:lpstr>SAT∈NPC</vt:lpstr>
      <vt:lpstr>SAT∈NPC</vt:lpstr>
      <vt:lpstr>SAT∈NPC</vt:lpstr>
      <vt:lpstr>Sat is NP-Hard</vt:lpstr>
      <vt:lpstr>Sat is NP-Hard</vt:lpstr>
      <vt:lpstr>Reduction of DFA to Satisfiability</vt:lpstr>
      <vt:lpstr>Convert this DFA into a formula</vt:lpstr>
      <vt:lpstr>Reduction Idea</vt:lpstr>
      <vt:lpstr>Convert this DFA into a formula</vt:lpstr>
      <vt:lpstr>Important Variables!</vt:lpstr>
      <vt:lpstr>Important Variables!</vt:lpstr>
      <vt:lpstr>Important Variables!</vt:lpstr>
      <vt:lpstr>Important Variables!</vt:lpstr>
      <vt:lpstr>Important Variables!</vt:lpstr>
      <vt:lpstr>Important Variables!</vt:lpstr>
      <vt:lpstr>Important Variables!</vt:lpstr>
      <vt:lpstr>The conversion</vt:lpstr>
      <vt:lpstr>The conversion</vt:lpstr>
      <vt:lpstr>The conversion</vt:lpstr>
      <vt:lpstr>The conversion</vt:lpstr>
      <vt:lpstr>The conversion</vt:lpstr>
      <vt:lpstr>The conversion</vt:lpstr>
      <vt:lpstr>The conversion</vt:lpstr>
      <vt:lpstr>The conversion</vt:lpstr>
      <vt:lpstr>The conversion</vt:lpstr>
      <vt:lpstr>The conversion</vt:lpstr>
      <vt:lpstr>The conversion</vt:lpstr>
      <vt:lpstr>The conversion</vt:lpstr>
      <vt:lpstr>The conversion</vt:lpstr>
      <vt:lpstr>Reduction Idea</vt:lpstr>
      <vt:lpstr>Sat is NP-Hard</vt:lpstr>
      <vt:lpstr>Variables We Need</vt:lpstr>
      <vt:lpstr>Create a conjunction ‘B’ of…</vt:lpstr>
      <vt:lpstr>Is the reduction Valid?</vt:lpstr>
      <vt:lpstr>SAT∈NPC</vt:lpstr>
      <vt:lpstr>Other NP-Complete Problems (Reductions)</vt:lpstr>
      <vt:lpstr>3-SAT</vt:lpstr>
      <vt:lpstr>3-SAT</vt:lpstr>
      <vt:lpstr>Showing that 3SAT∈NPC</vt:lpstr>
      <vt:lpstr>Showing that 3SAT∈NPC</vt:lpstr>
      <vt:lpstr>Showing that 3SAT∈NPC</vt:lpstr>
      <vt:lpstr>Converting SAT to 3-SAT, step 1</vt:lpstr>
      <vt:lpstr>Converting SAT to 3-SAT, step 2</vt:lpstr>
      <vt:lpstr>Converting SAT to 3-SAT, step 3</vt:lpstr>
      <vt:lpstr>Converting SAT to 3-SAT, step 4 / 5</vt:lpstr>
      <vt:lpstr>Converting SAT to 3-SAT, step 6</vt:lpstr>
      <vt:lpstr>Showing that 3SAT∈NPC</vt:lpstr>
      <vt:lpstr>Cliques</vt:lpstr>
      <vt:lpstr>Clique</vt:lpstr>
      <vt:lpstr>Clique</vt:lpstr>
      <vt:lpstr>Showing that Clique∈NPC</vt:lpstr>
      <vt:lpstr>Showing that Clique∈NPC</vt:lpstr>
      <vt:lpstr>Showing that Clique∈NPC</vt:lpstr>
      <vt:lpstr>3SAT≤_p Clique, Intuition</vt:lpstr>
      <vt:lpstr>3SAT≤_p Clique, Step 1</vt:lpstr>
      <vt:lpstr>3SAT≤_p Clique, Step 1</vt:lpstr>
      <vt:lpstr>3SAT≤_p Clique, Step 2</vt:lpstr>
      <vt:lpstr>3SAT≤_p Clique, Step 2</vt:lpstr>
      <vt:lpstr>3SAT≤_p Clique, Step 3</vt:lpstr>
      <vt:lpstr>3SAT≤_p Clique, Proof</vt:lpstr>
      <vt:lpstr>3SAT≤_p Clique, Proof</vt:lpstr>
      <vt:lpstr>3SAT≤_p Clique, Proof</vt:lpstr>
      <vt:lpstr>Vertex Cover</vt:lpstr>
      <vt:lpstr>Vertex Cover</vt:lpstr>
      <vt:lpstr>Showing that VC∈NPC</vt:lpstr>
      <vt:lpstr>Showing that VC∈NPC</vt:lpstr>
      <vt:lpstr>Showing that VC∈NPC</vt:lpstr>
      <vt:lpstr>Showing that VC∈NPC</vt:lpstr>
      <vt:lpstr>Showing that VC∈NPC</vt:lpstr>
      <vt:lpstr>Showing that VC∈NPC</vt:lpstr>
      <vt:lpstr>Showing that VC∈NPC</vt:lpstr>
      <vt:lpstr>More On Reductions</vt:lpstr>
      <vt:lpstr>More reductions!</vt:lpstr>
      <vt:lpstr>Does P=NP</vt:lpstr>
      <vt:lpstr>PowerPoint Presentation</vt:lpstr>
      <vt:lpstr>Another reduction: 3-Coloring</vt:lpstr>
      <vt:lpstr>3-Coloring</vt:lpstr>
      <vt:lpstr>Showing that 3C∈NPC</vt:lpstr>
      <vt:lpstr>Showing that VC∈NPC</vt:lpstr>
      <vt:lpstr>3SAT≤_p 3C</vt:lpstr>
      <vt:lpstr>3SAT≤_p 3C</vt:lpstr>
      <vt:lpstr>3SAT≤_p 3C</vt:lpstr>
      <vt:lpstr>3SAT≤_p 3C</vt:lpstr>
      <vt:lpstr>3SAT≤_p 3C</vt:lpstr>
      <vt:lpstr>3SAT≤_p 3C</vt:lpstr>
      <vt:lpstr>3SAT≤_p 3C</vt:lpstr>
      <vt:lpstr>3SAT≤_p 3C</vt:lpstr>
      <vt:lpstr>3SAT≤_p 3C</vt:lpstr>
      <vt:lpstr>(VERY informal) proof of reduction</vt:lpstr>
      <vt:lpstr>Co-NP</vt:lpstr>
      <vt:lpstr>Algorithmic Complement</vt:lpstr>
      <vt:lpstr>co-NP</vt:lpstr>
      <vt:lpstr>co-NP examples</vt:lpstr>
      <vt:lpstr>co-NP</vt:lpstr>
      <vt:lpstr>P is closed under complement</vt:lpstr>
      <vt:lpstr>Does NP = co-NP?</vt:lpstr>
      <vt:lpstr>NP and co-NP</vt:lpstr>
      <vt:lpstr>Conclusions / Other Complexity classes</vt:lpstr>
      <vt:lpstr>A couple complexity classes we won’t see:</vt:lpstr>
      <vt:lpstr>Complexity class diagram</vt:lpstr>
      <vt:lpstr>Conclusions!</vt:lpstr>
      <vt:lpstr>If we have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Floryan, Mark Richard (mrf8t)</cp:lastModifiedBy>
  <cp:revision>459</cp:revision>
  <dcterms:created xsi:type="dcterms:W3CDTF">2023-02-24T14:15:53Z</dcterms:created>
  <dcterms:modified xsi:type="dcterms:W3CDTF">2025-12-02T13:57:17Z</dcterms:modified>
</cp:coreProperties>
</file>